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2" r:id="rId5"/>
  </p:sldMasterIdLst>
  <p:notesMasterIdLst>
    <p:notesMasterId r:id="rId24"/>
  </p:notesMasterIdLst>
  <p:handoutMasterIdLst>
    <p:handoutMasterId r:id="rId25"/>
  </p:handoutMasterIdLst>
  <p:sldIdLst>
    <p:sldId id="256" r:id="rId6"/>
    <p:sldId id="260" r:id="rId7"/>
    <p:sldId id="283" r:id="rId8"/>
    <p:sldId id="279" r:id="rId9"/>
    <p:sldId id="289" r:id="rId10"/>
    <p:sldId id="297" r:id="rId11"/>
    <p:sldId id="281" r:id="rId12"/>
    <p:sldId id="286" r:id="rId13"/>
    <p:sldId id="287" r:id="rId14"/>
    <p:sldId id="288" r:id="rId15"/>
    <p:sldId id="294" r:id="rId16"/>
    <p:sldId id="295" r:id="rId17"/>
    <p:sldId id="290" r:id="rId18"/>
    <p:sldId id="292" r:id="rId19"/>
    <p:sldId id="293" r:id="rId20"/>
    <p:sldId id="296" r:id="rId21"/>
    <p:sldId id="273" r:id="rId22"/>
    <p:sldId id="259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51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5EECE5-A9A7-0094-24CB-C69826497799}" v="7" dt="2022-01-14T11:03:59.542"/>
    <p1510:client id="{644E9E25-E690-01E5-A1AB-34666FB2C120}" v="382" dt="2021-09-23T09:42:57.379"/>
    <p1510:client id="{B45AA672-1272-B8EF-3280-16D1BF8D726A}" v="183" dt="2021-09-15T11:02:32.962"/>
    <p1510:client id="{CC6DF891-192B-AF77-2363-A6802C7594D7}" v="119" dt="2021-09-23T11:47:03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ia Carné Padilla" userId="S::sonia.cpadilla@udc.es::1868afd6-a1f7-460c-a84a-da2a20bbfc83" providerId="AD" clId="Web-{275EECE5-A9A7-0094-24CB-C69826497799}"/>
    <pc:docChg chg="modSld">
      <pc:chgData name="Sonia Carné Padilla" userId="S::sonia.cpadilla@udc.es::1868afd6-a1f7-460c-a84a-da2a20bbfc83" providerId="AD" clId="Web-{275EECE5-A9A7-0094-24CB-C69826497799}" dt="2022-01-14T11:03:59.542" v="6" actId="20577"/>
      <pc:docMkLst>
        <pc:docMk/>
      </pc:docMkLst>
      <pc:sldChg chg="addSp">
        <pc:chgData name="Sonia Carné Padilla" userId="S::sonia.cpadilla@udc.es::1868afd6-a1f7-460c-a84a-da2a20bbfc83" providerId="AD" clId="Web-{275EECE5-A9A7-0094-24CB-C69826497799}" dt="2022-01-14T10:57:15.062" v="0"/>
        <pc:sldMkLst>
          <pc:docMk/>
          <pc:sldMk cId="594332401" sldId="260"/>
        </pc:sldMkLst>
        <pc:spChg chg="add">
          <ac:chgData name="Sonia Carné Padilla" userId="S::sonia.cpadilla@udc.es::1868afd6-a1f7-460c-a84a-da2a20bbfc83" providerId="AD" clId="Web-{275EECE5-A9A7-0094-24CB-C69826497799}" dt="2022-01-14T10:57:15.062" v="0"/>
          <ac:spMkLst>
            <pc:docMk/>
            <pc:sldMk cId="594332401" sldId="260"/>
            <ac:spMk id="3" creationId="{8FB4DAF4-B359-482C-8C0F-8C432D91DCDD}"/>
          </ac:spMkLst>
        </pc:spChg>
      </pc:sldChg>
      <pc:sldChg chg="modSp">
        <pc:chgData name="Sonia Carné Padilla" userId="S::sonia.cpadilla@udc.es::1868afd6-a1f7-460c-a84a-da2a20bbfc83" providerId="AD" clId="Web-{275EECE5-A9A7-0094-24CB-C69826497799}" dt="2022-01-14T11:03:59.542" v="6" actId="20577"/>
        <pc:sldMkLst>
          <pc:docMk/>
          <pc:sldMk cId="4059051707" sldId="296"/>
        </pc:sldMkLst>
        <pc:spChg chg="mod">
          <ac:chgData name="Sonia Carné Padilla" userId="S::sonia.cpadilla@udc.es::1868afd6-a1f7-460c-a84a-da2a20bbfc83" providerId="AD" clId="Web-{275EECE5-A9A7-0094-24CB-C69826497799}" dt="2022-01-14T11:03:59.542" v="6" actId="20577"/>
          <ac:spMkLst>
            <pc:docMk/>
            <pc:sldMk cId="4059051707" sldId="296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7C033-E206-4FD3-8D9B-83DBADB4A185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86188-A80B-45D2-AFCB-326F301CF2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759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3F393-78FA-472C-B59A-4FF433F96765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08EC5-B64C-4777-883D-F7DEBEEC51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558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rgbClr val="A20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064470"/>
            <a:ext cx="9144000" cy="194511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100660"/>
            <a:ext cx="9144000" cy="1157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2"/>
          <a:srcRect t="44122"/>
          <a:stretch/>
        </p:blipFill>
        <p:spPr>
          <a:xfrm>
            <a:off x="7984066" y="5627435"/>
            <a:ext cx="4133571" cy="10482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/>
          <a:srcRect b="71937"/>
          <a:stretch/>
        </p:blipFill>
        <p:spPr>
          <a:xfrm>
            <a:off x="3065369" y="561198"/>
            <a:ext cx="5662390" cy="72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75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7066" y="365125"/>
            <a:ext cx="9846733" cy="710049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07067" y="1630234"/>
            <a:ext cx="9846732" cy="4809151"/>
          </a:xfrm>
        </p:spPr>
        <p:txBody>
          <a:bodyPr/>
          <a:lstStyle>
            <a:lvl1pPr marL="228600" indent="-228600">
              <a:buFont typeface="Calibri Light" panose="020F0302020204030204" pitchFamily="34" charset="0"/>
              <a:buChar char="-"/>
              <a:defRPr>
                <a:latin typeface="+mj-lt"/>
              </a:defRPr>
            </a:lvl1pPr>
            <a:lvl2pPr marL="685800" indent="-228600">
              <a:buFont typeface="Calibri Light" panose="020F0302020204030204" pitchFamily="34" charset="0"/>
              <a:buChar char="-"/>
              <a:defRPr>
                <a:latin typeface="+mj-lt"/>
              </a:defRPr>
            </a:lvl2pPr>
            <a:lvl3pPr marL="1143000" indent="-228600">
              <a:buFont typeface="Calibri Light" panose="020F0302020204030204" pitchFamily="34" charset="0"/>
              <a:buChar char="-"/>
              <a:defRPr>
                <a:latin typeface="+mj-lt"/>
              </a:defRPr>
            </a:lvl3pPr>
            <a:lvl4pPr marL="1600200" indent="-228600">
              <a:buFont typeface="Calibri Light" panose="020F0302020204030204" pitchFamily="34" charset="0"/>
              <a:buChar char="-"/>
              <a:defRPr>
                <a:latin typeface="+mj-lt"/>
              </a:defRPr>
            </a:lvl4pPr>
            <a:lvl5pPr marL="2057400" indent="-228600">
              <a:buFont typeface="Calibri Light" panose="020F0302020204030204" pitchFamily="34" charset="0"/>
              <a:buChar char="-"/>
              <a:defRPr>
                <a:latin typeface="+mj-lt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6F4A7347-1DED-474F-B992-7F28CE04E3D8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7" name="Conector recto 6"/>
          <p:cNvCxnSpPr/>
          <p:nvPr userDrawn="1"/>
        </p:nvCxnSpPr>
        <p:spPr>
          <a:xfrm flipH="1">
            <a:off x="504000" y="-36000"/>
            <a:ext cx="0" cy="6938128"/>
          </a:xfrm>
          <a:prstGeom prst="line">
            <a:avLst/>
          </a:prstGeom>
          <a:ln w="1016000">
            <a:solidFill>
              <a:srgbClr val="A2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 userDrawn="1"/>
        </p:nvCxnSpPr>
        <p:spPr>
          <a:xfrm>
            <a:off x="999067" y="1347413"/>
            <a:ext cx="8706908" cy="10583"/>
          </a:xfrm>
          <a:prstGeom prst="line">
            <a:avLst/>
          </a:prstGeom>
          <a:ln w="50800">
            <a:solidFill>
              <a:srgbClr val="A2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2"/>
          <a:srcRect t="44122" r="81415" b="14050"/>
          <a:stretch/>
        </p:blipFill>
        <p:spPr>
          <a:xfrm>
            <a:off x="145169" y="358106"/>
            <a:ext cx="708906" cy="72408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2"/>
          <a:srcRect b="71937"/>
          <a:stretch/>
        </p:blipFill>
        <p:spPr>
          <a:xfrm rot="16200000">
            <a:off x="-1830169" y="3780101"/>
            <a:ext cx="4717702" cy="60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18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ones">
    <p:bg>
      <p:bgPr>
        <a:solidFill>
          <a:srgbClr val="A20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 userDrawn="1"/>
        </p:nvSpPr>
        <p:spPr>
          <a:xfrm>
            <a:off x="7077075" y="4705350"/>
            <a:ext cx="42274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8000" dirty="0">
                <a:solidFill>
                  <a:schemeClr val="bg1"/>
                </a:solidFill>
                <a:latin typeface="+mj-lt"/>
              </a:rPr>
              <a:t>Secciones</a:t>
            </a:r>
          </a:p>
        </p:txBody>
      </p:sp>
    </p:spTree>
    <p:extLst>
      <p:ext uri="{BB962C8B-B14F-4D97-AF65-F5344CB8AC3E}">
        <p14:creationId xmlns:p14="http://schemas.microsoft.com/office/powerpoint/2010/main" val="375615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rgbClr val="A20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970742" y="4673600"/>
            <a:ext cx="8441266" cy="1325563"/>
          </a:xfrm>
        </p:spPr>
        <p:txBody>
          <a:bodyPr>
            <a:norm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Secciones</a:t>
            </a:r>
          </a:p>
        </p:txBody>
      </p:sp>
    </p:spTree>
    <p:extLst>
      <p:ext uri="{BB962C8B-B14F-4D97-AF65-F5344CB8AC3E}">
        <p14:creationId xmlns:p14="http://schemas.microsoft.com/office/powerpoint/2010/main" val="396960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rgbClr val="A20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/>
          <a:srcRect t="44122"/>
          <a:stretch/>
        </p:blipFill>
        <p:spPr>
          <a:xfrm>
            <a:off x="8241557" y="5503332"/>
            <a:ext cx="3571280" cy="90568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/>
          <a:srcRect b="71937"/>
          <a:stretch/>
        </p:blipFill>
        <p:spPr>
          <a:xfrm>
            <a:off x="2959958" y="731875"/>
            <a:ext cx="5438127" cy="69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4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A7347-1DED-474F-B992-7F28CE04E3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853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alibri Light" panose="020F0302020204030204" pitchFamily="34" charset="0"/>
        <a:buChar char="-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-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-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1569D-DDD3-4FFE-B39F-8789A9569348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4DB01-4EEE-4E56-B19C-B1C56021D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23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c.es/es/investigacion/hrs4r/?language=g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dn4.euraxess.org/sites/default/files/policy_library/the_toolkit_-_a_guide_to_better_otm-r_practices.pdf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axess.ec.europa.eu/jobs/charte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cyt.es/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u12ivHZV4I&amp;t=7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7469" y="201088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bg1"/>
                </a:solidFill>
              </a:rPr>
              <a:t>Estrategia de Recursos Humanos en </a:t>
            </a:r>
            <a:r>
              <a:rPr lang="es-ES" dirty="0" smtClean="0">
                <a:solidFill>
                  <a:schemeClr val="bg1"/>
                </a:solidFill>
              </a:rPr>
              <a:t>Investigación </a:t>
            </a:r>
            <a:r>
              <a:rPr lang="es-ES" dirty="0">
                <a:solidFill>
                  <a:schemeClr val="bg1"/>
                </a:solidFill>
              </a:rPr>
              <a:t>(HRS4R) en la UDC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0682" y="4835458"/>
            <a:ext cx="6837575" cy="10060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smtClean="0"/>
              <a:t>ETSECCP, 27 </a:t>
            </a:r>
            <a:r>
              <a:rPr lang="es-ES" dirty="0"/>
              <a:t>de </a:t>
            </a:r>
            <a:r>
              <a:rPr lang="es-ES" dirty="0" smtClean="0"/>
              <a:t>enero 2022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82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3200" dirty="0"/>
              <a:t>Principios de la carta y código europeos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421477" y="2054453"/>
            <a:ext cx="43724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" sz="1600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Contratación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Selección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Transparencia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Valoración de los méritos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Variaciones en la cronología de los </a:t>
            </a:r>
            <a:r>
              <a:rPr lang="es-ES" sz="1600" dirty="0" err="1"/>
              <a:t>CVs</a:t>
            </a:r>
            <a:endParaRPr lang="es-ES" sz="1600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Reconocimiento de la experiencia de movilidad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Reconocimiento de las cualificaciones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Antigüedad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Nombramientos postdoctorales</a:t>
            </a:r>
          </a:p>
          <a:p>
            <a:pPr algn="just"/>
            <a:endParaRPr lang="es-ES" sz="1600" dirty="0">
              <a:solidFill>
                <a:srgbClr val="292A25"/>
              </a:solidFill>
            </a:endParaRPr>
          </a:p>
          <a:p>
            <a:pPr algn="just"/>
            <a:endParaRPr lang="es-ES" sz="1600" dirty="0">
              <a:solidFill>
                <a:srgbClr val="292A25"/>
              </a:solidFill>
            </a:endParaRPr>
          </a:p>
          <a:p>
            <a:pPr algn="just"/>
            <a:endParaRPr lang="es-ES" sz="1600" dirty="0">
              <a:solidFill>
                <a:srgbClr val="292A25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07066" y="1504604"/>
            <a:ext cx="6481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Relativos al Código de Conducta de Selección y Contratación</a:t>
            </a:r>
            <a:endParaRPr lang="es-ES" dirty="0"/>
          </a:p>
          <a:p>
            <a:endParaRPr lang="es-ES" dirty="0"/>
          </a:p>
        </p:txBody>
      </p:sp>
      <p:pic>
        <p:nvPicPr>
          <p:cNvPr id="1028" name="Picture 4" descr="Handwriting Text You Re are Hired. Concept Meaning New Job Employed Newbie  Enlisted Accepted Recruited Man Holding Megaphone Louds Stock Image - Image  of talent, appointment: 125036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971" y="2367847"/>
            <a:ext cx="5717769" cy="380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6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Implementación de la estrategia HRS4R en la </a:t>
            </a:r>
            <a:r>
              <a:rPr lang="es-ES" sz="4000" dirty="0" err="1"/>
              <a:t>Universidade</a:t>
            </a:r>
            <a:r>
              <a:rPr lang="es-ES" sz="4000" dirty="0"/>
              <a:t> da Coruña</a:t>
            </a:r>
          </a:p>
        </p:txBody>
      </p:sp>
    </p:spTree>
    <p:extLst>
      <p:ext uri="{BB962C8B-B14F-4D97-AF65-F5344CB8AC3E}">
        <p14:creationId xmlns:p14="http://schemas.microsoft.com/office/powerpoint/2010/main" val="29469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200" dirty="0"/>
              <a:t>Implementación de la estrategia HRS4R en la </a:t>
            </a:r>
            <a:r>
              <a:rPr lang="es-ES" sz="3200" dirty="0" err="1"/>
              <a:t>Universidade</a:t>
            </a:r>
            <a:r>
              <a:rPr lang="es-ES" sz="3200" dirty="0"/>
              <a:t> da Coruña</a:t>
            </a:r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04" y="1687484"/>
            <a:ext cx="5896495" cy="442237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07066" y="1737359"/>
            <a:ext cx="3729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/>
              <a:t>La UDC obtuvo el sello en </a:t>
            </a:r>
            <a:r>
              <a:rPr lang="es-ES" b="1" dirty="0"/>
              <a:t>2017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/>
              <a:t>Actualmente en fase de implementación </a:t>
            </a:r>
            <a:r>
              <a:rPr lang="es-ES" b="1" dirty="0"/>
              <a:t>(2019-2022)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b="1" dirty="0"/>
              <a:t>Renovación: 08/07/2022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/>
              <a:t>Visita comité de evaluación de la EC prevista para</a:t>
            </a:r>
            <a:r>
              <a:rPr lang="es-ES" b="1" dirty="0"/>
              <a:t> noviembre 2022</a:t>
            </a:r>
          </a:p>
          <a:p>
            <a:endParaRPr lang="es-ES" dirty="0"/>
          </a:p>
        </p:txBody>
      </p:sp>
      <p:sp>
        <p:nvSpPr>
          <p:cNvPr id="6" name="Flecha arriba 5"/>
          <p:cNvSpPr/>
          <p:nvPr/>
        </p:nvSpPr>
        <p:spPr>
          <a:xfrm>
            <a:off x="8321040" y="4761641"/>
            <a:ext cx="307571" cy="5070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53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En qué afecta al personal investigador</a:t>
            </a:r>
          </a:p>
        </p:txBody>
      </p:sp>
    </p:spTree>
    <p:extLst>
      <p:ext uri="{BB962C8B-B14F-4D97-AF65-F5344CB8AC3E}">
        <p14:creationId xmlns:p14="http://schemas.microsoft.com/office/powerpoint/2010/main" val="26382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3200" dirty="0"/>
              <a:t>En qué afecta al personal investigador</a:t>
            </a:r>
          </a:p>
        </p:txBody>
      </p:sp>
      <p:pic>
        <p:nvPicPr>
          <p:cNvPr id="8" name="Marcador de conteni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7299" y="1742322"/>
            <a:ext cx="6265334" cy="3547041"/>
          </a:xfrm>
          <a:prstGeom prst="rect">
            <a:avLst/>
          </a:prstGeom>
          <a:ln>
            <a:solidFill>
              <a:srgbClr val="A20051"/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1507066" y="1596044"/>
            <a:ext cx="35827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Mejoras en la calidad de vida personal y profesional.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Elaboración de documentos y guías de interés para consulta.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Proyección internacional y participación en proyectos y convocatorias europeas.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Prestigio, reputación y valoración positiva.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Posicionamiento en el mapa nacional e internacional.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6785649" y="5503025"/>
            <a:ext cx="418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3"/>
              </a:rPr>
              <a:t>Apartado del HRS4R en la web de la UDC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223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3200" dirty="0"/>
              <a:t>En qué afecta al personal investigador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3200" b="1" u="sng" dirty="0">
                <a:latin typeface="+mn-lt"/>
              </a:rPr>
              <a:t>Participación activa en todo el proceso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800" dirty="0">
                <a:latin typeface="+mn-lt"/>
              </a:rPr>
              <a:t>Es una herramienta para </a:t>
            </a:r>
            <a:r>
              <a:rPr lang="es-ES" sz="1800" b="1" dirty="0">
                <a:latin typeface="+mn-lt"/>
              </a:rPr>
              <a:t>garantizar condiciones justas y éticas </a:t>
            </a:r>
            <a:r>
              <a:rPr lang="es-ES" sz="1800" dirty="0">
                <a:latin typeface="+mn-lt"/>
              </a:rPr>
              <a:t>en el entorno investigador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800" b="1" dirty="0">
                <a:latin typeface="+mn-lt"/>
              </a:rPr>
              <a:t>Encuesta </a:t>
            </a:r>
            <a:r>
              <a:rPr lang="es-ES" sz="1800" dirty="0">
                <a:latin typeface="+mn-lt"/>
              </a:rPr>
              <a:t>a todos los investigadores/as sobre los 40 principios del C&amp;C.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800" dirty="0">
                <a:latin typeface="+mn-lt"/>
              </a:rPr>
              <a:t>Participación en </a:t>
            </a:r>
            <a:r>
              <a:rPr lang="es-ES" sz="1800" b="1" dirty="0" err="1">
                <a:latin typeface="+mn-lt"/>
              </a:rPr>
              <a:t>Focus</a:t>
            </a:r>
            <a:r>
              <a:rPr lang="es-ES" sz="1800" b="1" dirty="0">
                <a:latin typeface="+mn-lt"/>
              </a:rPr>
              <a:t> </a:t>
            </a:r>
            <a:r>
              <a:rPr lang="es-ES" sz="1800" b="1" dirty="0" err="1">
                <a:latin typeface="+mn-lt"/>
              </a:rPr>
              <a:t>groups</a:t>
            </a:r>
            <a:r>
              <a:rPr lang="es-ES" sz="1800" b="1" dirty="0">
                <a:latin typeface="+mn-lt"/>
              </a:rPr>
              <a:t>/grupos de consulta.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800" dirty="0">
                <a:latin typeface="+mn-lt"/>
              </a:rPr>
              <a:t>Recogida de </a:t>
            </a:r>
            <a:r>
              <a:rPr lang="es-ES" sz="1800" b="1" dirty="0">
                <a:latin typeface="+mn-lt"/>
              </a:rPr>
              <a:t>sugerencias</a:t>
            </a:r>
            <a:r>
              <a:rPr lang="es-ES" sz="1800" dirty="0">
                <a:latin typeface="+mn-lt"/>
              </a:rPr>
              <a:t> de mejora, iniciativas y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1800" dirty="0">
                <a:latin typeface="+mn-lt"/>
              </a:rPr>
              <a:t>      buenas prácticas.</a:t>
            </a:r>
          </a:p>
          <a:p>
            <a:pPr marL="0" indent="0">
              <a:lnSpc>
                <a:spcPct val="150000"/>
              </a:lnSpc>
              <a:buNone/>
            </a:pPr>
            <a:endParaRPr lang="es-ES" sz="1800" dirty="0">
              <a:latin typeface="+mn-lt"/>
            </a:endParaRPr>
          </a:p>
        </p:txBody>
      </p:sp>
      <p:pic>
        <p:nvPicPr>
          <p:cNvPr id="1026" name="Picture 2" descr="Ojo con las encuestas sobre el coronavirus: sé precavido - HackerC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8" y="3773155"/>
            <a:ext cx="4470340" cy="27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4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iverzitet Crne G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75" y="1713361"/>
            <a:ext cx="4321388" cy="111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3200" dirty="0"/>
              <a:t>En qué afecta al personal investigador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507067" y="1630234"/>
            <a:ext cx="6789107" cy="480915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800" b="1" dirty="0">
                <a:latin typeface="+mn-lt"/>
              </a:rPr>
              <a:t>Procedimientos de selección y contratación de personal de investigación y apoyo </a:t>
            </a:r>
            <a:r>
              <a:rPr lang="es-ES" sz="1800" dirty="0">
                <a:latin typeface="+mn-lt"/>
              </a:rPr>
              <a:t>siguiendo los principios del OTM-R (Open, </a:t>
            </a:r>
            <a:r>
              <a:rPr lang="es-ES" sz="1800" dirty="0" err="1">
                <a:latin typeface="+mn-lt"/>
              </a:rPr>
              <a:t>Transparent</a:t>
            </a:r>
            <a:r>
              <a:rPr lang="es-ES" sz="1800" dirty="0">
                <a:latin typeface="+mn-lt"/>
              </a:rPr>
              <a:t> and </a:t>
            </a:r>
            <a:r>
              <a:rPr lang="es-ES" sz="1800" dirty="0" err="1">
                <a:latin typeface="+mn-lt"/>
              </a:rPr>
              <a:t>Merit-based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Recruitment</a:t>
            </a:r>
            <a:r>
              <a:rPr lang="es-ES" sz="1800" dirty="0">
                <a:latin typeface="+mn-lt"/>
              </a:rPr>
              <a:t>) según </a:t>
            </a:r>
            <a:r>
              <a:rPr lang="es-ES" sz="1800" dirty="0" err="1">
                <a:latin typeface="+mn-lt"/>
              </a:rPr>
              <a:t>toolkit</a:t>
            </a:r>
            <a:r>
              <a:rPr lang="es-ES" sz="1800" dirty="0">
                <a:latin typeface="+mn-lt"/>
              </a:rPr>
              <a:t> elaborado por la </a:t>
            </a:r>
            <a:r>
              <a:rPr lang="es-ES" sz="1800" dirty="0">
                <a:latin typeface="+mn-lt"/>
                <a:hlinkClick r:id="rId3"/>
              </a:rPr>
              <a:t>Comisión Europea</a:t>
            </a:r>
            <a:r>
              <a:rPr lang="es-ES" sz="1800" dirty="0">
                <a:latin typeface="+mn-lt"/>
              </a:rPr>
              <a:t>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400" dirty="0">
                <a:latin typeface="+mn-lt"/>
              </a:rPr>
              <a:t>Redacción y publicación de </a:t>
            </a:r>
            <a:r>
              <a:rPr lang="es-ES" sz="1400" b="1" dirty="0">
                <a:latin typeface="+mn-lt"/>
              </a:rPr>
              <a:t>política de reclutamiento y selección </a:t>
            </a:r>
            <a:r>
              <a:rPr lang="es-ES" sz="1400" dirty="0">
                <a:latin typeface="+mn-lt"/>
              </a:rPr>
              <a:t>	(en progreso)</a:t>
            </a:r>
            <a:r>
              <a:rPr lang="es-ES" sz="1400" b="1" dirty="0">
                <a:latin typeface="+mn-lt"/>
              </a:rPr>
              <a:t>.</a:t>
            </a:r>
            <a:endParaRPr lang="es-ES" sz="1400" dirty="0">
              <a:latin typeface="+mn-lt"/>
              <a:cs typeface="Calibri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400" dirty="0">
                <a:latin typeface="+mn-lt"/>
              </a:rPr>
              <a:t>Publicación de las </a:t>
            </a:r>
            <a:r>
              <a:rPr lang="es-ES" sz="1400" b="1" dirty="0">
                <a:latin typeface="+mn-lt"/>
              </a:rPr>
              <a:t>vacantes en EURAXESS (en inglés). 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400" b="1" dirty="0">
                <a:latin typeface="+mn-lt"/>
              </a:rPr>
              <a:t>Formación </a:t>
            </a:r>
            <a:r>
              <a:rPr lang="es-ES" sz="1400" dirty="0">
                <a:latin typeface="+mn-lt"/>
              </a:rPr>
              <a:t>a todas las personas que realicen funciones de selección.</a:t>
            </a:r>
            <a:endParaRPr lang="es-ES" sz="1800" dirty="0">
              <a:latin typeface="+mn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800" dirty="0">
                <a:latin typeface="+mn-lt"/>
              </a:rPr>
              <a:t>Podéis ser entrevistados/as por la comisión evaluadora durante la visita presencial (tanto pactada de antemano como improvisada).</a:t>
            </a:r>
          </a:p>
        </p:txBody>
      </p:sp>
    </p:spTree>
    <p:extLst>
      <p:ext uri="{BB962C8B-B14F-4D97-AF65-F5344CB8AC3E}">
        <p14:creationId xmlns:p14="http://schemas.microsoft.com/office/powerpoint/2010/main" val="405905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Dudas y preguntas</a:t>
            </a:r>
          </a:p>
        </p:txBody>
      </p:sp>
    </p:spTree>
    <p:extLst>
      <p:ext uri="{BB962C8B-B14F-4D97-AF65-F5344CB8AC3E}">
        <p14:creationId xmlns:p14="http://schemas.microsoft.com/office/powerpoint/2010/main" val="11227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01869" y="4014934"/>
            <a:ext cx="2835702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+mj-lt"/>
              </a:rPr>
              <a:t>Sonia Carné Padilla</a:t>
            </a:r>
          </a:p>
          <a:p>
            <a:r>
              <a:rPr lang="es-ES" sz="1600" dirty="0">
                <a:solidFill>
                  <a:schemeClr val="bg1"/>
                </a:solidFill>
                <a:latin typeface="+mj-lt"/>
              </a:rPr>
              <a:t>Técnico implementación HRS4R</a:t>
            </a:r>
          </a:p>
          <a:p>
            <a:r>
              <a:rPr lang="es-ES" sz="1600" dirty="0">
                <a:solidFill>
                  <a:schemeClr val="bg1"/>
                </a:solidFill>
                <a:latin typeface="+mj-lt"/>
              </a:rPr>
              <a:t>T: 881 015783</a:t>
            </a:r>
          </a:p>
          <a:p>
            <a:r>
              <a:rPr lang="es-ES" sz="1600" dirty="0">
                <a:solidFill>
                  <a:schemeClr val="bg1"/>
                </a:solidFill>
                <a:latin typeface="+mj-lt"/>
              </a:rPr>
              <a:t>E: logohr.otri@udc.es</a:t>
            </a:r>
          </a:p>
          <a:p>
            <a:r>
              <a:rPr lang="es-ES" sz="1600" dirty="0">
                <a:solidFill>
                  <a:schemeClr val="bg1"/>
                </a:solidFill>
                <a:latin typeface="+mj-lt"/>
              </a:rPr>
              <a:t>W: www.otri.udc.es</a:t>
            </a:r>
            <a:endParaRPr lang="es-ES" sz="160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19672" y="2765824"/>
            <a:ext cx="48369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000" dirty="0">
                <a:solidFill>
                  <a:schemeClr val="bg1"/>
                </a:solidFill>
                <a:latin typeface="+mj-lt"/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28322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06" y="3675021"/>
            <a:ext cx="4160936" cy="2818793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Contenidos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507067" y="1630234"/>
            <a:ext cx="7254548" cy="48091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dirty="0">
                <a:latin typeface="+mn-lt"/>
              </a:rPr>
              <a:t>Qué es el sello HRS4R de la Comisión Europea.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dirty="0">
                <a:latin typeface="+mn-lt"/>
              </a:rPr>
              <a:t>Principios de la carta y código europeos.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dirty="0">
                <a:latin typeface="+mn-lt"/>
              </a:rPr>
              <a:t>Implementación de la estrategia HRS4R en la </a:t>
            </a:r>
            <a:r>
              <a:rPr lang="es-ES" sz="2400" dirty="0" err="1">
                <a:latin typeface="+mn-lt"/>
              </a:rPr>
              <a:t>Universidade</a:t>
            </a:r>
            <a:r>
              <a:rPr lang="es-ES" sz="2400" dirty="0">
                <a:latin typeface="+mn-lt"/>
              </a:rPr>
              <a:t> da Coruña.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dirty="0">
                <a:latin typeface="+mn-lt"/>
              </a:rPr>
              <a:t>En qué afecta al personal investigador.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dirty="0">
                <a:latin typeface="+mn-lt"/>
              </a:rPr>
              <a:t>Dudas y preguntas.</a:t>
            </a:r>
          </a:p>
        </p:txBody>
      </p:sp>
    </p:spTree>
    <p:extLst>
      <p:ext uri="{BB962C8B-B14F-4D97-AF65-F5344CB8AC3E}">
        <p14:creationId xmlns:p14="http://schemas.microsoft.com/office/powerpoint/2010/main" val="5943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53491" y="4673600"/>
            <a:ext cx="9592887" cy="1325563"/>
          </a:xfrm>
        </p:spPr>
        <p:txBody>
          <a:bodyPr>
            <a:normAutofit/>
          </a:bodyPr>
          <a:lstStyle/>
          <a:p>
            <a:r>
              <a:rPr lang="es-ES" sz="4000" dirty="0"/>
              <a:t>Qué es el sello HRS4R de la Comisión Europea</a:t>
            </a:r>
          </a:p>
        </p:txBody>
      </p:sp>
    </p:spTree>
    <p:extLst>
      <p:ext uri="{BB962C8B-B14F-4D97-AF65-F5344CB8AC3E}">
        <p14:creationId xmlns:p14="http://schemas.microsoft.com/office/powerpoint/2010/main" val="7534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3200" dirty="0"/>
              <a:t>Qué es el sello HRS4R de la Comisión Europea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240" y="1587085"/>
            <a:ext cx="2799211" cy="393900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389243" y="1279334"/>
            <a:ext cx="712400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rgbClr val="292A25"/>
                </a:solidFill>
              </a:rPr>
              <a:t/>
            </a:r>
            <a:br>
              <a:rPr lang="es-ES" sz="1400" dirty="0">
                <a:solidFill>
                  <a:srgbClr val="292A25"/>
                </a:solidFill>
              </a:rPr>
            </a:br>
            <a:r>
              <a:rPr lang="es-ES" sz="1400" b="1" dirty="0">
                <a:solidFill>
                  <a:srgbClr val="292A25"/>
                </a:solidFill>
              </a:rPr>
              <a:t>HRS4R: Human </a:t>
            </a:r>
            <a:r>
              <a:rPr lang="es-ES" sz="1400" b="1" dirty="0" err="1">
                <a:solidFill>
                  <a:srgbClr val="292A25"/>
                </a:solidFill>
              </a:rPr>
              <a:t>Resources</a:t>
            </a:r>
            <a:r>
              <a:rPr lang="es-ES" sz="1400" b="1" dirty="0">
                <a:solidFill>
                  <a:srgbClr val="292A25"/>
                </a:solidFill>
              </a:rPr>
              <a:t> </a:t>
            </a:r>
            <a:r>
              <a:rPr lang="es-ES" sz="1400" b="1" dirty="0" err="1">
                <a:solidFill>
                  <a:srgbClr val="292A25"/>
                </a:solidFill>
              </a:rPr>
              <a:t>Strategy</a:t>
            </a:r>
            <a:r>
              <a:rPr lang="es-ES" sz="1400" b="1" dirty="0">
                <a:solidFill>
                  <a:srgbClr val="292A25"/>
                </a:solidFill>
              </a:rPr>
              <a:t> </a:t>
            </a:r>
            <a:r>
              <a:rPr lang="es-ES" sz="1400" b="1" dirty="0" err="1">
                <a:solidFill>
                  <a:srgbClr val="292A25"/>
                </a:solidFill>
              </a:rPr>
              <a:t>For</a:t>
            </a:r>
            <a:r>
              <a:rPr lang="es-ES" sz="1400" b="1" dirty="0">
                <a:solidFill>
                  <a:srgbClr val="292A25"/>
                </a:solidFill>
              </a:rPr>
              <a:t> </a:t>
            </a:r>
            <a:r>
              <a:rPr lang="es-ES" sz="1400" b="1" dirty="0" err="1">
                <a:solidFill>
                  <a:srgbClr val="292A25"/>
                </a:solidFill>
              </a:rPr>
              <a:t>Researchers</a:t>
            </a:r>
            <a:r>
              <a:rPr lang="es-ES" sz="1400" b="1" dirty="0">
                <a:solidFill>
                  <a:srgbClr val="292A25"/>
                </a:solidFill>
              </a:rPr>
              <a:t> </a:t>
            </a:r>
            <a:r>
              <a:rPr lang="es-ES" sz="1400" dirty="0">
                <a:solidFill>
                  <a:srgbClr val="292A25"/>
                </a:solidFill>
              </a:rPr>
              <a:t>(Estrategia de recursos humanos para investigadores)</a:t>
            </a:r>
          </a:p>
          <a:p>
            <a:pPr algn="just"/>
            <a:endParaRPr lang="es-ES" sz="1400" dirty="0">
              <a:solidFill>
                <a:srgbClr val="292A25"/>
              </a:solidFill>
            </a:endParaRPr>
          </a:p>
          <a:p>
            <a:pPr algn="just"/>
            <a:r>
              <a:rPr lang="es-ES" sz="1400" dirty="0">
                <a:solidFill>
                  <a:srgbClr val="292A25"/>
                </a:solidFill>
              </a:rPr>
              <a:t>Herramienta puesta en marcha por la </a:t>
            </a:r>
            <a:r>
              <a:rPr lang="es-ES" sz="1400" b="1" dirty="0">
                <a:solidFill>
                  <a:srgbClr val="292A25"/>
                </a:solidFill>
              </a:rPr>
              <a:t>Comisión Europea </a:t>
            </a:r>
            <a:r>
              <a:rPr lang="es-ES" sz="1400" dirty="0">
                <a:solidFill>
                  <a:srgbClr val="292A25"/>
                </a:solidFill>
              </a:rPr>
              <a:t>para apoyar a las Instituciones de Investigación en la aplicación de los principios de la </a:t>
            </a:r>
            <a:r>
              <a:rPr lang="es-ES" sz="1400" b="1" dirty="0">
                <a:solidFill>
                  <a:srgbClr val="292A25"/>
                </a:solidFill>
              </a:rPr>
              <a:t>Carta europea del investigador y del Código de conducta </a:t>
            </a:r>
            <a:r>
              <a:rPr lang="es-ES" sz="1400" dirty="0">
                <a:solidFill>
                  <a:srgbClr val="292A25"/>
                </a:solidFill>
              </a:rPr>
              <a:t>para la contratación de Investigadores (</a:t>
            </a:r>
            <a:r>
              <a:rPr lang="es-ES" sz="1400" dirty="0">
                <a:solidFill>
                  <a:srgbClr val="016CA2"/>
                </a:solidFill>
                <a:hlinkClick r:id="rId3"/>
              </a:rPr>
              <a:t>C&amp;C</a:t>
            </a:r>
            <a:r>
              <a:rPr lang="es-ES" sz="1400" dirty="0">
                <a:solidFill>
                  <a:srgbClr val="292A25"/>
                </a:solidFill>
              </a:rPr>
              <a:t>):</a:t>
            </a:r>
          </a:p>
          <a:p>
            <a:pPr algn="just"/>
            <a:endParaRPr lang="es-ES" sz="1400" dirty="0">
              <a:solidFill>
                <a:srgbClr val="292A25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s-ES" sz="1400" b="1" dirty="0">
                <a:solidFill>
                  <a:srgbClr val="292A25"/>
                </a:solidFill>
              </a:rPr>
              <a:t>La Carta Europea del Investigador reúne una serie de principios </a:t>
            </a:r>
            <a:r>
              <a:rPr lang="es-ES" sz="1400" dirty="0">
                <a:solidFill>
                  <a:srgbClr val="292A25"/>
                </a:solidFill>
              </a:rPr>
              <a:t>acerca de las responsabilidades y los derechos de los investigadores y de las Instituciones de Investigación.</a:t>
            </a:r>
          </a:p>
          <a:p>
            <a:pPr algn="just"/>
            <a:endParaRPr lang="es-ES" sz="1400" dirty="0">
              <a:solidFill>
                <a:srgbClr val="292A25"/>
              </a:solidFill>
            </a:endParaRPr>
          </a:p>
          <a:p>
            <a:pPr algn="just"/>
            <a:r>
              <a:rPr lang="es-ES" sz="1400" dirty="0">
                <a:solidFill>
                  <a:srgbClr val="292A25"/>
                </a:solidFill>
              </a:rPr>
              <a:t>Su objetivo es propiciar la generación y difusión de conocimientos y avances tecnológicos, así como el desarrollo profesional de los investigadores, reconociendo todas las formas de movilidad como medio para lograr este desarrollo.</a:t>
            </a:r>
          </a:p>
          <a:p>
            <a:pPr algn="just"/>
            <a:endParaRPr lang="es-ES" sz="1400" dirty="0">
              <a:solidFill>
                <a:srgbClr val="292A25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s-ES" sz="1400" b="1" dirty="0">
                <a:solidFill>
                  <a:srgbClr val="292A25"/>
                </a:solidFill>
              </a:rPr>
              <a:t>El Código de conducta para la contratación de investigadores </a:t>
            </a:r>
            <a:r>
              <a:rPr lang="es-ES" sz="1400" dirty="0">
                <a:solidFill>
                  <a:srgbClr val="292A25"/>
                </a:solidFill>
              </a:rPr>
              <a:t>consta de una serie de principios y exigencias generales que deben seguir las Instituciones de Investigación al seleccionar o contratar investigadores.</a:t>
            </a:r>
          </a:p>
          <a:p>
            <a:pPr algn="just"/>
            <a:endParaRPr lang="es-ES" sz="1400" dirty="0">
              <a:solidFill>
                <a:srgbClr val="292A25"/>
              </a:solidFill>
            </a:endParaRPr>
          </a:p>
          <a:p>
            <a:pPr algn="just"/>
            <a:r>
              <a:rPr lang="es-ES" sz="1400" dirty="0">
                <a:solidFill>
                  <a:srgbClr val="292A25"/>
                </a:solidFill>
              </a:rPr>
              <a:t>Las </a:t>
            </a:r>
            <a:r>
              <a:rPr lang="es-ES" sz="1400" dirty="0"/>
              <a:t>instituciones</a:t>
            </a:r>
            <a:r>
              <a:rPr lang="es-ES" sz="1400" dirty="0">
                <a:solidFill>
                  <a:srgbClr val="292A25"/>
                </a:solidFill>
              </a:rPr>
              <a:t> que se </a:t>
            </a:r>
            <a:r>
              <a:rPr lang="es-ES" sz="1400" b="1" dirty="0">
                <a:solidFill>
                  <a:srgbClr val="292A25"/>
                </a:solidFill>
              </a:rPr>
              <a:t>comprometen a aplicar los principios del C&amp;C son reconocidos </a:t>
            </a:r>
            <a:r>
              <a:rPr lang="es-ES" sz="1400" dirty="0">
                <a:solidFill>
                  <a:srgbClr val="292A25"/>
                </a:solidFill>
              </a:rPr>
              <a:t>por la Comisión Europea con el distintivo </a:t>
            </a:r>
            <a:r>
              <a:rPr lang="es-ES" sz="1400" b="1" dirty="0">
                <a:solidFill>
                  <a:srgbClr val="292A25"/>
                </a:solidFill>
              </a:rPr>
              <a:t>HR </a:t>
            </a:r>
            <a:r>
              <a:rPr lang="es-ES" sz="1400" b="1" dirty="0" err="1">
                <a:solidFill>
                  <a:srgbClr val="292A25"/>
                </a:solidFill>
              </a:rPr>
              <a:t>Excellence</a:t>
            </a:r>
            <a:r>
              <a:rPr lang="es-ES" sz="1400" b="1" dirty="0">
                <a:solidFill>
                  <a:srgbClr val="292A25"/>
                </a:solidFill>
              </a:rPr>
              <a:t> in </a:t>
            </a:r>
            <a:r>
              <a:rPr lang="es-ES" sz="1400" b="1" dirty="0" err="1">
                <a:solidFill>
                  <a:srgbClr val="292A25"/>
                </a:solidFill>
              </a:rPr>
              <a:t>Research</a:t>
            </a:r>
            <a:r>
              <a:rPr lang="es-ES" sz="1400" b="1" dirty="0">
                <a:solidFill>
                  <a:srgbClr val="292A25"/>
                </a:solidFill>
              </a:rPr>
              <a:t>. </a:t>
            </a:r>
            <a:r>
              <a:rPr lang="es-ES" sz="1400" dirty="0">
                <a:solidFill>
                  <a:srgbClr val="292A25"/>
                </a:solidFill>
              </a:rPr>
              <a:t>El cual identifica a las universidades e instituciones que </a:t>
            </a:r>
            <a:r>
              <a:rPr lang="es-ES" sz="1400" b="1" dirty="0">
                <a:solidFill>
                  <a:srgbClr val="292A25"/>
                </a:solidFill>
              </a:rPr>
              <a:t>generan y apoyan un entorno estimulante y favorable para la investigación.</a:t>
            </a:r>
            <a:endParaRPr lang="es-ES" sz="1400" b="1" i="0" dirty="0">
              <a:solidFill>
                <a:srgbClr val="292A2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062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3200" dirty="0"/>
              <a:t>Qué es el sello HRS4R de la Comisión Europea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379913" y="1297995"/>
            <a:ext cx="385710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292A25"/>
                </a:solidFill>
              </a:rPr>
              <a:t/>
            </a:r>
            <a:br>
              <a:rPr lang="es-ES" sz="1200" dirty="0">
                <a:solidFill>
                  <a:srgbClr val="292A25"/>
                </a:solidFill>
              </a:rPr>
            </a:br>
            <a:r>
              <a:rPr lang="es-ES" b="1" dirty="0">
                <a:solidFill>
                  <a:srgbClr val="292A25"/>
                </a:solidFill>
              </a:rPr>
              <a:t>EURAXESS</a:t>
            </a:r>
            <a:r>
              <a:rPr lang="es-ES" dirty="0">
                <a:solidFill>
                  <a:srgbClr val="292A25"/>
                </a:solidFill>
              </a:rPr>
              <a:t>: Red Europea dependiente de la Comisión Europea que gestiona la solicitud y obtención del sello HRS4R:</a:t>
            </a:r>
          </a:p>
          <a:p>
            <a:endParaRPr lang="es-ES" dirty="0"/>
          </a:p>
          <a:p>
            <a:r>
              <a:rPr lang="es-ES" dirty="0"/>
              <a:t>Es la fuente de información, documentación y apoyo a las instituciones que desean aplicar los principios de la Carta y Código del investigador a través de HRS4R.</a:t>
            </a:r>
          </a:p>
          <a:p>
            <a:pPr algn="just"/>
            <a:endParaRPr lang="es-ES" dirty="0"/>
          </a:p>
          <a:p>
            <a:pPr algn="just"/>
            <a:endParaRPr lang="es-ES" sz="1200" dirty="0">
              <a:solidFill>
                <a:srgbClr val="292A25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033" y="1638435"/>
            <a:ext cx="6447604" cy="289121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79913" y="4403335"/>
            <a:ext cx="3142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Fundación Española para la Ciencia y la Tecnología (</a:t>
            </a:r>
            <a:r>
              <a:rPr lang="es-ES" dirty="0">
                <a:hlinkClick r:id="rId3"/>
              </a:rPr>
              <a:t>FECYT</a:t>
            </a:r>
            <a:r>
              <a:rPr lang="es-ES" dirty="0"/>
              <a:t>) es la entidad coordinadora de la Red en España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694218" y="5112327"/>
            <a:ext cx="4530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292A25"/>
                </a:solidFill>
                <a:hlinkClick r:id="rId4"/>
              </a:rPr>
              <a:t>Video Carta y Código </a:t>
            </a:r>
            <a:endParaRPr lang="es-ES" dirty="0">
              <a:solidFill>
                <a:srgbClr val="292A25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77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3200" dirty="0"/>
              <a:t>Qué es el sello HRS4R de la Comisión Europea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747" y="1447394"/>
            <a:ext cx="4436534" cy="19038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144" y="2709927"/>
            <a:ext cx="9435601" cy="36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3200" dirty="0"/>
              <a:t>Principios de la carta y código europeos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379914" y="1297995"/>
            <a:ext cx="45470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200" dirty="0">
              <a:solidFill>
                <a:srgbClr val="292A25"/>
              </a:solidFill>
            </a:endParaRPr>
          </a:p>
          <a:p>
            <a:pPr algn="just"/>
            <a:endParaRPr lang="es-ES" sz="1200" dirty="0">
              <a:solidFill>
                <a:srgbClr val="292A25"/>
              </a:solidFill>
            </a:endParaRPr>
          </a:p>
          <a:p>
            <a:pPr algn="just"/>
            <a:endParaRPr lang="es-ES" sz="1200" dirty="0">
              <a:solidFill>
                <a:srgbClr val="292A25"/>
              </a:solidFill>
            </a:endParaRPr>
          </a:p>
          <a:p>
            <a:pPr algn="just"/>
            <a:r>
              <a:rPr lang="es-ES" dirty="0">
                <a:solidFill>
                  <a:srgbClr val="292A25"/>
                </a:solidFill>
              </a:rPr>
              <a:t>El C&amp;C contiene en total </a:t>
            </a:r>
            <a:r>
              <a:rPr lang="es-ES" b="1" dirty="0">
                <a:solidFill>
                  <a:srgbClr val="292A25"/>
                </a:solidFill>
              </a:rPr>
              <a:t>40 principios que se agrupan en 4 bloques: </a:t>
            </a:r>
          </a:p>
          <a:p>
            <a:pPr algn="just"/>
            <a:endParaRPr lang="es-ES" sz="1600" dirty="0">
              <a:solidFill>
                <a:srgbClr val="292A2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err="1"/>
              <a:t>Selección</a:t>
            </a:r>
            <a:r>
              <a:rPr lang="en-US" sz="1600" dirty="0"/>
              <a:t> y </a:t>
            </a:r>
            <a:r>
              <a:rPr lang="en-US" sz="1600" dirty="0" err="1"/>
              <a:t>contratación</a:t>
            </a:r>
            <a:r>
              <a:rPr lang="en-US" sz="1600" dirty="0"/>
              <a:t> </a:t>
            </a:r>
            <a:r>
              <a:rPr lang="en-US" sz="1600" dirty="0" err="1"/>
              <a:t>basada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términos</a:t>
            </a:r>
            <a:r>
              <a:rPr lang="en-US" sz="1600" dirty="0"/>
              <a:t> OTM-R (</a:t>
            </a:r>
            <a:r>
              <a:rPr lang="en-US" sz="1600" dirty="0" err="1"/>
              <a:t>abierta</a:t>
            </a:r>
            <a:r>
              <a:rPr lang="en-US" sz="1600" dirty="0"/>
              <a:t>, </a:t>
            </a:r>
            <a:r>
              <a:rPr lang="en-US" sz="1600" dirty="0" err="1"/>
              <a:t>transparente</a:t>
            </a:r>
            <a:r>
              <a:rPr lang="en-US" sz="1600" dirty="0"/>
              <a:t> y </a:t>
            </a:r>
            <a:r>
              <a:rPr lang="en-US" sz="1600" dirty="0" err="1"/>
              <a:t>basada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méritos</a:t>
            </a:r>
            <a:r>
              <a:rPr lang="en-US" sz="1600" dirty="0"/>
              <a:t>).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err="1"/>
              <a:t>Aspectos</a:t>
            </a:r>
            <a:r>
              <a:rPr lang="en-US" sz="1600" dirty="0"/>
              <a:t> </a:t>
            </a:r>
            <a:r>
              <a:rPr lang="en-US" sz="1600" dirty="0" err="1"/>
              <a:t>éticos</a:t>
            </a:r>
            <a:r>
              <a:rPr lang="en-US" sz="1600" dirty="0"/>
              <a:t> y </a:t>
            </a:r>
            <a:r>
              <a:rPr lang="en-US" sz="1600" dirty="0" err="1"/>
              <a:t>profesionales</a:t>
            </a:r>
            <a:r>
              <a:rPr lang="en-US" sz="1600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err="1"/>
              <a:t>Condiciones</a:t>
            </a:r>
            <a:r>
              <a:rPr lang="en-US" sz="1600" dirty="0"/>
              <a:t> de </a:t>
            </a:r>
            <a:r>
              <a:rPr lang="en-US" sz="1600" dirty="0" err="1"/>
              <a:t>trabajo</a:t>
            </a:r>
            <a:r>
              <a:rPr lang="en-US" sz="1600" dirty="0"/>
              <a:t> y </a:t>
            </a:r>
            <a:r>
              <a:rPr lang="en-US" sz="1600" dirty="0" err="1"/>
              <a:t>seguridad</a:t>
            </a:r>
            <a:r>
              <a:rPr lang="en-US" sz="1600" dirty="0"/>
              <a:t> social.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err="1"/>
              <a:t>Formación</a:t>
            </a:r>
            <a:r>
              <a:rPr lang="en-US" sz="1600" dirty="0"/>
              <a:t> y </a:t>
            </a:r>
            <a:r>
              <a:rPr lang="en-US" sz="1600" dirty="0" err="1"/>
              <a:t>desarrollo</a:t>
            </a:r>
            <a:r>
              <a:rPr lang="en-US" sz="1600" dirty="0"/>
              <a:t> de </a:t>
            </a:r>
            <a:r>
              <a:rPr lang="en-US" sz="1600" dirty="0" err="1"/>
              <a:t>carrera</a:t>
            </a:r>
            <a:r>
              <a:rPr lang="en-US" sz="1600" dirty="0"/>
              <a:t>.</a:t>
            </a:r>
          </a:p>
          <a:p>
            <a:pPr algn="just"/>
            <a:endParaRPr lang="es-ES" dirty="0">
              <a:solidFill>
                <a:srgbClr val="292A25"/>
              </a:solidFill>
            </a:endParaRPr>
          </a:p>
          <a:p>
            <a:pPr algn="just"/>
            <a:r>
              <a:rPr lang="es-ES" dirty="0">
                <a:solidFill>
                  <a:srgbClr val="292A25"/>
                </a:solidFill>
              </a:rPr>
              <a:t>Así mismo, se dividen en </a:t>
            </a:r>
            <a:r>
              <a:rPr lang="es-ES" b="1" dirty="0">
                <a:solidFill>
                  <a:srgbClr val="292A25"/>
                </a:solidFill>
              </a:rPr>
              <a:t>3 categorías</a:t>
            </a:r>
            <a:r>
              <a:rPr lang="es-ES" dirty="0">
                <a:solidFill>
                  <a:srgbClr val="292A25"/>
                </a:solidFill>
              </a:rPr>
              <a:t> dependiendo de a quien/qué afectan directamente.</a:t>
            </a:r>
          </a:p>
          <a:p>
            <a:pPr algn="just"/>
            <a:endParaRPr lang="es-ES" sz="1600" dirty="0">
              <a:solidFill>
                <a:srgbClr val="292A25"/>
              </a:solidFill>
            </a:endParaRPr>
          </a:p>
          <a:p>
            <a:pPr algn="just"/>
            <a:endParaRPr lang="es-ES" sz="1600" dirty="0">
              <a:solidFill>
                <a:srgbClr val="292A25"/>
              </a:solidFill>
            </a:endParaRPr>
          </a:p>
        </p:txBody>
      </p:sp>
      <p:pic>
        <p:nvPicPr>
          <p:cNvPr id="3074" name="Picture 2" descr="Aspectos ét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549" y="2593571"/>
            <a:ext cx="2707992" cy="120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ntratació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588" y="2611070"/>
            <a:ext cx="2668732" cy="118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ndiciones de trabaj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549" y="3905264"/>
            <a:ext cx="2730551" cy="121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ormació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140" y="3943317"/>
            <a:ext cx="2645180" cy="117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28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3200" dirty="0"/>
              <a:t>Principios de la carta y código europeos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507066" y="1605564"/>
            <a:ext cx="4372494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" sz="1600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Libertad de investigación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Principios éticos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Responsabilidad profesional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Actitud profesional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Obligaciones contractuales y jurídicas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Rendición de cuentas</a:t>
            </a:r>
          </a:p>
          <a:p>
            <a:pPr lvl="0">
              <a:lnSpc>
                <a:spcPct val="150000"/>
              </a:lnSpc>
            </a:pPr>
            <a:endParaRPr lang="es-ES" sz="1600" dirty="0"/>
          </a:p>
          <a:p>
            <a:pPr algn="just"/>
            <a:endParaRPr lang="es-ES" sz="1600" dirty="0">
              <a:solidFill>
                <a:srgbClr val="292A25"/>
              </a:solidFill>
            </a:endParaRPr>
          </a:p>
          <a:p>
            <a:pPr algn="just"/>
            <a:endParaRPr lang="es-ES" sz="1600" dirty="0">
              <a:solidFill>
                <a:srgbClr val="292A25"/>
              </a:solidFill>
            </a:endParaRPr>
          </a:p>
          <a:p>
            <a:pPr algn="just"/>
            <a:endParaRPr lang="es-ES" sz="1600" dirty="0">
              <a:solidFill>
                <a:srgbClr val="292A25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07066" y="1504604"/>
            <a:ext cx="6481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Relativos al personal investigador</a:t>
            </a:r>
            <a:endParaRPr lang="es-ES" dirty="0"/>
          </a:p>
          <a:p>
            <a:endParaRPr lang="es-ES" dirty="0"/>
          </a:p>
        </p:txBody>
      </p:sp>
      <p:pic>
        <p:nvPicPr>
          <p:cNvPr id="2050" name="Picture 2" descr="Researcher Positions are availabl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12" y="4203322"/>
            <a:ext cx="4443798" cy="222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342610" y="1827769"/>
            <a:ext cx="41729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Buenas prácticas en investigación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Difusión y explotación de resultados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Compromiso con la sociedad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Relación con los supervisores/as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Tareas de supervisión y gestión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Desarrollo profesional continuo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81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3200" dirty="0"/>
              <a:t>Principios de la carta y código europeos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379914" y="1297995"/>
            <a:ext cx="43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600" dirty="0">
              <a:solidFill>
                <a:srgbClr val="292A25"/>
              </a:solidFill>
            </a:endParaRPr>
          </a:p>
          <a:p>
            <a:pPr algn="just"/>
            <a:endParaRPr lang="es-ES" sz="1600" dirty="0">
              <a:solidFill>
                <a:srgbClr val="292A25"/>
              </a:solidFill>
            </a:endParaRPr>
          </a:p>
          <a:p>
            <a:pPr algn="just"/>
            <a:endParaRPr lang="es-ES" sz="1600" dirty="0">
              <a:solidFill>
                <a:srgbClr val="292A25"/>
              </a:solidFill>
            </a:endParaRPr>
          </a:p>
          <a:p>
            <a:pPr algn="just"/>
            <a:endParaRPr lang="es-ES" sz="1600" dirty="0">
              <a:solidFill>
                <a:srgbClr val="292A25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79172" y="1976848"/>
            <a:ext cx="463850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600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Reconocimiento de la profesión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No discriminación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Entorno de investigación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Condiciones de trabajo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Estabilidad y permanencia en el empleo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Financiación y salarios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Equilibrio entre géneros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Desarrollo profesional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Valor de la movilidad</a:t>
            </a:r>
          </a:p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6550429" y="1853738"/>
            <a:ext cx="505413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Acceso a la formación en investigación y al desarrollo continuo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Acceso a la orientación profesional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Derechos de propiedad intelectual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Coautoría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Supervisión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Docencia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Sistemas de evaluación y valoración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Reclamaciones y apelaciones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Participación en órganos decisorios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/>
              <a:t>Contratación</a:t>
            </a:r>
          </a:p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753985" y="1521229"/>
            <a:ext cx="796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Relativos a empleadores/as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72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AA2F16AA-647D-44D8-9135-01D145685D27}" vid="{2592ADBF-F6C9-40BF-B07D-9488A18DCD30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AA2F16AA-647D-44D8-9135-01D145685D27}" vid="{5EB32AE1-A708-4473-9A36-3FEC2C40C2BE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13ce02-022e-4766-b998-d65e1542e235">
      <Value>52</Value>
      <Value>9</Value>
    </TaxCatchAll>
    <l25a29ab660f4e7791a7a63fd1582f8f xmlns="8d7571f2-ba1b-4de2-a768-88a0660b1e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MODELO</TermName>
          <TermId xmlns="http://schemas.microsoft.com/office/infopath/2007/PartnerControls">3c863266-e9a5-4fb2-a876-c6c471ff4b13</TermId>
        </TermInfo>
        <TermInfo xmlns="http://schemas.microsoft.com/office/infopath/2007/PartnerControls">
          <TermName xmlns="http://schemas.microsoft.com/office/infopath/2007/PartnerControls">PRESENTACIÓN</TermName>
          <TermId xmlns="http://schemas.microsoft.com/office/infopath/2007/PartnerControls">34ecf8f8-9c2d-4d2f-bb91-b083b9e2d4ed</TermId>
        </TermInfo>
      </Terms>
    </l25a29ab660f4e7791a7a63fd1582f8f>
    <Descripci_x00f3_n xmlns="8d7571f2-ba1b-4de2-a768-88a0660b1e72" xsi:nil="true"/>
    <_Flow_SignoffStatus xmlns="8d7571f2-ba1b-4de2-a768-88a0660b1e72" xsi:nil="true"/>
    <ESTADO xmlns="8d7571f2-ba1b-4de2-a768-88a0660b1e72" xsi:nil="true"/>
    <SharedWithUsers xmlns="5813ce02-022e-4766-b998-d65e1542e235">
      <UserInfo>
        <DisplayName>Manuel Francisco González Penedo</DisplayName>
        <AccountId>901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CA9A45E5CB0754F8A9E4CC06C1BD963" ma:contentTypeVersion="64" ma:contentTypeDescription="Crear nuevo documento." ma:contentTypeScope="" ma:versionID="1b62bc0476029645a587f5b5c042394c">
  <xsd:schema xmlns:xsd="http://www.w3.org/2001/XMLSchema" xmlns:xs="http://www.w3.org/2001/XMLSchema" xmlns:p="http://schemas.microsoft.com/office/2006/metadata/properties" xmlns:ns2="8d7571f2-ba1b-4de2-a768-88a0660b1e72" xmlns:ns3="5813ce02-022e-4766-b998-d65e1542e235" targetNamespace="http://schemas.microsoft.com/office/2006/metadata/properties" ma:root="true" ma:fieldsID="e8a60320c760977740c172203cbce9f8" ns2:_="" ns3:_="">
    <xsd:import namespace="8d7571f2-ba1b-4de2-a768-88a0660b1e72"/>
    <xsd:import namespace="5813ce02-022e-4766-b998-d65e1542e235"/>
    <xsd:element name="properties">
      <xsd:complexType>
        <xsd:sequence>
          <xsd:element name="documentManagement">
            <xsd:complexType>
              <xsd:all>
                <xsd:element ref="ns2:Descripci_x00f3_n" minOccurs="0"/>
                <xsd:element ref="ns2:_Flow_SignoffStatus" minOccurs="0"/>
                <xsd:element ref="ns2:ESTADO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25a29ab660f4e7791a7a63fd1582f8f" minOccurs="0"/>
                <xsd:element ref="ns3:TaxCatchAll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571f2-ba1b-4de2-a768-88a0660b1e72" elementFormDefault="qualified">
    <xsd:import namespace="http://schemas.microsoft.com/office/2006/documentManagement/types"/>
    <xsd:import namespace="http://schemas.microsoft.com/office/infopath/2007/PartnerControls"/>
    <xsd:element name="Descripci_x00f3_n" ma:index="2" nillable="true" ma:displayName="Descripción" ma:internalName="Descripci_x00f3_n" ma:readOnly="false">
      <xsd:simpleType>
        <xsd:restriction base="dms:Text">
          <xsd:maxLength value="255"/>
        </xsd:restriction>
      </xsd:simpleType>
    </xsd:element>
    <xsd:element name="_Flow_SignoffStatus" ma:index="4" nillable="true" ma:displayName="Estado de aprobación" ma:internalName="Estado_x0020_de_x0020_aprobaci_x00f3_n" ma:readOnly="false">
      <xsd:simpleType>
        <xsd:restriction base="dms:Text"/>
      </xsd:simpleType>
    </xsd:element>
    <xsd:element name="ESTADO" ma:index="5" nillable="true" ma:displayName="ESTADO" ma:internalName="ESTADO" ma:readOnly="false">
      <xsd:simpleType>
        <xsd:restriction base="dms:Unknown">
          <xsd:enumeration value="FINALIZADO"/>
          <xsd:enumeration value="PENDENTE"/>
          <xsd:enumeration value="A ESPERA DE FIRMA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25a29ab660f4e7791a7a63fd1582f8f" ma:index="14" nillable="true" ma:taxonomy="true" ma:internalName="l25a29ab660f4e7791a7a63fd1582f8f" ma:taxonomyFieldName="META" ma:displayName="Metadato Asociado" ma:readOnly="false" ma:default="" ma:fieldId="{525a29ab-660f-4e77-91a7-a63fd1582f8f}" ma:taxonomyMulti="true" ma:sspId="fc408bdd-cd0c-4f6d-91f0-56bd57e0e9d7" ma:termSetId="d9743661-0487-4729-9250-a2dcbb5687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hidden="true" ma:internalName="MediaServiceAutoTags" ma:readOnly="true">
      <xsd:simpleType>
        <xsd:restriction base="dms:Text"/>
      </xsd:simpleType>
    </xsd:element>
    <xsd:element name="MediaServiceLocation" ma:index="18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hidden="true" ma:internalName="MediaServiceOCR" ma:readOnly="true">
      <xsd:simpleType>
        <xsd:restriction base="dms:Note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13ce02-022e-4766-b998-d65e1542e2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hidden="true" ma:internalName="SharedWithDetails" ma:readOnly="true">
      <xsd:simpleType>
        <xsd:restriction base="dms:Note"/>
      </xsd:simpleType>
    </xsd:element>
    <xsd:element name="TaxCatchAll" ma:index="15" nillable="true" ma:displayName="Taxonomy Catch All Column" ma:hidden="true" ma:list="{1c669b21-f366-4335-bb5b-b2ca22b2406b}" ma:internalName="TaxCatchAll" ma:readOnly="false" ma:showField="CatchAllData" ma:web="5813ce02-022e-4766-b998-d65e1542e2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Tipo de contenido"/>
        <xsd:element ref="dc:title" minOccurs="0" maxOccurs="1" ma:index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FD6594-B351-4892-9372-56BF0A2CE1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BF40F0-F07B-43F3-AD31-2187FF1B9A25}">
  <ds:schemaRefs>
    <ds:schemaRef ds:uri="http://schemas.openxmlformats.org/package/2006/metadata/core-properties"/>
    <ds:schemaRef ds:uri="http://purl.org/dc/dcmitype/"/>
    <ds:schemaRef ds:uri="8d7571f2-ba1b-4de2-a768-88a0660b1e72"/>
    <ds:schemaRef ds:uri="5813ce02-022e-4766-b998-d65e1542e235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72D80E3-5792-4D04-AF22-1B6DED5808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7571f2-ba1b-4de2-a768-88a0660b1e72"/>
    <ds:schemaRef ds:uri="5813ce02-022e-4766-b998-d65e1542e2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 definitiva OTRI. 03052019e</Template>
  <TotalTime>929</TotalTime>
  <Words>599</Words>
  <Application>Microsoft Office PowerPoint</Application>
  <PresentationFormat>Panorámica</PresentationFormat>
  <Paragraphs>136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Tema de Office</vt:lpstr>
      <vt:lpstr>Diseño personalizado</vt:lpstr>
      <vt:lpstr>Estrategia de Recursos Humanos en Investigación (HRS4R) en la UDC</vt:lpstr>
      <vt:lpstr>Contenidos</vt:lpstr>
      <vt:lpstr>Qué es el sello HRS4R de la Comisión Europea</vt:lpstr>
      <vt:lpstr>Qué es el sello HRS4R de la Comisión Europea</vt:lpstr>
      <vt:lpstr>Qué es el sello HRS4R de la Comisión Europea</vt:lpstr>
      <vt:lpstr>Qué es el sello HRS4R de la Comisión Europea</vt:lpstr>
      <vt:lpstr>Principios de la carta y código europeos</vt:lpstr>
      <vt:lpstr>Principios de la carta y código europeos</vt:lpstr>
      <vt:lpstr>Principios de la carta y código europeos</vt:lpstr>
      <vt:lpstr>Principios de la carta y código europeos</vt:lpstr>
      <vt:lpstr>Implementación de la estrategia HRS4R en la Universidade da Coruña</vt:lpstr>
      <vt:lpstr>Implementación de la estrategia HRS4R en la Universidade da Coruña</vt:lpstr>
      <vt:lpstr>En qué afecta al personal investigador</vt:lpstr>
      <vt:lpstr>En qué afecta al personal investigador</vt:lpstr>
      <vt:lpstr>En qué afecta al personal investigador</vt:lpstr>
      <vt:lpstr>En qué afecta al personal investigador</vt:lpstr>
      <vt:lpstr>Dudas y preguntas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TÍTUasdfasfdLO</dc:title>
  <dc:creator>Javier Garrido Barral</dc:creator>
  <cp:lastModifiedBy>Sonia Carné Padilla</cp:lastModifiedBy>
  <cp:revision>197</cp:revision>
  <dcterms:created xsi:type="dcterms:W3CDTF">2019-05-03T08:33:40Z</dcterms:created>
  <dcterms:modified xsi:type="dcterms:W3CDTF">2022-01-27T09:54:16Z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0x010100ACA9A45E5CB0754F8A9E4CC06C1BD963</vt:lpwstr>
  </property>
  <property fmtid="{D5CDD505-2E9C-101B-9397-08002B2CF9AE}" pid="3" name="META">
    <vt:lpwstr>9;#MODELO|3c863266-e9a5-4fb2-a876-c6c471ff4b13;#52;#PRESENTACIÓN|34ecf8f8-9c2d-4d2f-bb91-b083b9e2d4ed</vt:lpwstr>
  </property>
</Properties>
</file>