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63"/>
  </p:notesMasterIdLst>
  <p:handoutMasterIdLst>
    <p:handoutMasterId r:id="rId64"/>
  </p:handoutMasterIdLst>
  <p:sldIdLst>
    <p:sldId id="256" r:id="rId3"/>
    <p:sldId id="320" r:id="rId4"/>
    <p:sldId id="260" r:id="rId5"/>
    <p:sldId id="292" r:id="rId6"/>
    <p:sldId id="332" r:id="rId7"/>
    <p:sldId id="333" r:id="rId8"/>
    <p:sldId id="334" r:id="rId9"/>
    <p:sldId id="35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6" r:id="rId21"/>
    <p:sldId id="357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08" r:id="rId32"/>
    <p:sldId id="321" r:id="rId33"/>
    <p:sldId id="322" r:id="rId34"/>
    <p:sldId id="293" r:id="rId35"/>
    <p:sldId id="369" r:id="rId36"/>
    <p:sldId id="368" r:id="rId37"/>
    <p:sldId id="305" r:id="rId38"/>
    <p:sldId id="294" r:id="rId39"/>
    <p:sldId id="364" r:id="rId40"/>
    <p:sldId id="366" r:id="rId41"/>
    <p:sldId id="367" r:id="rId42"/>
    <p:sldId id="363" r:id="rId43"/>
    <p:sldId id="362" r:id="rId44"/>
    <p:sldId id="296" r:id="rId45"/>
    <p:sldId id="326" r:id="rId46"/>
    <p:sldId id="304" r:id="rId47"/>
    <p:sldId id="309" r:id="rId48"/>
    <p:sldId id="327" r:id="rId49"/>
    <p:sldId id="328" r:id="rId50"/>
    <p:sldId id="313" r:id="rId51"/>
    <p:sldId id="318" r:id="rId52"/>
    <p:sldId id="329" r:id="rId53"/>
    <p:sldId id="330" r:id="rId54"/>
    <p:sldId id="331" r:id="rId55"/>
    <p:sldId id="323" r:id="rId56"/>
    <p:sldId id="306" r:id="rId57"/>
    <p:sldId id="360" r:id="rId58"/>
    <p:sldId id="361" r:id="rId59"/>
    <p:sldId id="317" r:id="rId60"/>
    <p:sldId id="324" r:id="rId61"/>
    <p:sldId id="259" r:id="rId6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50126-673D-4281-A93B-342BE1561AFE}" type="datetimeFigureOut">
              <a:rPr lang="es-ES" smtClean="0"/>
              <a:t>14/02/2020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AE3E4-DBA5-430B-9304-7B5BEFAC75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84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F393-78FA-472C-B59A-4FF433F96765}" type="datetimeFigureOut">
              <a:rPr lang="es-ES" smtClean="0"/>
              <a:t>14/02/2020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8EC5-B64C-4777-883D-F7DEBEEC51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08EC5-B64C-4777-883D-F7DEBEEC51AE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08EC5-B64C-4777-883D-F7DEBEEC51AE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03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64470"/>
            <a:ext cx="9144000" cy="19451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00660"/>
            <a:ext cx="9144000" cy="1157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904" y="5520463"/>
            <a:ext cx="3382849" cy="934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3" y="487571"/>
            <a:ext cx="5476973" cy="7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7" y="1825625"/>
            <a:ext cx="9846732" cy="4424346"/>
          </a:xfrm>
        </p:spPr>
        <p:txBody>
          <a:bodyPr/>
          <a:lstStyle>
            <a:lvl1pPr marL="2286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1pPr>
            <a:lvl2pPr marL="6858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 marL="11430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3pPr>
            <a:lvl4pPr marL="16002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4pPr>
            <a:lvl5pPr marL="2057400" indent="-228600">
              <a:buFont typeface="Calibri Light" panose="020F0302020204030204" pitchFamily="34" charset="0"/>
              <a:buChar char="-"/>
              <a:defRPr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F4A7347-1DED-474F-B992-7F28CE04E3D8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 flipH="1">
            <a:off x="490194" y="-38100"/>
            <a:ext cx="9428" cy="6938128"/>
          </a:xfrm>
          <a:prstGeom prst="line">
            <a:avLst/>
          </a:prstGeom>
          <a:ln w="10160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4144" y="3965596"/>
            <a:ext cx="4668675" cy="602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80" y="122548"/>
            <a:ext cx="842769" cy="877168"/>
          </a:xfrm>
          <a:prstGeom prst="rect">
            <a:avLst/>
          </a:prstGeom>
        </p:spPr>
      </p:pic>
      <p:cxnSp>
        <p:nvCxnSpPr>
          <p:cNvPr id="5" name="Conector recto 4"/>
          <p:cNvCxnSpPr/>
          <p:nvPr userDrawn="1"/>
        </p:nvCxnSpPr>
        <p:spPr>
          <a:xfrm>
            <a:off x="999067" y="1608667"/>
            <a:ext cx="8706908" cy="10583"/>
          </a:xfrm>
          <a:prstGeom prst="line">
            <a:avLst/>
          </a:prstGeom>
          <a:ln w="508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1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7804" y="5574639"/>
            <a:ext cx="3382849" cy="9343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03" y="706646"/>
            <a:ext cx="5476973" cy="7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7347-1DED-474F-B992-7F28CE04E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5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-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569D-DDD3-4FFE-B39F-8789A9569348}" type="datetimeFigureOut">
              <a:rPr lang="es-ES" smtClean="0"/>
              <a:t>14/02/2020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DB01-4EEE-4E56-B19C-B1C56021D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2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rc.europa.e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projects-figures/erc-funded-projects" TargetMode="External"/><Relationship Id="rId2" Type="http://schemas.openxmlformats.org/officeDocument/2006/relationships/hyperlink" Target="https://erc.europa.eu/funding/starting-gra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c.europa.eu/sites/default/files/document/file/erc_2019_stg_panel_member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euraxess.ec.europa.eu/jobs/hosting/search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hyperlink" Target="http://ec.europa.eu/research/mariecurieac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horizonte2020.es/" TargetMode="External"/><Relationship Id="rId5" Type="http://schemas.openxmlformats.org/officeDocument/2006/relationships/hyperlink" Target="https://euraxess.ec.europa.eu/" TargetMode="External"/><Relationship Id="rId4" Type="http://schemas.openxmlformats.org/officeDocument/2006/relationships/hyperlink" Target="https://euraxess.ec.europa.eu/jobs/chart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otri.udc.es/" TargetMode="External"/><Relationship Id="rId2" Type="http://schemas.openxmlformats.org/officeDocument/2006/relationships/hyperlink" Target="mailto:otri.cienciaexcelente@udc.e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5039" y="3961574"/>
            <a:ext cx="9144000" cy="1349591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Programas de </a:t>
            </a:r>
            <a:r>
              <a:rPr lang="es-ES" dirty="0" err="1"/>
              <a:t>apoio</a:t>
            </a:r>
            <a:r>
              <a:rPr lang="es-ES" dirty="0"/>
              <a:t> á ciencia excelente en H2020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67" y="5920784"/>
            <a:ext cx="6208351" cy="5438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dirty="0"/>
              <a:t>María Dolores Sánchez Santos</a:t>
            </a:r>
          </a:p>
          <a:p>
            <a:pPr algn="l"/>
            <a:r>
              <a:rPr lang="es-ES" dirty="0"/>
              <a:t>A Coruña, </a:t>
            </a:r>
            <a:r>
              <a:rPr lang="es-ES" dirty="0" smtClean="0"/>
              <a:t>14 </a:t>
            </a:r>
            <a:r>
              <a:rPr lang="es-ES" dirty="0" err="1" smtClean="0"/>
              <a:t>febreiro</a:t>
            </a:r>
            <a:r>
              <a:rPr lang="es-ES" dirty="0" smtClean="0"/>
              <a:t> 2020</a:t>
            </a: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904" y="5520463"/>
            <a:ext cx="3382849" cy="9343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3" y="487571"/>
            <a:ext cx="5476973" cy="706779"/>
          </a:xfrm>
          <a:prstGeom prst="rect">
            <a:avLst/>
          </a:prstGeom>
        </p:spPr>
      </p:pic>
      <p:pic>
        <p:nvPicPr>
          <p:cNvPr id="7" name="Picture 4" descr="Resultado de imagen de erc h2020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34" y="1435420"/>
            <a:ext cx="1916536" cy="19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690" y="1454126"/>
            <a:ext cx="4715975" cy="18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ERC   </a:t>
            </a:r>
            <a:r>
              <a:rPr lang="en-GB" dirty="0" err="1">
                <a:solidFill>
                  <a:srgbClr val="660033"/>
                </a:solidFill>
              </a:rPr>
              <a:t>Criterio</a:t>
            </a:r>
            <a:r>
              <a:rPr lang="en-GB" dirty="0">
                <a:solidFill>
                  <a:srgbClr val="660033"/>
                </a:solidFill>
              </a:rPr>
              <a:t> de </a:t>
            </a:r>
            <a:r>
              <a:rPr lang="en-GB" dirty="0" err="1">
                <a:solidFill>
                  <a:srgbClr val="660033"/>
                </a:solidFill>
              </a:rPr>
              <a:t>avaliación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D53710-6462-48ED-9571-B46A2BEC8F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07066" y="1679510"/>
            <a:ext cx="9846734" cy="457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n-GB" sz="900" b="1" dirty="0">
              <a:solidFill>
                <a:srgbClr val="660033"/>
              </a:solidFill>
              <a:latin typeface="+mn-lt"/>
            </a:endParaRPr>
          </a:p>
          <a:p>
            <a:pPr marL="0" indent="0">
              <a:buClr>
                <a:srgbClr val="660033"/>
              </a:buClr>
              <a:buNone/>
            </a:pPr>
            <a:endParaRPr lang="en-GB" sz="1800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765F4D-BAE8-408D-B204-1EC795B0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6" y="1679510"/>
            <a:ext cx="93249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StG</a:t>
            </a:r>
            <a:r>
              <a:rPr lang="en-GB" dirty="0">
                <a:solidFill>
                  <a:srgbClr val="660033"/>
                </a:solidFill>
              </a:rPr>
              <a:t> PI Profile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7" y="1825624"/>
            <a:ext cx="9846732" cy="4117976"/>
          </a:xfrm>
        </p:spPr>
        <p:txBody>
          <a:bodyPr>
            <a:normAutofit lnSpcReduction="10000"/>
          </a:bodyPr>
          <a:lstStyle/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3200" b="1" dirty="0" err="1" smtClean="0"/>
              <a:t>Calquera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nacionalidade</a:t>
            </a:r>
            <a:r>
              <a:rPr lang="en-GB" sz="3200" b="1" dirty="0" smtClean="0"/>
              <a:t> e </a:t>
            </a:r>
            <a:r>
              <a:rPr lang="en-GB" sz="3200" b="1" dirty="0" err="1" smtClean="0"/>
              <a:t>idade</a:t>
            </a:r>
            <a:endParaRPr lang="en-GB" sz="3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3200" b="1" dirty="0" err="1" smtClean="0"/>
              <a:t>Traballar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ou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moverse</a:t>
            </a:r>
            <a:r>
              <a:rPr lang="en-GB" sz="3200" b="1" dirty="0" smtClean="0"/>
              <a:t> a Europa (EM </a:t>
            </a:r>
            <a:r>
              <a:rPr lang="en-GB" sz="3200" b="1" dirty="0" err="1" smtClean="0"/>
              <a:t>ou</a:t>
            </a:r>
            <a:r>
              <a:rPr lang="en-GB" sz="3200" b="1" dirty="0" smtClean="0"/>
              <a:t> EA)</a:t>
            </a:r>
            <a:endParaRPr lang="en-GB" sz="3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3200" b="1" dirty="0"/>
              <a:t>2-7 </a:t>
            </a:r>
            <a:r>
              <a:rPr lang="en-GB" sz="3200" b="1" dirty="0" err="1" smtClean="0"/>
              <a:t>años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experiencia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posdoutoral</a:t>
            </a:r>
            <a:endParaRPr lang="en-GB" sz="3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3200" b="1" dirty="0" smtClean="0"/>
              <a:t>POTENCIAL de </a:t>
            </a:r>
            <a:r>
              <a:rPr lang="en-GB" sz="3200" b="1" dirty="0" err="1" smtClean="0"/>
              <a:t>independencia</a:t>
            </a:r>
            <a:r>
              <a:rPr lang="en-GB" sz="3200" b="1" dirty="0" smtClean="0"/>
              <a:t> e </a:t>
            </a:r>
            <a:r>
              <a:rPr lang="en-GB" sz="3200" b="1" dirty="0" err="1" smtClean="0"/>
              <a:t>madurez</a:t>
            </a:r>
            <a:r>
              <a:rPr lang="en-GB" sz="3200" b="1" dirty="0" smtClean="0"/>
              <a:t> </a:t>
            </a:r>
            <a:endParaRPr lang="en-GB" sz="3200" b="1" dirty="0"/>
          </a:p>
          <a:p>
            <a:pPr marL="457200" lvl="1" indent="0" algn="just">
              <a:buClr>
                <a:srgbClr val="990033"/>
              </a:buClr>
              <a:buNone/>
            </a:pPr>
            <a:r>
              <a:rPr lang="en-GB" sz="2200" b="1" dirty="0" smtClean="0"/>
              <a:t>(</a:t>
            </a:r>
            <a:r>
              <a:rPr lang="en-GB" sz="2200" b="1" dirty="0" err="1" smtClean="0"/>
              <a:t>potencial</a:t>
            </a:r>
            <a:r>
              <a:rPr lang="en-GB" sz="2200" b="1" dirty="0" smtClean="0"/>
              <a:t> para </a:t>
            </a:r>
            <a:r>
              <a:rPr lang="en-GB" sz="2200" b="1" dirty="0" err="1" smtClean="0"/>
              <a:t>poñer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marcha</a:t>
            </a:r>
            <a:r>
              <a:rPr lang="en-GB" sz="2200" b="1" dirty="0" smtClean="0"/>
              <a:t> un </a:t>
            </a:r>
            <a:r>
              <a:rPr lang="en-GB" sz="2200" b="1" dirty="0" err="1" smtClean="0"/>
              <a:t>equipo</a:t>
            </a:r>
            <a:r>
              <a:rPr lang="en-GB" sz="2200" b="1" dirty="0" smtClean="0"/>
              <a:t> de </a:t>
            </a:r>
            <a:r>
              <a:rPr lang="en-GB" sz="2200" b="1" dirty="0" err="1" smtClean="0"/>
              <a:t>investigación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propio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ou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uhna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liña</a:t>
            </a:r>
            <a:r>
              <a:rPr lang="en-GB" sz="2200" b="1" dirty="0" smtClean="0"/>
              <a:t>)</a:t>
            </a:r>
            <a:endParaRPr lang="en-GB" sz="2200" b="1" dirty="0"/>
          </a:p>
          <a:p>
            <a:pPr marL="457200" lvl="1" indent="0" algn="just">
              <a:buClr>
                <a:srgbClr val="990033"/>
              </a:buClr>
              <a:buNone/>
            </a:pPr>
            <a:endParaRPr lang="en-GB" sz="1200" b="1" dirty="0"/>
          </a:p>
          <a:p>
            <a:pPr lvl="1" algn="just"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GB" sz="3200" b="1" dirty="0" smtClean="0"/>
              <a:t>Boa </a:t>
            </a:r>
            <a:r>
              <a:rPr lang="en-GB" sz="3200" b="1" dirty="0" err="1" smtClean="0"/>
              <a:t>traxectoria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investigadora</a:t>
            </a:r>
            <a:r>
              <a:rPr lang="en-GB" sz="3200" b="1" dirty="0" smtClean="0"/>
              <a:t> </a:t>
            </a:r>
            <a:r>
              <a:rPr lang="en-GB" sz="2200" b="1" dirty="0" smtClean="0"/>
              <a:t>(</a:t>
            </a:r>
            <a:r>
              <a:rPr lang="en-GB" sz="2200" b="1" dirty="0" err="1" smtClean="0"/>
              <a:t>logros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axeitados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seu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eido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científico</a:t>
            </a:r>
            <a:r>
              <a:rPr lang="en-GB" sz="2200" b="1" dirty="0" smtClean="0"/>
              <a:t> e a </a:t>
            </a:r>
            <a:r>
              <a:rPr lang="en-GB" sz="2200" b="1" dirty="0" err="1" smtClean="0"/>
              <a:t>etapa</a:t>
            </a:r>
            <a:r>
              <a:rPr lang="en-GB" sz="2200" b="1" dirty="0" smtClean="0"/>
              <a:t> da </a:t>
            </a:r>
            <a:r>
              <a:rPr lang="en-GB" sz="2200" b="1" dirty="0" err="1" smtClean="0"/>
              <a:t>carreira</a:t>
            </a:r>
            <a:r>
              <a:rPr lang="en-GB" sz="2200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286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660033"/>
                </a:solidFill>
              </a:rPr>
              <a:t>StG</a:t>
            </a:r>
            <a:r>
              <a:rPr lang="en-GB" dirty="0">
                <a:solidFill>
                  <a:srgbClr val="660033"/>
                </a:solidFill>
              </a:rPr>
              <a:t>: </a:t>
            </a:r>
            <a:r>
              <a:rPr lang="en-GB" dirty="0" err="1">
                <a:solidFill>
                  <a:srgbClr val="660033"/>
                </a:solidFill>
              </a:rPr>
              <a:t>Independencia</a:t>
            </a:r>
            <a:r>
              <a:rPr lang="en-GB" dirty="0">
                <a:solidFill>
                  <a:srgbClr val="660033"/>
                </a:solidFill>
              </a:rPr>
              <a:t> e </a:t>
            </a:r>
            <a:r>
              <a:rPr lang="en-GB" dirty="0" err="1">
                <a:solidFill>
                  <a:srgbClr val="660033"/>
                </a:solidFill>
              </a:rPr>
              <a:t>traxectoria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prometedora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C46824D-978F-473D-89F8-0C5611B1E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942" y="1630481"/>
            <a:ext cx="4544585" cy="2910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DB2F67-9E50-413F-9BAF-29BD6054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65" y="4469363"/>
            <a:ext cx="10934602" cy="2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>
                <a:solidFill>
                  <a:srgbClr val="660033"/>
                </a:solidFill>
              </a:rPr>
              <a:t>ERC Elixibilidade e causas de extensión</a:t>
            </a:r>
            <a:endParaRPr lang="gl-ES" dirty="0">
              <a:solidFill>
                <a:srgbClr val="660033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D53710-6462-48ED-9571-B46A2BEC8F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07066" y="1679510"/>
            <a:ext cx="9846734" cy="457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n-GB" sz="900" b="1" dirty="0">
              <a:solidFill>
                <a:srgbClr val="660033"/>
              </a:solidFill>
              <a:latin typeface="+mn-lt"/>
            </a:endParaRPr>
          </a:p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r>
              <a:rPr lang="en-GB" sz="2400" b="1" dirty="0" smtClean="0">
                <a:solidFill>
                  <a:srgbClr val="660033"/>
                </a:solidFill>
                <a:latin typeface="+mn-lt"/>
              </a:rPr>
              <a:t>StG-2021  </a:t>
            </a:r>
            <a:r>
              <a:rPr lang="en-GB" sz="2400" b="1" dirty="0">
                <a:solidFill>
                  <a:srgbClr val="660033"/>
                </a:solidFill>
                <a:latin typeface="+mn-lt"/>
              </a:rPr>
              <a:t>PhD awarded (cut-off dates):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1 January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2014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to 31 December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2018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  <a:p>
            <a:pPr marL="0" indent="0">
              <a:buClr>
                <a:srgbClr val="660033"/>
              </a:buClr>
              <a:buNone/>
            </a:pPr>
            <a:endParaRPr lang="en-GB" sz="1800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2E9072-83B6-4D6D-9FD2-C11B23B3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505075"/>
            <a:ext cx="87915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StG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 smtClean="0">
                <a:solidFill>
                  <a:srgbClr val="660033"/>
                </a:solidFill>
              </a:rPr>
              <a:t>Compromiso</a:t>
            </a:r>
            <a:r>
              <a:rPr lang="en-GB" dirty="0" smtClean="0">
                <a:solidFill>
                  <a:srgbClr val="660033"/>
                </a:solidFill>
              </a:rPr>
              <a:t> do IP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n-US" sz="3200" b="1" dirty="0" err="1" smtClean="0"/>
              <a:t>Compromiso</a:t>
            </a:r>
            <a:r>
              <a:rPr lang="en-US" sz="3200" b="1" dirty="0" smtClean="0"/>
              <a:t> de </a:t>
            </a:r>
            <a:r>
              <a:rPr lang="en-US" sz="3200" b="1" u="sng" dirty="0" err="1" smtClean="0"/>
              <a:t>dedicación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ao</a:t>
            </a:r>
            <a:r>
              <a:rPr lang="en-US" sz="3200" b="1" dirty="0" smtClean="0"/>
              <a:t> proxectos ERC:</a:t>
            </a:r>
            <a:endParaRPr lang="en-US" sz="3200" b="1" dirty="0"/>
          </a:p>
          <a:p>
            <a:pPr marL="0" indent="0">
              <a:buNone/>
            </a:pPr>
            <a:endParaRPr lang="en-US" sz="1200" b="1" dirty="0"/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 Min. 50% (</a:t>
            </a:r>
            <a:r>
              <a:rPr lang="en-US" sz="3200" b="1" dirty="0" err="1" smtClean="0"/>
              <a:t>recommendado</a:t>
            </a:r>
            <a:r>
              <a:rPr lang="en-US" sz="3200" b="1" dirty="0" smtClean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70-85%</a:t>
            </a:r>
            <a:r>
              <a:rPr lang="en-US" sz="3200" b="1" dirty="0"/>
              <a:t>), </a:t>
            </a:r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 Min. 50% </a:t>
            </a:r>
            <a:r>
              <a:rPr lang="en-US" sz="3200" b="1" dirty="0" smtClean="0"/>
              <a:t>do tempo nun EM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EA.</a:t>
            </a:r>
            <a:endParaRPr lang="en-US" sz="3200" b="1" dirty="0"/>
          </a:p>
          <a:p>
            <a:pPr marL="457200" lvl="1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527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Formulario</a:t>
            </a:r>
            <a:r>
              <a:rPr lang="en-GB" dirty="0">
                <a:solidFill>
                  <a:srgbClr val="660033"/>
                </a:solidFill>
              </a:rPr>
              <a:t> (A, B1, B2)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567" y="1800687"/>
            <a:ext cx="3143626" cy="4424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4" y="1800687"/>
            <a:ext cx="3125587" cy="44279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235" y="1800686"/>
            <a:ext cx="3129001" cy="44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Formularios</a:t>
            </a:r>
            <a:endParaRPr lang="en-GB" sz="3600" dirty="0">
              <a:solidFill>
                <a:srgbClr val="660033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44BF41-3BB9-48BF-B0B1-5C0E505C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848" y="1862947"/>
            <a:ext cx="8270885" cy="44243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67F8E8-A173-4360-9544-DC7FC2785F54}"/>
              </a:ext>
            </a:extLst>
          </p:cNvPr>
          <p:cNvSpPr txBox="1"/>
          <p:nvPr/>
        </p:nvSpPr>
        <p:spPr>
          <a:xfrm>
            <a:off x="8528176" y="5439742"/>
            <a:ext cx="113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(15 págs.)</a:t>
            </a:r>
          </a:p>
        </p:txBody>
      </p:sp>
    </p:spTree>
    <p:extLst>
      <p:ext uri="{BB962C8B-B14F-4D97-AF65-F5344CB8AC3E}">
        <p14:creationId xmlns:p14="http://schemas.microsoft.com/office/powerpoint/2010/main" val="203880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660033"/>
                </a:solidFill>
              </a:rPr>
              <a:t>Avaliación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Procedemento en 2 fases</a:t>
            </a:r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Obxectivo: seleccionar propostas na fronteira do coñecemento</a:t>
            </a:r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Único criterio: </a:t>
            </a:r>
            <a:r>
              <a:rPr lang="gl-ES" sz="3200" b="1" dirty="0" smtClean="0"/>
              <a:t>excelencia</a:t>
            </a:r>
            <a:r>
              <a:rPr lang="gl-ES" sz="3200" dirty="0" smtClean="0"/>
              <a:t> (IP &amp; proxecto) </a:t>
            </a:r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Método: </a:t>
            </a:r>
            <a:r>
              <a:rPr lang="gl-ES" sz="3200" b="1" i="1" dirty="0" err="1" smtClean="0"/>
              <a:t>peer</a:t>
            </a:r>
            <a:r>
              <a:rPr lang="gl-ES" sz="3200" b="1" i="1" dirty="0" smtClean="0"/>
              <a:t> </a:t>
            </a:r>
            <a:r>
              <a:rPr lang="gl-ES" sz="3200" b="1" i="1" dirty="0" err="1" smtClean="0"/>
              <a:t>review</a:t>
            </a:r>
            <a:r>
              <a:rPr lang="gl-ES" sz="3200" b="1" i="1" dirty="0" smtClean="0"/>
              <a:t> </a:t>
            </a:r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Estrutura: </a:t>
            </a:r>
            <a:r>
              <a:rPr lang="gl-ES" sz="3200" b="1" dirty="0" smtClean="0"/>
              <a:t>25 paneis </a:t>
            </a:r>
            <a:r>
              <a:rPr lang="gl-ES" sz="3200" dirty="0" smtClean="0"/>
              <a:t>(3 ámbitos científicos: PE, LS, SH)</a:t>
            </a:r>
          </a:p>
          <a:p>
            <a:pPr>
              <a:buClr>
                <a:srgbClr val="660033"/>
              </a:buClr>
              <a:buFont typeface="Arial" panose="020B0604020202020204" pitchFamily="34" charset="0"/>
              <a:buChar char="•"/>
            </a:pPr>
            <a:r>
              <a:rPr lang="gl-ES" sz="3200" dirty="0" smtClean="0"/>
              <a:t>Cada panel está formado por 12-16 membros.</a:t>
            </a:r>
          </a:p>
          <a:p>
            <a:pPr marL="457200" lvl="1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336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Criterios</a:t>
            </a:r>
            <a:r>
              <a:rPr lang="en-GB" dirty="0">
                <a:solidFill>
                  <a:srgbClr val="660033"/>
                </a:solidFill>
              </a:rPr>
              <a:t> de </a:t>
            </a:r>
            <a:r>
              <a:rPr lang="en-GB" dirty="0" err="1">
                <a:solidFill>
                  <a:srgbClr val="660033"/>
                </a:solidFill>
              </a:rPr>
              <a:t>avaliación</a:t>
            </a:r>
            <a:endParaRPr lang="en-GB" sz="2400" dirty="0">
              <a:solidFill>
                <a:srgbClr val="660033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AE494D-B214-4534-816D-7AAECB728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18" y="1639013"/>
            <a:ext cx="6034521" cy="52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660033"/>
                </a:solidFill>
              </a:rPr>
              <a:t>Paneis</a:t>
            </a:r>
            <a:r>
              <a:rPr lang="en-GB" dirty="0" smtClean="0">
                <a:solidFill>
                  <a:srgbClr val="660033"/>
                </a:solidFill>
              </a:rPr>
              <a:t> de </a:t>
            </a:r>
            <a:r>
              <a:rPr lang="en-GB" dirty="0" err="1" smtClean="0">
                <a:solidFill>
                  <a:srgbClr val="660033"/>
                </a:solidFill>
              </a:rPr>
              <a:t>avaliación</a:t>
            </a:r>
            <a:r>
              <a:rPr lang="en-GB" dirty="0" smtClean="0">
                <a:solidFill>
                  <a:srgbClr val="660033"/>
                </a:solidFill>
              </a:rPr>
              <a:t>: PE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135" y="3940025"/>
            <a:ext cx="3474722" cy="263649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94" y="1667683"/>
            <a:ext cx="4687841" cy="50741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37912" y="3075709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64" y="1703960"/>
            <a:ext cx="5233957" cy="16657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75318" y="3519310"/>
            <a:ext cx="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13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660033"/>
                </a:solidFill>
              </a:rPr>
              <a:t>H2020</a:t>
            </a:r>
            <a:r>
              <a:rPr lang="en-GB" dirty="0">
                <a:solidFill>
                  <a:srgbClr val="660033"/>
                </a:solidFill>
              </a:rPr>
              <a:t> (2014-20)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169622" y="3954270"/>
            <a:ext cx="8379229" cy="233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n-GB" b="1" dirty="0">
              <a:solidFill>
                <a:srgbClr val="66003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49A75A-750A-4CF6-A56D-A9E678D0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41" y="1692082"/>
            <a:ext cx="9939687" cy="48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660033"/>
                </a:solidFill>
              </a:rPr>
              <a:t>Paneis</a:t>
            </a:r>
            <a:r>
              <a:rPr lang="en-GB" dirty="0" smtClean="0">
                <a:solidFill>
                  <a:srgbClr val="660033"/>
                </a:solidFill>
              </a:rPr>
              <a:t> de </a:t>
            </a:r>
            <a:r>
              <a:rPr lang="en-GB" dirty="0" err="1" smtClean="0">
                <a:solidFill>
                  <a:srgbClr val="660033"/>
                </a:solidFill>
              </a:rPr>
              <a:t>avaliación</a:t>
            </a:r>
            <a:r>
              <a:rPr lang="en-GB" dirty="0" smtClean="0">
                <a:solidFill>
                  <a:srgbClr val="660033"/>
                </a:solidFill>
              </a:rPr>
              <a:t>: LS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31" y="3359916"/>
            <a:ext cx="3797530" cy="29176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26" y="1673504"/>
            <a:ext cx="5026191" cy="51844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025245" y="2829354"/>
            <a:ext cx="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59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660033"/>
                </a:solidFill>
              </a:rPr>
              <a:t>Paneis</a:t>
            </a:r>
            <a:r>
              <a:rPr lang="en-GB" dirty="0" smtClean="0">
                <a:solidFill>
                  <a:srgbClr val="660033"/>
                </a:solidFill>
              </a:rPr>
              <a:t> de </a:t>
            </a:r>
            <a:r>
              <a:rPr lang="en-GB" dirty="0" err="1" smtClean="0">
                <a:solidFill>
                  <a:srgbClr val="660033"/>
                </a:solidFill>
              </a:rPr>
              <a:t>avaliación</a:t>
            </a:r>
            <a:r>
              <a:rPr lang="en-GB" dirty="0" smtClean="0">
                <a:solidFill>
                  <a:srgbClr val="660033"/>
                </a:solidFill>
              </a:rPr>
              <a:t>: SH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94" y="4144994"/>
            <a:ext cx="3557849" cy="169488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520544" y="3627195"/>
            <a:ext cx="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51" y="1711356"/>
            <a:ext cx="60388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7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Evaluation steps </a:t>
            </a:r>
            <a:r>
              <a:rPr lang="en-GB" sz="2400" dirty="0">
                <a:solidFill>
                  <a:srgbClr val="660033"/>
                </a:solidFill>
              </a:rPr>
              <a:t>(</a:t>
            </a:r>
            <a:r>
              <a:rPr lang="en-GB" sz="2400" dirty="0" err="1">
                <a:solidFill>
                  <a:srgbClr val="660033"/>
                </a:solidFill>
              </a:rPr>
              <a:t>StG</a:t>
            </a:r>
            <a:r>
              <a:rPr lang="en-GB" sz="2400" dirty="0">
                <a:solidFill>
                  <a:srgbClr val="660033"/>
                </a:solidFill>
              </a:rPr>
              <a:t>, </a:t>
            </a:r>
            <a:r>
              <a:rPr lang="en-GB" sz="2400" dirty="0" err="1">
                <a:solidFill>
                  <a:srgbClr val="660033"/>
                </a:solidFill>
              </a:rPr>
              <a:t>CoG</a:t>
            </a:r>
            <a:r>
              <a:rPr lang="en-GB" sz="2400" dirty="0">
                <a:solidFill>
                  <a:srgbClr val="660033"/>
                </a:solidFill>
              </a:rPr>
              <a:t>, </a:t>
            </a:r>
            <a:r>
              <a:rPr lang="en-GB" sz="2400" dirty="0" err="1">
                <a:solidFill>
                  <a:srgbClr val="660033"/>
                </a:solidFill>
              </a:rPr>
              <a:t>AdG</a:t>
            </a:r>
            <a:r>
              <a:rPr lang="en-GB" sz="2400" dirty="0">
                <a:solidFill>
                  <a:srgbClr val="660033"/>
                </a:solidFill>
              </a:rPr>
              <a:t>)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784" y="1792373"/>
            <a:ext cx="9918476" cy="49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Ranking &amp; Scoring in Step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n-US" dirty="0"/>
              <a:t>Proposals are ranked by the panels on the basis of the individual reviews and the panels' overall appreciation of their strengths and weaknesses. </a:t>
            </a:r>
          </a:p>
          <a:p>
            <a:r>
              <a:rPr lang="en-US" dirty="0"/>
              <a:t>Proposals will be retained for Step 2 based on the ranked list and the determined budgetary cut-off level. </a:t>
            </a:r>
          </a:p>
          <a:p>
            <a:r>
              <a:rPr lang="en-US" dirty="0"/>
              <a:t>Applicants will be informed on the score attained by their proposal: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Sufficient quality to pass to Step 2 of the evaluation,.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</a:t>
            </a:r>
            <a:r>
              <a:rPr lang="en-US" dirty="0"/>
              <a:t>: is of high quality but not sufficient to pass to Step 2 of the evaluation.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dirty="0"/>
              <a:t>: is not of sufficient quality to pass to Step 2 of the evaluation. </a:t>
            </a:r>
          </a:p>
          <a:p>
            <a:endParaRPr lang="es-ES" dirty="0"/>
          </a:p>
          <a:p>
            <a:r>
              <a:rPr lang="en-US" dirty="0"/>
              <a:t>Applicants will be told the ranking range of their proposal out of the proposals evaluated by the panel. </a:t>
            </a:r>
          </a:p>
          <a:p>
            <a:pPr marL="457200" lvl="1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5077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660033"/>
                </a:solidFill>
              </a:rPr>
              <a:t>Restriccións</a:t>
            </a:r>
            <a:r>
              <a:rPr lang="en-GB" dirty="0" smtClean="0">
                <a:solidFill>
                  <a:srgbClr val="660033"/>
                </a:solidFill>
              </a:rPr>
              <a:t> á </a:t>
            </a:r>
            <a:r>
              <a:rPr lang="en-GB" dirty="0" err="1" smtClean="0">
                <a:solidFill>
                  <a:srgbClr val="660033"/>
                </a:solidFill>
              </a:rPr>
              <a:t>participación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89" y="2500605"/>
            <a:ext cx="11011611" cy="3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7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Ranking &amp; Scoring in Step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n-US" dirty="0"/>
              <a:t>Proposals are ranked by the panels on the basis of the individual reviews and an overall appreciation of their strengths and weaknesses. </a:t>
            </a:r>
          </a:p>
          <a:p>
            <a:r>
              <a:rPr lang="en-US" dirty="0"/>
              <a:t>Proposals will be recommended for funding based on the ranked list and the funds available. </a:t>
            </a:r>
          </a:p>
          <a:p>
            <a:r>
              <a:rPr lang="en-US" dirty="0"/>
              <a:t>Applicants will be informed on the score attained by their proposal: 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: fully meets the ERC's excellence criterion and is recommended for funding if sufficient funds are available. </a:t>
            </a:r>
          </a:p>
          <a:p>
            <a:pPr lvl="1"/>
            <a:r>
              <a:rPr lang="en-US" b="1" dirty="0"/>
              <a:t>B</a:t>
            </a:r>
            <a:r>
              <a:rPr lang="en-US" dirty="0"/>
              <a:t>: meets some but not all elements of the ERC's excellence criterion and will not be funded. </a:t>
            </a:r>
          </a:p>
          <a:p>
            <a:r>
              <a:rPr lang="en-US" dirty="0"/>
              <a:t>Applicants will be told the ranking range of their proposal out of the proposals evaluated by the panel. </a:t>
            </a:r>
          </a:p>
          <a:p>
            <a:pPr marL="457200" lvl="1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9647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ERC </a:t>
            </a:r>
            <a:r>
              <a:rPr lang="en-GB" dirty="0" err="1" smtClean="0">
                <a:solidFill>
                  <a:srgbClr val="660033"/>
                </a:solidFill>
              </a:rPr>
              <a:t>StG</a:t>
            </a:r>
            <a:r>
              <a:rPr lang="en-GB" dirty="0" smtClean="0">
                <a:solidFill>
                  <a:srgbClr val="660033"/>
                </a:solidFill>
              </a:rPr>
              <a:t> </a:t>
            </a:r>
            <a:r>
              <a:rPr lang="en-GB" dirty="0" err="1" smtClean="0">
                <a:solidFill>
                  <a:srgbClr val="660033"/>
                </a:solidFill>
              </a:rPr>
              <a:t>calendario</a:t>
            </a:r>
            <a:r>
              <a:rPr lang="en-GB" dirty="0" smtClean="0">
                <a:solidFill>
                  <a:srgbClr val="660033"/>
                </a:solidFill>
              </a:rPr>
              <a:t> habitual </a:t>
            </a:r>
            <a:endParaRPr lang="en-GB" sz="1800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96" y="3859255"/>
            <a:ext cx="9734550" cy="21526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5EC0F86-BC64-4E42-A299-A45287448A2E}"/>
              </a:ext>
            </a:extLst>
          </p:cNvPr>
          <p:cNvSpPr/>
          <p:nvPr/>
        </p:nvSpPr>
        <p:spPr>
          <a:xfrm>
            <a:off x="5031524" y="6211469"/>
            <a:ext cx="184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660033"/>
              </a:buClr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Taxa </a:t>
            </a:r>
            <a:r>
              <a:rPr lang="en-GB" dirty="0" err="1"/>
              <a:t>éxito</a:t>
            </a:r>
            <a:r>
              <a:rPr lang="en-GB" dirty="0"/>
              <a:t>: </a:t>
            </a:r>
            <a:r>
              <a:rPr lang="en-GB" b="1" dirty="0"/>
              <a:t>11.5%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E5F0FB-BC64-4A73-B898-409DF6554BBF}"/>
              </a:ext>
            </a:extLst>
          </p:cNvPr>
          <p:cNvSpPr txBox="1">
            <a:spLocks/>
          </p:cNvSpPr>
          <p:nvPr/>
        </p:nvSpPr>
        <p:spPr>
          <a:xfrm>
            <a:off x="1507067" y="1825625"/>
            <a:ext cx="9846732" cy="18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457200" lvl="1" indent="0" algn="just">
              <a:buFont typeface="Calibri Light" panose="020F0302020204030204" pitchFamily="34" charset="0"/>
              <a:buNone/>
            </a:pPr>
            <a:endParaRPr lang="en-GB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7D8F8-1F6F-4665-8EDD-A65F0023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2023520"/>
            <a:ext cx="8042987" cy="16361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1C17E1-84A9-41A7-9DDE-33F64D0FF02F}"/>
              </a:ext>
            </a:extLst>
          </p:cNvPr>
          <p:cNvSpPr txBox="1"/>
          <p:nvPr/>
        </p:nvSpPr>
        <p:spPr>
          <a:xfrm>
            <a:off x="2191908" y="3314354"/>
            <a:ext cx="6793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C88533-0EA8-45B9-BD43-3CC36AC7569E}"/>
              </a:ext>
            </a:extLst>
          </p:cNvPr>
          <p:cNvSpPr txBox="1"/>
          <p:nvPr/>
        </p:nvSpPr>
        <p:spPr>
          <a:xfrm>
            <a:off x="2556587" y="3077466"/>
            <a:ext cx="1026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 smtClean="0">
                <a:latin typeface="+mj-lt"/>
              </a:rPr>
              <a:t>Med</a:t>
            </a:r>
            <a:r>
              <a:rPr lang="es-ES" sz="1200" b="1" dirty="0" smtClean="0">
                <a:latin typeface="+mj-lt"/>
              </a:rPr>
              <a:t>. </a:t>
            </a:r>
            <a:r>
              <a:rPr lang="es-ES" sz="1200" b="1" dirty="0" err="1" smtClean="0">
                <a:latin typeface="+mj-lt"/>
              </a:rPr>
              <a:t>outubro</a:t>
            </a:r>
            <a:endParaRPr lang="es-ES" sz="1200" b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50E657-A939-4630-B459-B1B9181F4BE6}"/>
              </a:ext>
            </a:extLst>
          </p:cNvPr>
          <p:cNvSpPr txBox="1"/>
          <p:nvPr/>
        </p:nvSpPr>
        <p:spPr>
          <a:xfrm>
            <a:off x="3766010" y="3083416"/>
            <a:ext cx="1225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+mj-lt"/>
              </a:rPr>
              <a:t>Marzo-Abril</a:t>
            </a:r>
            <a:endParaRPr lang="es-ES" sz="1200" b="1" dirty="0"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B0837F-672D-481C-B023-637D93799F31}"/>
              </a:ext>
            </a:extLst>
          </p:cNvPr>
          <p:cNvSpPr txBox="1"/>
          <p:nvPr/>
        </p:nvSpPr>
        <p:spPr>
          <a:xfrm>
            <a:off x="5281605" y="3061373"/>
            <a:ext cx="8801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 smtClean="0">
                <a:latin typeface="+mj-lt"/>
              </a:rPr>
              <a:t>Maio</a:t>
            </a:r>
            <a:endParaRPr lang="es-ES" sz="1200" b="1" dirty="0">
              <a:latin typeface="+mj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406FC-C19D-4AE6-B4AC-0ADCF18D3B22}"/>
              </a:ext>
            </a:extLst>
          </p:cNvPr>
          <p:cNvSpPr txBox="1"/>
          <p:nvPr/>
        </p:nvSpPr>
        <p:spPr>
          <a:xfrm>
            <a:off x="6350052" y="3064754"/>
            <a:ext cx="1225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 smtClean="0">
                <a:latin typeface="+mj-lt"/>
              </a:rPr>
              <a:t>Maio-xuño</a:t>
            </a:r>
            <a:endParaRPr lang="es-ES" sz="1200" b="1" dirty="0"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9B3E85-D3AC-40A4-9B72-6592D3ECBDCA}"/>
              </a:ext>
            </a:extLst>
          </p:cNvPr>
          <p:cNvSpPr txBox="1"/>
          <p:nvPr/>
        </p:nvSpPr>
        <p:spPr>
          <a:xfrm>
            <a:off x="7575920" y="3055423"/>
            <a:ext cx="10326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+mj-lt"/>
              </a:rPr>
              <a:t>  </a:t>
            </a:r>
            <a:r>
              <a:rPr lang="es-ES" sz="1200" b="1" dirty="0" smtClean="0">
                <a:latin typeface="+mj-lt"/>
              </a:rPr>
              <a:t>Agosto</a:t>
            </a:r>
            <a:endParaRPr lang="es-E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44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Algunhas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recomendacións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2462" y="2066731"/>
            <a:ext cx="9846732" cy="3175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Leer </a:t>
            </a:r>
            <a:r>
              <a:rPr lang="es-ES" u="sng" dirty="0" smtClean="0"/>
              <a:t>con </a:t>
            </a:r>
            <a:r>
              <a:rPr lang="es-ES" u="sng" dirty="0" err="1" smtClean="0"/>
              <a:t>detemento</a:t>
            </a:r>
            <a:r>
              <a:rPr lang="es-ES" u="sng" dirty="0" smtClean="0"/>
              <a:t> </a:t>
            </a:r>
            <a:r>
              <a:rPr lang="es-ES" dirty="0" smtClean="0"/>
              <a:t>o </a:t>
            </a:r>
            <a:r>
              <a:rPr lang="es-ES" dirty="0"/>
              <a:t>programa de </a:t>
            </a:r>
            <a:r>
              <a:rPr lang="es-ES" dirty="0" err="1"/>
              <a:t>traballo</a:t>
            </a:r>
            <a:r>
              <a:rPr lang="es-ES" dirty="0"/>
              <a:t> e os documentos de </a:t>
            </a:r>
            <a:r>
              <a:rPr lang="es-ES" dirty="0" err="1"/>
              <a:t>apoio</a:t>
            </a:r>
            <a:r>
              <a:rPr lang="es-ES" dirty="0"/>
              <a:t> para preparar a </a:t>
            </a:r>
            <a:r>
              <a:rPr lang="es-ES" dirty="0" err="1"/>
              <a:t>proposta</a:t>
            </a:r>
            <a:r>
              <a:rPr lang="es-ES" i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Consultar os </a:t>
            </a:r>
            <a:r>
              <a:rPr lang="es-ES" dirty="0" err="1"/>
              <a:t>proxectos</a:t>
            </a:r>
            <a:r>
              <a:rPr lang="es-ES" dirty="0"/>
              <a:t> financiados no mesmo panel en convocatorias anteriores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Comparar o CV </a:t>
            </a:r>
            <a:r>
              <a:rPr lang="es-ES" dirty="0" err="1"/>
              <a:t>co</a:t>
            </a:r>
            <a:r>
              <a:rPr lang="es-ES" dirty="0"/>
              <a:t> dos beneficiarios de convocatorias anteriores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/>
              <a:t>Pedirlle</a:t>
            </a:r>
            <a:r>
              <a:rPr lang="es-ES" dirty="0"/>
              <a:t> a colegas que lean a </a:t>
            </a:r>
            <a:r>
              <a:rPr lang="es-ES" dirty="0" err="1"/>
              <a:t>proposta</a:t>
            </a:r>
            <a:endParaRPr lang="en-GB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6E32FF-95AF-47EC-A2B6-DB9E49E6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167" y="4616925"/>
            <a:ext cx="3249027" cy="1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E5F0FB-BC64-4A73-B898-409DF6554BBF}"/>
              </a:ext>
            </a:extLst>
          </p:cNvPr>
          <p:cNvSpPr txBox="1">
            <a:spLocks/>
          </p:cNvSpPr>
          <p:nvPr/>
        </p:nvSpPr>
        <p:spPr>
          <a:xfrm>
            <a:off x="1507067" y="1825625"/>
            <a:ext cx="9846732" cy="18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457200" lvl="1" indent="0" algn="just">
              <a:buFont typeface="Calibri Light" panose="020F0302020204030204" pitchFamily="34" charset="0"/>
              <a:buNone/>
            </a:pP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1C17E1-84A9-41A7-9DDE-33F64D0FF02F}"/>
              </a:ext>
            </a:extLst>
          </p:cNvPr>
          <p:cNvSpPr txBox="1"/>
          <p:nvPr/>
        </p:nvSpPr>
        <p:spPr>
          <a:xfrm>
            <a:off x="2191908" y="3314354"/>
            <a:ext cx="6793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A02306-31E0-46C8-A3B5-4ACD4BC292B2}"/>
              </a:ext>
            </a:extLst>
          </p:cNvPr>
          <p:cNvSpPr/>
          <p:nvPr/>
        </p:nvSpPr>
        <p:spPr>
          <a:xfrm>
            <a:off x="7709431" y="6488668"/>
            <a:ext cx="230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https://erc.europa.eu/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0" y="-37435"/>
            <a:ext cx="8020031" cy="65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0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E5F0FB-BC64-4A73-B898-409DF6554BBF}"/>
              </a:ext>
            </a:extLst>
          </p:cNvPr>
          <p:cNvSpPr txBox="1">
            <a:spLocks/>
          </p:cNvSpPr>
          <p:nvPr/>
        </p:nvSpPr>
        <p:spPr>
          <a:xfrm>
            <a:off x="1507067" y="1825625"/>
            <a:ext cx="9846732" cy="18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457200" lvl="1" indent="0" algn="just">
              <a:buFont typeface="Calibri Light" panose="020F0302020204030204" pitchFamily="34" charset="0"/>
              <a:buNone/>
            </a:pP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1C17E1-84A9-41A7-9DDE-33F64D0FF02F}"/>
              </a:ext>
            </a:extLst>
          </p:cNvPr>
          <p:cNvSpPr txBox="1"/>
          <p:nvPr/>
        </p:nvSpPr>
        <p:spPr>
          <a:xfrm>
            <a:off x="2191908" y="3314354"/>
            <a:ext cx="6793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EAC65AF-FD70-42E0-94B7-E137E9CF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7" y="1825625"/>
            <a:ext cx="9846732" cy="3940693"/>
          </a:xfrm>
        </p:spPr>
        <p:txBody>
          <a:bodyPr>
            <a:normAutofit/>
          </a:bodyPr>
          <a:lstStyle/>
          <a:p>
            <a:r>
              <a:rPr lang="es-ES" dirty="0"/>
              <a:t>Información e documentos convocatoria </a:t>
            </a:r>
            <a:r>
              <a:rPr lang="es-ES" dirty="0" err="1"/>
              <a:t>Starting</a:t>
            </a:r>
            <a:r>
              <a:rPr lang="es-ES" dirty="0"/>
              <a:t> Grant:</a:t>
            </a:r>
          </a:p>
          <a:p>
            <a:pPr marL="0" indent="0">
              <a:buNone/>
            </a:pP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erc.europa.eu/funding/starting-grants</a:t>
            </a:r>
            <a:endParaRPr lang="es-ES" sz="2000" dirty="0" smtClean="0"/>
          </a:p>
          <a:p>
            <a:pPr marL="0" indent="0">
              <a:buNone/>
            </a:pPr>
            <a:endParaRPr lang="es-ES" sz="1050" dirty="0"/>
          </a:p>
          <a:p>
            <a:r>
              <a:rPr lang="es-ES" dirty="0" err="1"/>
              <a:t>Proxectos</a:t>
            </a:r>
            <a:r>
              <a:rPr lang="es-ES" dirty="0"/>
              <a:t> financiados: </a:t>
            </a:r>
          </a:p>
          <a:p>
            <a:pPr marL="0" indent="0">
              <a:buNone/>
            </a:pPr>
            <a:r>
              <a:rPr lang="es-ES" sz="2000" dirty="0">
                <a:hlinkClick r:id="rId3"/>
              </a:rPr>
              <a:t>https://</a:t>
            </a:r>
            <a:r>
              <a:rPr lang="es-ES" sz="2000" dirty="0" smtClean="0">
                <a:hlinkClick r:id="rId3"/>
              </a:rPr>
              <a:t>erc.europa.eu/projects-figures/erc-funded-projects</a:t>
            </a: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- </a:t>
            </a:r>
            <a:r>
              <a:rPr lang="es-ES" dirty="0" err="1" smtClean="0"/>
              <a:t>Membros</a:t>
            </a:r>
            <a:r>
              <a:rPr lang="es-ES" dirty="0" smtClean="0"/>
              <a:t> </a:t>
            </a:r>
            <a:r>
              <a:rPr lang="es-ES" dirty="0"/>
              <a:t>dos </a:t>
            </a:r>
            <a:r>
              <a:rPr lang="es-ES" dirty="0" err="1"/>
              <a:t>paneis</a:t>
            </a:r>
            <a:r>
              <a:rPr lang="es-ES" dirty="0"/>
              <a:t> de </a:t>
            </a:r>
            <a:r>
              <a:rPr lang="es-ES" dirty="0" err="1"/>
              <a:t>StG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sz="2000" dirty="0">
                <a:hlinkClick r:id="rId4"/>
              </a:rPr>
              <a:t>https://erc.europa.eu/sites/default/files/document/file/erc_2019_stg_panel_members.pdf</a:t>
            </a:r>
            <a:endParaRPr lang="es-ES" sz="20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D16934D-4E66-4805-911F-D0289463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/>
          <a:lstStyle/>
          <a:p>
            <a:r>
              <a:rPr lang="en-GB" dirty="0" err="1">
                <a:solidFill>
                  <a:srgbClr val="660033"/>
                </a:solidFill>
              </a:rPr>
              <a:t>Máis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información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660033"/>
                </a:solidFill>
              </a:rPr>
              <a:t>Piar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Ciencia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Excelente</a:t>
            </a:r>
            <a:r>
              <a:rPr lang="en-GB" dirty="0">
                <a:solidFill>
                  <a:srgbClr val="660033"/>
                </a:solidFill>
              </a:rPr>
              <a:t>: </a:t>
            </a:r>
            <a:r>
              <a:rPr lang="en-GB" dirty="0" err="1">
                <a:solidFill>
                  <a:srgbClr val="660033"/>
                </a:solidFill>
              </a:rPr>
              <a:t>obxectivo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169622" y="3954270"/>
            <a:ext cx="8379229" cy="233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r>
              <a:rPr lang="es-ES" b="1" dirty="0"/>
              <a:t>OBXECTIVO</a:t>
            </a:r>
          </a:p>
          <a:p>
            <a:pPr marL="0" indent="0" algn="just">
              <a:buClr>
                <a:srgbClr val="660033"/>
              </a:buClr>
              <a:buFont typeface="Calibri Light" panose="020F0302020204030204" pitchFamily="34" charset="0"/>
              <a:buNone/>
            </a:pPr>
            <a:r>
              <a:rPr lang="es-ES" i="1" dirty="0"/>
              <a:t>Elevar o nivel de excelencia na </a:t>
            </a:r>
            <a:r>
              <a:rPr lang="es-ES" b="1" i="1" dirty="0"/>
              <a:t>ciencia básica </a:t>
            </a:r>
            <a:r>
              <a:rPr lang="es-ES" i="1" dirty="0"/>
              <a:t>europea e asegurar un </a:t>
            </a:r>
            <a:r>
              <a:rPr lang="es-ES" i="1" dirty="0" err="1"/>
              <a:t>fluxo</a:t>
            </a:r>
            <a:r>
              <a:rPr lang="es-ES" i="1" dirty="0"/>
              <a:t> constante de investigación de </a:t>
            </a:r>
            <a:r>
              <a:rPr lang="es-ES" i="1" dirty="0" err="1"/>
              <a:t>calidade</a:t>
            </a:r>
            <a:r>
              <a:rPr lang="es-ES" i="1" dirty="0"/>
              <a:t> para garantir a </a:t>
            </a:r>
            <a:r>
              <a:rPr lang="es-ES" i="1" u="sng" dirty="0" err="1"/>
              <a:t>competitividade</a:t>
            </a:r>
            <a:r>
              <a:rPr lang="es-ES" i="1" dirty="0"/>
              <a:t> a longo </a:t>
            </a:r>
            <a:r>
              <a:rPr lang="es-ES" i="1" dirty="0" err="1"/>
              <a:t>prazo</a:t>
            </a:r>
            <a:r>
              <a:rPr lang="es-ES" i="1" dirty="0"/>
              <a:t> en Europa</a:t>
            </a:r>
            <a:r>
              <a:rPr lang="es-ES" dirty="0"/>
              <a:t>. </a:t>
            </a:r>
            <a:endParaRPr lang="en-GB" b="1" dirty="0">
              <a:solidFill>
                <a:srgbClr val="660033"/>
              </a:solidFill>
            </a:endParaRPr>
          </a:p>
        </p:txBody>
      </p:sp>
      <p:pic>
        <p:nvPicPr>
          <p:cNvPr id="1030" name="Picture 6" descr="Resultado de imagen de h202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79" y="1628394"/>
            <a:ext cx="3017924" cy="19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3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660033"/>
                </a:solidFill>
              </a:rPr>
              <a:t>MSCA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169622" y="3954270"/>
            <a:ext cx="8379229" cy="233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n-GB" b="1" dirty="0">
              <a:solidFill>
                <a:srgbClr val="660033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3" y="1963331"/>
            <a:ext cx="10758272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esultado de imagen de H2020 PIL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MSCA </a:t>
            </a:r>
            <a:r>
              <a:rPr lang="en-GB" dirty="0" err="1">
                <a:solidFill>
                  <a:srgbClr val="660033"/>
                </a:solidFill>
              </a:rPr>
              <a:t>Tipoloxía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217" y="1816294"/>
            <a:ext cx="7515612" cy="49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1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esultado de imagen de H2020 PIL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MSCA </a:t>
            </a:r>
            <a:r>
              <a:rPr lang="en-GB" dirty="0" err="1">
                <a:solidFill>
                  <a:srgbClr val="660033"/>
                </a:solidFill>
              </a:rPr>
              <a:t>Tipoloxía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496" y="1726955"/>
            <a:ext cx="8880478" cy="47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8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esultado de imagen de H2020 PIL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MSCA IF</a:t>
            </a:r>
            <a:r>
              <a:rPr lang="en-GB" i="1" dirty="0">
                <a:solidFill>
                  <a:srgbClr val="660033"/>
                </a:solidFill>
              </a:rPr>
              <a:t>- </a:t>
            </a:r>
            <a:r>
              <a:rPr lang="en-GB" dirty="0" err="1">
                <a:solidFill>
                  <a:srgbClr val="660033"/>
                </a:solidFill>
              </a:rPr>
              <a:t>Obxectivos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506538" y="1825625"/>
            <a:ext cx="9847262" cy="359427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Apoio a</a:t>
            </a:r>
            <a:r>
              <a:rPr lang="en-GB" b="1" i="1" dirty="0"/>
              <a:t> experienced researchers </a:t>
            </a:r>
            <a:r>
              <a:rPr lang="en-GB" b="1" dirty="0"/>
              <a:t>(ER)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calquera</a:t>
            </a:r>
            <a:r>
              <a:rPr lang="en-GB" b="1" dirty="0"/>
              <a:t> </a:t>
            </a:r>
            <a:r>
              <a:rPr lang="en-GB" b="1" dirty="0" err="1"/>
              <a:t>momento</a:t>
            </a:r>
            <a:r>
              <a:rPr lang="en-GB" b="1" dirty="0"/>
              <a:t> da </a:t>
            </a:r>
            <a:r>
              <a:rPr lang="en-GB" b="1" dirty="0" err="1"/>
              <a:t>súa</a:t>
            </a:r>
            <a:r>
              <a:rPr lang="en-GB" b="1" dirty="0"/>
              <a:t> </a:t>
            </a:r>
            <a:r>
              <a:rPr lang="en-GB" b="1" dirty="0" err="1"/>
              <a:t>carreira</a:t>
            </a:r>
            <a:r>
              <a:rPr lang="en-GB" b="1" dirty="0"/>
              <a:t> </a:t>
            </a:r>
            <a:r>
              <a:rPr lang="en-GB" b="1" dirty="0" err="1"/>
              <a:t>investigadora</a:t>
            </a:r>
            <a:r>
              <a:rPr lang="en-GB" b="1" dirty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Enfoque</a:t>
            </a:r>
            <a:r>
              <a:rPr lang="en-GB" b="1" i="1" dirty="0"/>
              <a:t> bottom up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Mobilidade</a:t>
            </a:r>
            <a:r>
              <a:rPr lang="en-GB" b="1" dirty="0"/>
              <a:t> (triple </a:t>
            </a:r>
            <a:r>
              <a:rPr lang="en-GB" b="1" dirty="0" err="1"/>
              <a:t>i</a:t>
            </a:r>
            <a:r>
              <a:rPr lang="en-GB" b="1" dirty="0"/>
              <a:t>): </a:t>
            </a:r>
            <a:r>
              <a:rPr lang="en-GB" b="1" dirty="0" err="1"/>
              <a:t>internacional</a:t>
            </a:r>
            <a:r>
              <a:rPr lang="en-GB" b="1" dirty="0"/>
              <a:t>, </a:t>
            </a:r>
            <a:r>
              <a:rPr lang="en-GB" b="1" dirty="0" err="1"/>
              <a:t>intersectorial</a:t>
            </a:r>
            <a:r>
              <a:rPr lang="en-GB" b="1" dirty="0"/>
              <a:t>, </a:t>
            </a:r>
            <a:r>
              <a:rPr lang="en-GB" b="1" dirty="0" err="1"/>
              <a:t>interdisciplinar</a:t>
            </a:r>
            <a:r>
              <a:rPr lang="en-GB" b="1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Adquisición</a:t>
            </a:r>
            <a:r>
              <a:rPr lang="en-GB" b="1" dirty="0"/>
              <a:t> de </a:t>
            </a:r>
            <a:r>
              <a:rPr lang="en-GB" b="1" dirty="0" err="1"/>
              <a:t>coñecementos</a:t>
            </a:r>
            <a:r>
              <a:rPr lang="en-GB" b="1" dirty="0"/>
              <a:t> </a:t>
            </a:r>
            <a:r>
              <a:rPr lang="en-GB" b="1" dirty="0" err="1"/>
              <a:t>novos</a:t>
            </a:r>
            <a:r>
              <a:rPr lang="en-GB" b="1" dirty="0"/>
              <a:t> e </a:t>
            </a:r>
            <a:r>
              <a:rPr lang="en-GB" b="1" dirty="0" err="1"/>
              <a:t>complementarios</a:t>
            </a:r>
            <a:r>
              <a:rPr lang="en-GB" b="1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Énfase</a:t>
            </a:r>
            <a:r>
              <a:rPr lang="en-GB" b="1" dirty="0"/>
              <a:t> </a:t>
            </a:r>
            <a:r>
              <a:rPr lang="en-GB" b="1" dirty="0" err="1"/>
              <a:t>nas</a:t>
            </a:r>
            <a:r>
              <a:rPr lang="en-GB" b="1" dirty="0"/>
              <a:t> </a:t>
            </a:r>
            <a:r>
              <a:rPr lang="en-GB" b="1" dirty="0" err="1"/>
              <a:t>actividades</a:t>
            </a:r>
            <a:r>
              <a:rPr lang="en-GB" b="1" dirty="0"/>
              <a:t> de </a:t>
            </a:r>
            <a:r>
              <a:rPr lang="en-GB" b="1" dirty="0" err="1"/>
              <a:t>divulgación</a:t>
            </a:r>
            <a:r>
              <a:rPr lang="en-GB" b="1" dirty="0"/>
              <a:t> e </a:t>
            </a:r>
            <a:r>
              <a:rPr lang="en-GB" b="1" dirty="0" err="1"/>
              <a:t>comunicación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0667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Obxectivo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3449CCB-7F34-4160-AE20-05A1DC89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538" y="1630363"/>
            <a:ext cx="9847262" cy="480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MSCA non é un </a:t>
            </a:r>
            <a:r>
              <a:rPr lang="es-ES" sz="2800" b="1" dirty="0" err="1"/>
              <a:t>proxecto</a:t>
            </a:r>
            <a:r>
              <a:rPr lang="es-ES" sz="2800" b="1" dirty="0"/>
              <a:t> de investigación convencional, é </a:t>
            </a:r>
            <a:r>
              <a:rPr lang="es-ES" sz="2800" b="1" dirty="0" err="1"/>
              <a:t>máis</a:t>
            </a:r>
            <a:r>
              <a:rPr lang="es-ES" sz="2800" b="1" dirty="0"/>
              <a:t>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/>
              <a:t>			</a:t>
            </a:r>
            <a:r>
              <a:rPr lang="es-ES" sz="2000" b="1" dirty="0"/>
              <a:t>      </a:t>
            </a:r>
            <a:r>
              <a:rPr lang="es-ES" sz="20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INVESTIGADOR/A INDIVIDUAL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				   e a </a:t>
            </a:r>
            <a:r>
              <a:rPr lang="es-ES" sz="1600" b="1" dirty="0" err="1">
                <a:solidFill>
                  <a:srgbClr val="660033"/>
                </a:solidFill>
                <a:latin typeface="+mn-lt"/>
                <a:ea typeface="+mj-ea"/>
                <a:cs typeface="+mj-cs"/>
              </a:rPr>
              <a:t>súa</a:t>
            </a: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ES" sz="1600" b="1" dirty="0" err="1">
                <a:solidFill>
                  <a:srgbClr val="660033"/>
                </a:solidFill>
                <a:latin typeface="+mn-lt"/>
                <a:ea typeface="+mj-ea"/>
                <a:cs typeface="+mj-cs"/>
              </a:rPr>
              <a:t>carreira</a:t>
            </a:r>
            <a:endParaRPr lang="es-ES" sz="1600" b="1" dirty="0">
              <a:solidFill>
                <a:srgbClr val="660033"/>
              </a:solidFill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                                       </a:t>
            </a:r>
            <a:r>
              <a:rPr lang="es-ES" sz="20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PROXECTO</a:t>
            </a: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ES" sz="1600" b="1" dirty="0">
                <a:solidFill>
                  <a:srgbClr val="660033"/>
                </a:solidFill>
              </a:rPr>
              <a:t>                                                                     </a:t>
            </a:r>
            <a:r>
              <a:rPr lang="es-ES" sz="20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INSTITUCIÓN</a:t>
            </a:r>
            <a:r>
              <a:rPr lang="es-ES" sz="1600" b="1" dirty="0">
                <a:solidFill>
                  <a:srgbClr val="660033"/>
                </a:solidFill>
              </a:rPr>
              <a:t>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                investigación, innovación e formación</a:t>
            </a:r>
            <a:r>
              <a:rPr lang="es-ES" sz="16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		               </a:t>
            </a:r>
            <a:r>
              <a:rPr lang="es-ES" sz="2000" b="1" dirty="0">
                <a:solidFill>
                  <a:srgbClr val="660033"/>
                </a:solidFill>
                <a:latin typeface="+mn-lt"/>
                <a:ea typeface="+mj-ea"/>
                <a:cs typeface="+mj-cs"/>
              </a:rPr>
              <a:t>SUPERVISOR</a:t>
            </a: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116F9242-94F3-4079-BABD-D8C6196DF950}"/>
              </a:ext>
            </a:extLst>
          </p:cNvPr>
          <p:cNvSpPr/>
          <p:nvPr/>
        </p:nvSpPr>
        <p:spPr>
          <a:xfrm>
            <a:off x="4915704" y="3288371"/>
            <a:ext cx="2308633" cy="2037029"/>
          </a:xfrm>
          <a:prstGeom prst="triangl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4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7066" y="191127"/>
            <a:ext cx="9846733" cy="710049"/>
          </a:xfrm>
        </p:spPr>
        <p:txBody>
          <a:bodyPr/>
          <a:lstStyle/>
          <a:p>
            <a:r>
              <a:rPr lang="es-ES" dirty="0"/>
              <a:t>Criterios </a:t>
            </a:r>
            <a:r>
              <a:rPr lang="es-ES" dirty="0" err="1"/>
              <a:t>elixibilidade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619F0FB-AF49-4024-84D5-FFDA4A64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 </a:t>
            </a:r>
            <a:r>
              <a:rPr lang="es-ES" b="1" dirty="0" err="1"/>
              <a:t>Doutores</a:t>
            </a:r>
            <a:r>
              <a:rPr lang="es-ES" b="1" dirty="0"/>
              <a:t>/as </a:t>
            </a:r>
            <a:r>
              <a:rPr lang="es-ES" sz="2000" b="1" dirty="0"/>
              <a:t>(</a:t>
            </a:r>
            <a:r>
              <a:rPr lang="es-ES" sz="2000" b="1" dirty="0" err="1"/>
              <a:t>ou</a:t>
            </a:r>
            <a:r>
              <a:rPr lang="es-ES" sz="2000" b="1" dirty="0"/>
              <a:t> + 4 anos investigador/a </a:t>
            </a:r>
            <a:r>
              <a:rPr lang="es-ES" sz="2000" b="1" dirty="0" err="1"/>
              <a:t>a</a:t>
            </a:r>
            <a:r>
              <a:rPr lang="es-ES" sz="2000" b="1" dirty="0"/>
              <a:t> tempo completo)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 Sen límite </a:t>
            </a:r>
            <a:r>
              <a:rPr lang="es-ES" b="1" dirty="0" err="1"/>
              <a:t>idade</a:t>
            </a:r>
            <a:endParaRPr lang="es-ES" b="1" dirty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 </a:t>
            </a:r>
            <a:r>
              <a:rPr lang="es-ES" b="1" dirty="0" err="1"/>
              <a:t>Calquera</a:t>
            </a:r>
            <a:r>
              <a:rPr lang="es-ES" b="1" dirty="0"/>
              <a:t> </a:t>
            </a:r>
            <a:r>
              <a:rPr lang="es-ES" b="1" dirty="0" err="1"/>
              <a:t>nacionalidade</a:t>
            </a:r>
            <a:endParaRPr lang="es-ES" b="1" dirty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 Regla de </a:t>
            </a:r>
            <a:r>
              <a:rPr lang="es-ES" b="1" dirty="0" err="1"/>
              <a:t>mobilidade</a:t>
            </a:r>
            <a:endParaRPr lang="es-ES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AA9976-F854-4153-ADF3-00E8AB0CCEF3}"/>
              </a:ext>
            </a:extLst>
          </p:cNvPr>
          <p:cNvSpPr/>
          <p:nvPr/>
        </p:nvSpPr>
        <p:spPr>
          <a:xfrm>
            <a:off x="5982958" y="3021897"/>
            <a:ext cx="5763095" cy="1279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Peche: </a:t>
            </a:r>
            <a:r>
              <a:rPr lang="es-ES" sz="3200" b="1" dirty="0" smtClean="0"/>
              <a:t> </a:t>
            </a:r>
            <a:r>
              <a:rPr lang="es-ES" sz="3200" b="1" dirty="0" err="1"/>
              <a:t>Setembro</a:t>
            </a:r>
            <a:r>
              <a:rPr lang="es-ES" sz="3200" b="1" dirty="0"/>
              <a:t> </a:t>
            </a:r>
            <a:endParaRPr lang="es-ES" sz="3200" b="1" dirty="0" smtClean="0"/>
          </a:p>
          <a:p>
            <a:pPr algn="ctr"/>
            <a:r>
              <a:rPr lang="es-ES" sz="2000" b="1" dirty="0" smtClean="0"/>
              <a:t>Requisitos </a:t>
            </a:r>
            <a:r>
              <a:rPr lang="es-ES" sz="2000" b="1" dirty="0"/>
              <a:t>na data peche convocatoria </a:t>
            </a:r>
            <a:endParaRPr lang="es-ES" sz="2000" dirty="0"/>
          </a:p>
          <a:p>
            <a:pPr algn="ctr"/>
            <a:endParaRPr lang="es-ES" sz="105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875CD3-7A17-41A0-ACF1-E5FF251E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13" y="5692775"/>
            <a:ext cx="11058525" cy="11144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D1D4401-EBFE-40E1-893A-ECD81AC28CC3}"/>
              </a:ext>
            </a:extLst>
          </p:cNvPr>
          <p:cNvSpPr txBox="1"/>
          <p:nvPr/>
        </p:nvSpPr>
        <p:spPr>
          <a:xfrm>
            <a:off x="5132516" y="5022324"/>
            <a:ext cx="302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8 </a:t>
            </a:r>
            <a:r>
              <a:rPr lang="es-ES" sz="2800" b="1" dirty="0" err="1"/>
              <a:t>Paneis</a:t>
            </a:r>
            <a:r>
              <a:rPr lang="es-ES" sz="2800" b="1" dirty="0"/>
              <a:t> científicos</a:t>
            </a:r>
          </a:p>
        </p:txBody>
      </p:sp>
    </p:spTree>
    <p:extLst>
      <p:ext uri="{BB962C8B-B14F-4D97-AF65-F5344CB8AC3E}">
        <p14:creationId xmlns:p14="http://schemas.microsoft.com/office/powerpoint/2010/main" val="3880399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Tipo de proxectos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7" y="1825624"/>
            <a:ext cx="9846732" cy="4789779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Proxectos </a:t>
            </a:r>
            <a:r>
              <a:rPr lang="es-ES" b="1" dirty="0" err="1"/>
              <a:t>individuais</a:t>
            </a:r>
            <a:r>
              <a:rPr lang="es-ES" dirty="0"/>
              <a:t>: </a:t>
            </a:r>
            <a:r>
              <a:rPr lang="es-ES" sz="2400" dirty="0"/>
              <a:t>Formación a través da investigación </a:t>
            </a:r>
            <a:r>
              <a:rPr lang="es-ES" sz="2400" dirty="0" err="1"/>
              <a:t>baixo</a:t>
            </a:r>
            <a:r>
              <a:rPr lang="es-ES" sz="2400" dirty="0"/>
              <a:t> a supervisión directa (supervisor na institución de </a:t>
            </a:r>
            <a:r>
              <a:rPr lang="es-ES" sz="2400" dirty="0" err="1"/>
              <a:t>acollida</a:t>
            </a:r>
            <a:r>
              <a:rPr lang="es-ES" sz="2400" dirty="0"/>
              <a:t>)</a:t>
            </a:r>
          </a:p>
          <a:p>
            <a:r>
              <a:rPr lang="es-ES" dirty="0"/>
              <a:t>Elaboración </a:t>
            </a:r>
            <a:r>
              <a:rPr lang="es-ES" dirty="0" err="1"/>
              <a:t>dun</a:t>
            </a:r>
            <a:r>
              <a:rPr lang="es-ES" dirty="0"/>
              <a:t> </a:t>
            </a:r>
            <a:r>
              <a:rPr lang="es-ES" b="1" dirty="0"/>
              <a:t>plan de </a:t>
            </a:r>
            <a:r>
              <a:rPr lang="es-ES" b="1" dirty="0" err="1"/>
              <a:t>carreira</a:t>
            </a:r>
            <a:endParaRPr lang="es-ES" b="1" dirty="0"/>
          </a:p>
          <a:p>
            <a:r>
              <a:rPr lang="es-ES" b="1" dirty="0"/>
              <a:t>Formación práctica </a:t>
            </a:r>
            <a:r>
              <a:rPr lang="es-ES" sz="2400" dirty="0"/>
              <a:t>para a adquisición e </a:t>
            </a:r>
            <a:r>
              <a:rPr lang="es-ES" sz="2400" dirty="0" err="1"/>
              <a:t>desenvolvemento</a:t>
            </a:r>
            <a:r>
              <a:rPr lang="es-ES" sz="2400" dirty="0"/>
              <a:t> de </a:t>
            </a:r>
            <a:r>
              <a:rPr lang="es-ES" sz="2400" u="sng" dirty="0"/>
              <a:t>habilidades científicas </a:t>
            </a:r>
            <a:r>
              <a:rPr lang="es-ES" sz="2400" dirty="0"/>
              <a:t>(novas técnicas, instrumentos,…) e </a:t>
            </a:r>
            <a:r>
              <a:rPr lang="es-ES" sz="2400" dirty="0" err="1"/>
              <a:t>outras</a:t>
            </a:r>
            <a:r>
              <a:rPr lang="es-ES" sz="2400" dirty="0"/>
              <a:t> </a:t>
            </a:r>
            <a:r>
              <a:rPr lang="es-ES" sz="2400" u="sng" dirty="0"/>
              <a:t>habilidades complementarias</a:t>
            </a:r>
            <a:r>
              <a:rPr lang="es-ES" sz="24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busca de </a:t>
            </a:r>
            <a:r>
              <a:rPr lang="es-ES" dirty="0" err="1"/>
              <a:t>fontes</a:t>
            </a:r>
            <a:r>
              <a:rPr lang="es-ES" dirty="0"/>
              <a:t> de </a:t>
            </a:r>
            <a:r>
              <a:rPr lang="es-ES" dirty="0" err="1"/>
              <a:t>financiamento</a:t>
            </a:r>
            <a:r>
              <a:rPr lang="es-E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redacción de </a:t>
            </a:r>
            <a:r>
              <a:rPr lang="es-ES" dirty="0" err="1"/>
              <a:t>propostas</a:t>
            </a:r>
            <a:r>
              <a:rPr lang="es-E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elaboración de </a:t>
            </a:r>
            <a:r>
              <a:rPr lang="es-ES" dirty="0" err="1"/>
              <a:t>presentacións</a:t>
            </a:r>
            <a:r>
              <a:rPr lang="es-ES" dirty="0"/>
              <a:t> eficaces,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err="1"/>
              <a:t>xestión</a:t>
            </a:r>
            <a:r>
              <a:rPr lang="es-ES" dirty="0"/>
              <a:t> de proxectos, aspectos </a:t>
            </a:r>
            <a:r>
              <a:rPr lang="es-ES" dirty="0" err="1"/>
              <a:t>financeiros</a:t>
            </a:r>
            <a:r>
              <a:rPr lang="es-E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transferencia de </a:t>
            </a:r>
            <a:r>
              <a:rPr lang="es-ES" dirty="0" err="1"/>
              <a:t>coñecemento</a:t>
            </a:r>
            <a:r>
              <a:rPr lang="es-ES" dirty="0"/>
              <a:t> (IPR, patentes, …)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s-ES" sz="2800" b="1" dirty="0"/>
              <a:t>Estadías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s-ES" sz="2800" b="1" dirty="0"/>
              <a:t>Organización de eventos </a:t>
            </a:r>
            <a:r>
              <a:rPr lang="es-ES" dirty="0"/>
              <a:t>(conferencias científicas, cursos de formación,…)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s-ES" sz="2800" b="1" dirty="0"/>
              <a:t>Comunicación y difusión </a:t>
            </a:r>
            <a:r>
              <a:rPr lang="es-ES" sz="2800" dirty="0"/>
              <a:t>de resultados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s-ES" sz="2800" dirty="0" err="1"/>
              <a:t>Xestión</a:t>
            </a:r>
            <a:r>
              <a:rPr lang="es-ES" sz="2800" dirty="0"/>
              <a:t> de </a:t>
            </a:r>
            <a:r>
              <a:rPr lang="es-ES" sz="2800" b="1" dirty="0"/>
              <a:t>aspectos éticos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065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MSCA-IF Modalidades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469" y="1660193"/>
            <a:ext cx="7019925" cy="2876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32" y="5150254"/>
            <a:ext cx="5981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5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Axudas</a:t>
            </a:r>
            <a:r>
              <a:rPr lang="es-ES" dirty="0"/>
              <a:t> </a:t>
            </a:r>
            <a:r>
              <a:rPr lang="es-ES" dirty="0" err="1"/>
              <a:t>individuais</a:t>
            </a:r>
            <a:r>
              <a:rPr lang="es-ES" dirty="0"/>
              <a:t> (IF)</a:t>
            </a:r>
          </a:p>
        </p:txBody>
      </p:sp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3597DA16-EF67-4647-811A-1A4CA7C22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066" y="1554862"/>
            <a:ext cx="9467053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0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Fellowships</a:t>
            </a:r>
            <a:r>
              <a:rPr lang="es-ES" dirty="0"/>
              <a:t> (EF)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16F8EF8-BCDA-43F6-86A6-59C5C7CD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538" y="1630363"/>
            <a:ext cx="9847262" cy="4808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sz="2900" dirty="0" err="1"/>
              <a:t>Calqueira</a:t>
            </a:r>
            <a:r>
              <a:rPr lang="es-ES" sz="2900" dirty="0"/>
              <a:t> </a:t>
            </a:r>
            <a:r>
              <a:rPr lang="es-ES" sz="2900" dirty="0" err="1"/>
              <a:t>nacionalidade</a:t>
            </a:r>
            <a:endParaRPr lang="es-ES" sz="29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900" dirty="0"/>
              <a:t> Moverse desde </a:t>
            </a:r>
            <a:r>
              <a:rPr lang="es-ES" sz="2900" dirty="0" err="1"/>
              <a:t>calquera</a:t>
            </a:r>
            <a:r>
              <a:rPr lang="es-ES" sz="2900" dirty="0"/>
              <a:t> país a un </a:t>
            </a:r>
            <a:r>
              <a:rPr lang="es-ES" sz="2900" b="1" dirty="0"/>
              <a:t>EM/EA (HI)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900" b="1" dirty="0"/>
              <a:t> 8 </a:t>
            </a:r>
            <a:r>
              <a:rPr lang="es-ES" sz="2900" b="1" dirty="0" err="1"/>
              <a:t>paneis</a:t>
            </a:r>
            <a:r>
              <a:rPr lang="es-ES" sz="2900" b="1" dirty="0"/>
              <a:t> científicos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900" dirty="0"/>
              <a:t> Regla de </a:t>
            </a:r>
            <a:r>
              <a:rPr lang="es-ES" sz="2900" dirty="0" err="1"/>
              <a:t>mobilidade</a:t>
            </a:r>
            <a:r>
              <a:rPr lang="es-ES" sz="2900" dirty="0"/>
              <a:t> estándar (máx. </a:t>
            </a:r>
            <a:r>
              <a:rPr lang="es-ES" sz="2900" b="1" dirty="0"/>
              <a:t>12m, últimos 3 anos</a:t>
            </a:r>
            <a:r>
              <a:rPr lang="es-ES" sz="29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900" dirty="0"/>
              <a:t> Duración </a:t>
            </a:r>
            <a:r>
              <a:rPr lang="es-ES" sz="2900" dirty="0" err="1"/>
              <a:t>proxecto</a:t>
            </a:r>
            <a:r>
              <a:rPr lang="es-ES" sz="2900" dirty="0"/>
              <a:t>: </a:t>
            </a:r>
            <a:r>
              <a:rPr lang="es-ES" sz="2900" b="1" dirty="0"/>
              <a:t>12-24 meses</a:t>
            </a:r>
          </a:p>
          <a:p>
            <a:endParaRPr lang="es-E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600" dirty="0"/>
              <a:t>Beneficiario (HI): EM/EA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600" dirty="0"/>
              <a:t>Organización socia: EM/EA  (</a:t>
            </a:r>
            <a:r>
              <a:rPr lang="es-ES" sz="2600" i="1" dirty="0" err="1"/>
              <a:t>Secondments</a:t>
            </a:r>
            <a:r>
              <a:rPr lang="es-ES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O investigador fai a </a:t>
            </a:r>
            <a:r>
              <a:rPr lang="es-ES" b="1" dirty="0" err="1"/>
              <a:t>solicitude</a:t>
            </a:r>
            <a:r>
              <a:rPr lang="es-ES" b="1" dirty="0"/>
              <a:t> </a:t>
            </a:r>
            <a:r>
              <a:rPr lang="es-ES" b="1" dirty="0" err="1"/>
              <a:t>conxuntamente</a:t>
            </a:r>
            <a:r>
              <a:rPr lang="es-ES" b="1" dirty="0"/>
              <a:t> coa institución </a:t>
            </a:r>
            <a:r>
              <a:rPr lang="es-ES" dirty="0"/>
              <a:t>de </a:t>
            </a:r>
            <a:r>
              <a:rPr lang="es-ES" dirty="0" err="1"/>
              <a:t>acollida</a:t>
            </a:r>
            <a:r>
              <a:rPr lang="es-ES" dirty="0"/>
              <a:t> (HI) ubicada no EM/EA.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A HI </a:t>
            </a:r>
            <a:r>
              <a:rPr lang="es-ES" b="1" dirty="0"/>
              <a:t>contrata logo </a:t>
            </a:r>
            <a:r>
              <a:rPr lang="es-ES" b="1" dirty="0" err="1"/>
              <a:t>ao</a:t>
            </a:r>
            <a:r>
              <a:rPr lang="es-ES" b="1" dirty="0"/>
              <a:t> investigador e </a:t>
            </a:r>
            <a:r>
              <a:rPr lang="es-ES" b="1" dirty="0" err="1"/>
              <a:t>nomea</a:t>
            </a:r>
            <a:r>
              <a:rPr lang="es-ES" b="1" dirty="0"/>
              <a:t> un supervisor 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124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660033"/>
                </a:solidFill>
              </a:rPr>
              <a:t>CIENCIA EXCELENTE H2020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47062" y="2117156"/>
            <a:ext cx="7223760" cy="4350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v"/>
            </a:pPr>
            <a:r>
              <a:rPr lang="es-ES" sz="3600" dirty="0"/>
              <a:t> </a:t>
            </a:r>
            <a:r>
              <a:rPr lang="es-ES" sz="4800" b="1" dirty="0"/>
              <a:t>ERC</a:t>
            </a:r>
            <a:r>
              <a:rPr lang="es-ES" sz="4800" dirty="0"/>
              <a:t> – Apoio </a:t>
            </a:r>
            <a:r>
              <a:rPr lang="es-ES" sz="4800" dirty="0" err="1"/>
              <a:t>aos</a:t>
            </a:r>
            <a:r>
              <a:rPr lang="es-ES" sz="4800" dirty="0"/>
              <a:t> investigadores/as con talento e creativos, así como </a:t>
            </a:r>
            <a:r>
              <a:rPr lang="es-ES" sz="4800" dirty="0" err="1"/>
              <a:t>aos</a:t>
            </a:r>
            <a:r>
              <a:rPr lang="es-ES" sz="4800" dirty="0"/>
              <a:t> </a:t>
            </a:r>
            <a:r>
              <a:rPr lang="es-ES" sz="4800" dirty="0" err="1"/>
              <a:t>seus</a:t>
            </a:r>
            <a:r>
              <a:rPr lang="es-ES" sz="4800" dirty="0"/>
              <a:t> equipos para levar a cabo </a:t>
            </a:r>
            <a:r>
              <a:rPr lang="es-ES" sz="4800" b="1" dirty="0"/>
              <a:t>investigación </a:t>
            </a:r>
            <a:r>
              <a:rPr lang="es-ES" sz="4800" b="1" dirty="0" err="1"/>
              <a:t>punteira</a:t>
            </a:r>
            <a:r>
              <a:rPr lang="es-ES" sz="4800" b="1" dirty="0"/>
              <a:t> de alta </a:t>
            </a:r>
            <a:r>
              <a:rPr lang="es-ES" sz="4800" b="1" dirty="0" err="1"/>
              <a:t>calidade</a:t>
            </a:r>
            <a:r>
              <a:rPr lang="es-ES" sz="48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s-ES" sz="2600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s-ES" sz="3600" dirty="0"/>
              <a:t> </a:t>
            </a:r>
            <a:r>
              <a:rPr lang="es-ES" sz="2900" dirty="0"/>
              <a:t>FET - Financiar a investigación colaborativa para abrir </a:t>
            </a:r>
            <a:r>
              <a:rPr lang="es-ES" sz="2900" dirty="0" err="1"/>
              <a:t>novos</a:t>
            </a:r>
            <a:r>
              <a:rPr lang="es-ES" sz="2900" dirty="0"/>
              <a:t> e prometedores campos de investigación e innovación.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s-ES" sz="2900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s-ES" sz="3600" dirty="0"/>
              <a:t> </a:t>
            </a:r>
            <a:r>
              <a:rPr lang="es-ES" sz="4800" b="1" dirty="0"/>
              <a:t>MSCA</a:t>
            </a:r>
            <a:r>
              <a:rPr lang="es-ES" sz="4800" dirty="0"/>
              <a:t> - Proporcionar a os investigadores/as </a:t>
            </a:r>
            <a:r>
              <a:rPr lang="es-ES" sz="4800" dirty="0" err="1"/>
              <a:t>unha</a:t>
            </a:r>
            <a:r>
              <a:rPr lang="es-ES" sz="4800" dirty="0"/>
              <a:t> </a:t>
            </a:r>
            <a:r>
              <a:rPr lang="es-ES" sz="4800" b="1" dirty="0"/>
              <a:t>formación </a:t>
            </a:r>
            <a:r>
              <a:rPr lang="es-ES" sz="4800" b="1" dirty="0" err="1"/>
              <a:t>baseada</a:t>
            </a:r>
            <a:r>
              <a:rPr lang="es-ES" sz="4800" b="1" dirty="0"/>
              <a:t> na excelencia</a:t>
            </a:r>
            <a:r>
              <a:rPr lang="es-ES" sz="48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s-ES" sz="2900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s-ES" sz="3600" dirty="0"/>
              <a:t> </a:t>
            </a:r>
            <a:r>
              <a:rPr lang="es-ES" sz="2900" b="1" dirty="0"/>
              <a:t>INFRA</a:t>
            </a:r>
            <a:r>
              <a:rPr lang="es-ES" sz="2900" dirty="0"/>
              <a:t> - Asegurar que Europa </a:t>
            </a:r>
            <a:r>
              <a:rPr lang="es-ES" sz="2900" dirty="0" err="1"/>
              <a:t>conta</a:t>
            </a:r>
            <a:r>
              <a:rPr lang="es-ES" sz="2900" dirty="0"/>
              <a:t> con </a:t>
            </a:r>
            <a:r>
              <a:rPr lang="es-ES" sz="2900" dirty="0" err="1"/>
              <a:t>Infraestruturas</a:t>
            </a:r>
            <a:r>
              <a:rPr lang="es-ES" sz="2900" dirty="0"/>
              <a:t> de investigación de </a:t>
            </a:r>
            <a:r>
              <a:rPr lang="es-ES" sz="2900" dirty="0" err="1"/>
              <a:t>primeira</a:t>
            </a:r>
            <a:r>
              <a:rPr lang="es-ES" sz="2900" dirty="0"/>
              <a:t> clase accesibles para todos os investigadores/as.</a:t>
            </a:r>
          </a:p>
          <a:p>
            <a:pPr marL="0" indent="0" algn="just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s-ES" dirty="0"/>
          </a:p>
          <a:p>
            <a:pPr marL="0" indent="0" algn="just">
              <a:buClr>
                <a:srgbClr val="660033"/>
              </a:buClr>
              <a:buFont typeface="Calibri Light" panose="020F0302020204030204" pitchFamily="34" charset="0"/>
              <a:buNone/>
            </a:pPr>
            <a:endParaRPr lang="en-GB" b="1" dirty="0">
              <a:solidFill>
                <a:srgbClr val="66003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1" y="1819535"/>
            <a:ext cx="3232784" cy="47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Global </a:t>
            </a:r>
            <a:r>
              <a:rPr lang="es-ES" dirty="0" err="1"/>
              <a:t>Fellowships</a:t>
            </a:r>
            <a:r>
              <a:rPr lang="es-ES" dirty="0"/>
              <a:t> (GF)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63F3A6E-F41A-4283-9B7B-C30CB0DF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6" y="1630234"/>
            <a:ext cx="10221513" cy="480915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s-ES" sz="6200" dirty="0"/>
              <a:t> </a:t>
            </a:r>
            <a:r>
              <a:rPr lang="es-ES" sz="6200" dirty="0" err="1"/>
              <a:t>Nacionais</a:t>
            </a:r>
            <a:r>
              <a:rPr lang="es-ES" sz="6200" dirty="0"/>
              <a:t> EM/EA (</a:t>
            </a:r>
            <a:r>
              <a:rPr lang="es-ES" sz="6200" dirty="0" err="1"/>
              <a:t>ou</a:t>
            </a:r>
            <a:r>
              <a:rPr lang="es-ES" sz="6200" dirty="0"/>
              <a:t> residentes de longa duración)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s-ES" sz="7000" dirty="0"/>
              <a:t> Moverse desde </a:t>
            </a:r>
            <a:r>
              <a:rPr lang="es-ES" sz="7000" dirty="0" err="1"/>
              <a:t>calquera</a:t>
            </a:r>
            <a:r>
              <a:rPr lang="es-ES" sz="7000" dirty="0"/>
              <a:t> país a un </a:t>
            </a:r>
            <a:r>
              <a:rPr lang="es-ES" sz="7000" dirty="0" err="1"/>
              <a:t>Terceiro</a:t>
            </a:r>
            <a:r>
              <a:rPr lang="es-ES" sz="7000" dirty="0"/>
              <a:t> País.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s-ES" sz="7000" b="1" dirty="0"/>
              <a:t> 8 </a:t>
            </a:r>
            <a:r>
              <a:rPr lang="es-ES" sz="7000" b="1" dirty="0" err="1"/>
              <a:t>paneis</a:t>
            </a:r>
            <a:r>
              <a:rPr lang="es-ES" sz="7000" b="1" dirty="0"/>
              <a:t> científicos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s-ES" sz="7000" dirty="0"/>
              <a:t> Regla </a:t>
            </a:r>
            <a:r>
              <a:rPr lang="es-ES" sz="7000" dirty="0" err="1"/>
              <a:t>mobilidade</a:t>
            </a:r>
            <a:r>
              <a:rPr lang="es-ES" sz="7000" dirty="0"/>
              <a:t> estándar </a:t>
            </a:r>
            <a:r>
              <a:rPr lang="es-ES" sz="6000" dirty="0"/>
              <a:t>(máx. </a:t>
            </a:r>
            <a:r>
              <a:rPr lang="es-ES" sz="6000" b="1" dirty="0"/>
              <a:t>12m, últimos 3 anos</a:t>
            </a:r>
            <a:r>
              <a:rPr lang="es-ES" sz="6000" dirty="0"/>
              <a:t>) </a:t>
            </a:r>
            <a:r>
              <a:rPr lang="es-ES" sz="7000" b="1" u="sng" dirty="0">
                <a:solidFill>
                  <a:srgbClr val="660033"/>
                </a:solidFill>
              </a:rPr>
              <a:t>aplicada </a:t>
            </a:r>
            <a:r>
              <a:rPr lang="es-ES" sz="7000" b="1" u="sng" dirty="0" err="1">
                <a:solidFill>
                  <a:srgbClr val="660033"/>
                </a:solidFill>
              </a:rPr>
              <a:t>ao</a:t>
            </a:r>
            <a:r>
              <a:rPr lang="es-ES" sz="7000" b="1" u="sng" dirty="0">
                <a:solidFill>
                  <a:srgbClr val="660033"/>
                </a:solidFill>
              </a:rPr>
              <a:t> TP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s-ES" sz="7000" dirty="0"/>
              <a:t> Duración </a:t>
            </a:r>
            <a:r>
              <a:rPr lang="es-ES" sz="7000" dirty="0" err="1"/>
              <a:t>proxecto</a:t>
            </a:r>
            <a:r>
              <a:rPr lang="es-ES" sz="7000" dirty="0"/>
              <a:t>: 12-24 meses+ 1 </a:t>
            </a:r>
            <a:r>
              <a:rPr lang="es-ES" sz="5000" b="1" dirty="0"/>
              <a:t>ANO RETORNO OBRIGATORIO</a:t>
            </a:r>
            <a:r>
              <a:rPr lang="es-ES" sz="7000" dirty="0"/>
              <a:t> en Europa</a:t>
            </a:r>
          </a:p>
          <a:p>
            <a:endParaRPr lang="es-ES" sz="1100" b="1" dirty="0"/>
          </a:p>
          <a:p>
            <a:pPr>
              <a:buFont typeface="Wingdings" panose="05000000000000000000" pitchFamily="2" charset="2"/>
              <a:buChar char="v"/>
            </a:pPr>
            <a:endParaRPr lang="es-ES" sz="62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6200" dirty="0"/>
              <a:t> Beneficiario (HI): EM/EA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200" dirty="0"/>
              <a:t> Organización socia fase de </a:t>
            </a:r>
            <a:r>
              <a:rPr lang="es-ES" sz="6200" dirty="0" err="1"/>
              <a:t>saída</a:t>
            </a:r>
            <a:r>
              <a:rPr lang="es-ES" sz="6200" dirty="0"/>
              <a:t> (</a:t>
            </a:r>
            <a:r>
              <a:rPr lang="es-ES" sz="6200" dirty="0" err="1"/>
              <a:t>obrigatorio</a:t>
            </a:r>
            <a:r>
              <a:rPr lang="es-ES" sz="6200" dirty="0"/>
              <a:t>): 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200" dirty="0"/>
              <a:t> Organización socia </a:t>
            </a:r>
            <a:r>
              <a:rPr lang="es-ES" sz="6200" i="1" dirty="0" err="1"/>
              <a:t>Secondments</a:t>
            </a:r>
            <a:r>
              <a:rPr lang="es-ES" sz="6200" dirty="0"/>
              <a:t> (opcional): EM/EA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067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Estadías (</a:t>
            </a:r>
            <a:r>
              <a:rPr lang="es-ES" i="1" dirty="0" err="1">
                <a:solidFill>
                  <a:srgbClr val="660033"/>
                </a:solidFill>
              </a:rPr>
              <a:t>secondments</a:t>
            </a:r>
            <a:r>
              <a:rPr lang="es-ES" dirty="0">
                <a:solidFill>
                  <a:srgbClr val="660033"/>
                </a:solidFill>
              </a:rPr>
              <a:t>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5" y="1662212"/>
            <a:ext cx="9890449" cy="40201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45" y="5314102"/>
            <a:ext cx="5259355" cy="15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2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 Países </a:t>
            </a:r>
            <a:r>
              <a:rPr lang="es-ES" dirty="0" smtClean="0">
                <a:solidFill>
                  <a:srgbClr val="660033"/>
                </a:solidFill>
              </a:rPr>
              <a:t>participantes</a:t>
            </a:r>
            <a:endParaRPr lang="es-ES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396" y="4524375"/>
            <a:ext cx="8677275" cy="23336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46662" y="1704109"/>
            <a:ext cx="9833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27 </a:t>
            </a:r>
            <a:r>
              <a:rPr lang="es-ES" b="1" dirty="0" smtClean="0"/>
              <a:t>Estados </a:t>
            </a:r>
            <a:r>
              <a:rPr lang="es-ES" b="1" dirty="0" err="1" smtClean="0"/>
              <a:t>membros</a:t>
            </a:r>
            <a:r>
              <a:rPr lang="es-ES" b="1" dirty="0"/>
              <a:t> </a:t>
            </a:r>
            <a:r>
              <a:rPr lang="es-ES" dirty="0" smtClean="0"/>
              <a:t>(EM): </a:t>
            </a:r>
          </a:p>
          <a:p>
            <a:r>
              <a:rPr lang="es-ES" dirty="0" smtClean="0"/>
              <a:t>Alemania</a:t>
            </a:r>
            <a:r>
              <a:rPr lang="es-ES" dirty="0"/>
              <a:t>, Austria, </a:t>
            </a:r>
            <a:r>
              <a:rPr lang="es-ES" dirty="0" err="1"/>
              <a:t>Bélxica</a:t>
            </a:r>
            <a:r>
              <a:rPr lang="es-ES" dirty="0"/>
              <a:t>, Bulgaria, Chequia, Chipre, Croacia, Dinamarca, Eslovenia, Eslovaquia, España, Estonia, Finlandia, Francia, Grecia, Hungría, Irlanda, Italia, Letonia, Lituania, Luxemburgo, Malta, Países Bajos, Polonia, Portugal, Rumanía, Suecia.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Estados asociados </a:t>
            </a:r>
            <a:r>
              <a:rPr lang="es-ES" dirty="0" smtClean="0"/>
              <a:t>a H2020 (EA): </a:t>
            </a:r>
          </a:p>
          <a:p>
            <a:r>
              <a:rPr lang="es-ES" dirty="0" smtClean="0"/>
              <a:t>Islandia, Noruega, Albania, Bosnia y </a:t>
            </a:r>
            <a:r>
              <a:rPr lang="es-ES" dirty="0" err="1" smtClean="0"/>
              <a:t>Hercegovina</a:t>
            </a:r>
            <a:r>
              <a:rPr lang="es-ES" dirty="0" smtClean="0"/>
              <a:t>, Antigua República de Macedonia, Israel, </a:t>
            </a:r>
            <a:r>
              <a:rPr lang="es-ES" dirty="0" err="1" smtClean="0"/>
              <a:t>Moldovia</a:t>
            </a:r>
            <a:r>
              <a:rPr lang="es-ES" dirty="0" smtClean="0"/>
              <a:t>, Montenegro, Serbia, Turquía E </a:t>
            </a:r>
            <a:r>
              <a:rPr lang="es-ES" dirty="0" err="1" smtClean="0"/>
              <a:t>Suíza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Terceros países </a:t>
            </a:r>
            <a:r>
              <a:rPr lang="es-ES" dirty="0" smtClean="0"/>
              <a:t>(TP): Non EM </a:t>
            </a:r>
            <a:r>
              <a:rPr lang="es-ES" dirty="0" err="1" smtClean="0"/>
              <a:t>nen</a:t>
            </a:r>
            <a:r>
              <a:rPr lang="es-ES" dirty="0" smtClean="0"/>
              <a:t> EA.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792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660033"/>
                </a:solidFill>
              </a:rPr>
              <a:t>Widening</a:t>
            </a:r>
            <a:r>
              <a:rPr lang="es-ES" dirty="0">
                <a:solidFill>
                  <a:srgbClr val="660033"/>
                </a:solidFill>
              </a:rPr>
              <a:t> </a:t>
            </a:r>
            <a:r>
              <a:rPr lang="es-ES" dirty="0" err="1">
                <a:solidFill>
                  <a:srgbClr val="660033"/>
                </a:solidFill>
              </a:rPr>
              <a:t>Fellowships</a:t>
            </a:r>
            <a:r>
              <a:rPr lang="es-ES" dirty="0">
                <a:solidFill>
                  <a:srgbClr val="660033"/>
                </a:solidFill>
              </a:rPr>
              <a:t> (WF)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252" y="1833938"/>
            <a:ext cx="8716271" cy="48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69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8B2706C-0B27-444C-8E06-751BE77A8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288" y="0"/>
            <a:ext cx="6196421" cy="68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</a:t>
            </a:r>
            <a:r>
              <a:rPr lang="es-ES" dirty="0" err="1">
                <a:solidFill>
                  <a:srgbClr val="660033"/>
                </a:solidFill>
              </a:rPr>
              <a:t>Financiamento</a:t>
            </a:r>
            <a:r>
              <a:rPr lang="es-ES" dirty="0">
                <a:solidFill>
                  <a:srgbClr val="660033"/>
                </a:solidFill>
              </a:rPr>
              <a:t> </a:t>
            </a:r>
            <a:endParaRPr lang="es-ES" sz="2000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530" y="1651058"/>
            <a:ext cx="8891306" cy="46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2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MSCA-IF   </a:t>
            </a:r>
            <a:r>
              <a:rPr lang="es-ES" dirty="0" err="1">
                <a:solidFill>
                  <a:srgbClr val="660033"/>
                </a:solidFill>
              </a:rPr>
              <a:t>Orzamento</a:t>
            </a:r>
            <a:endParaRPr lang="es-ES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690" y="1634432"/>
            <a:ext cx="4618030" cy="51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3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formularios (B-1)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B3C389A-9E26-44E3-9BEA-48F4C20B0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6" y="1655972"/>
            <a:ext cx="9735369" cy="50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8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formularios (B-2)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282BCB-14F7-466A-9925-1AE2BECD1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383" y="1689406"/>
            <a:ext cx="10553123" cy="44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0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</a:t>
            </a:r>
            <a:r>
              <a:rPr lang="es-ES" dirty="0" err="1">
                <a:solidFill>
                  <a:srgbClr val="660033"/>
                </a:solidFill>
              </a:rPr>
              <a:t>Avaliación</a:t>
            </a:r>
            <a:endParaRPr lang="es-ES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778" y="1905567"/>
            <a:ext cx="8787185" cy="48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ERC</a:t>
            </a:r>
          </a:p>
        </p:txBody>
      </p:sp>
      <p:pic>
        <p:nvPicPr>
          <p:cNvPr id="4" name="Picture 4" descr="Resultado de imagen de erc h2020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24" y="1822210"/>
            <a:ext cx="4929428" cy="49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18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79" y="5657"/>
            <a:ext cx="5927175" cy="68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04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ABD1BC-AAD2-4468-971B-4CA5C7E1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638486"/>
            <a:ext cx="3486595" cy="49116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7D4C9D-4D0F-4E94-89AA-BB46597F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23" y="1638486"/>
            <a:ext cx="3697977" cy="52320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206A6A-5718-4D52-B6D8-7519272C2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30477"/>
            <a:ext cx="3697977" cy="522432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5EE257A-D657-4C82-902A-A0C560B7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Documentos </a:t>
            </a:r>
          </a:p>
        </p:txBody>
      </p:sp>
    </p:spTree>
    <p:extLst>
      <p:ext uri="{BB962C8B-B14F-4D97-AF65-F5344CB8AC3E}">
        <p14:creationId xmlns:p14="http://schemas.microsoft.com/office/powerpoint/2010/main" val="4011261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5EE257A-D657-4C82-902A-A0C560B7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660033"/>
                </a:solidFill>
              </a:rPr>
              <a:t>Auto-avaliación</a:t>
            </a:r>
            <a:endParaRPr lang="es-ES" dirty="0">
              <a:solidFill>
                <a:srgbClr val="66003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1D4B4C-38AB-4620-95FF-4898059E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73" y="1619734"/>
            <a:ext cx="4971272" cy="5244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23123D-4B43-4DF7-8E94-F94BF58A0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430" y="1685049"/>
            <a:ext cx="5163231" cy="4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76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5EE257A-D657-4C82-902A-A0C560B7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365125"/>
            <a:ext cx="9846733" cy="1067749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660033"/>
                </a:solidFill>
              </a:rPr>
              <a:t>Auto-avaliación</a:t>
            </a:r>
            <a:endParaRPr lang="es-ES" dirty="0">
              <a:solidFill>
                <a:srgbClr val="66003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C95BC6-5DAD-47C2-9E17-51F232BB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95" y="1659196"/>
            <a:ext cx="5087809" cy="51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0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Difusión e Comunicación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123" y="1760310"/>
            <a:ext cx="9829950" cy="48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Estimación marco temporal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5" y="2241260"/>
            <a:ext cx="8360141" cy="3785467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dirty="0" smtClean="0"/>
              <a:t>Publicación convocatoria: abril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 smtClean="0"/>
              <a:t>Peche </a:t>
            </a:r>
            <a:r>
              <a:rPr lang="es-ES" b="1" dirty="0"/>
              <a:t>convocatoria: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</a:t>
            </a:r>
            <a:r>
              <a:rPr lang="es-ES" b="1" dirty="0" smtClean="0"/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setembro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b="1" dirty="0" err="1"/>
              <a:t>Avaliación</a:t>
            </a:r>
            <a:r>
              <a:rPr lang="es-ES" b="1" dirty="0"/>
              <a:t>: </a:t>
            </a:r>
            <a:r>
              <a:rPr lang="es-ES" b="1" dirty="0" err="1" smtClean="0"/>
              <a:t>outubro-novembro</a:t>
            </a:r>
            <a:endParaRPr lang="es-E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Resultados: </a:t>
            </a:r>
            <a:r>
              <a:rPr lang="es-ES" b="1" dirty="0" err="1"/>
              <a:t>Febreiro</a:t>
            </a:r>
            <a:r>
              <a:rPr lang="es-ES" b="1" dirty="0"/>
              <a:t> </a:t>
            </a:r>
            <a:r>
              <a:rPr lang="es-ES" sz="1100" b="1" dirty="0" smtClean="0">
                <a:solidFill>
                  <a:srgbClr val="C00000"/>
                </a:solidFill>
              </a:rPr>
              <a:t>(ano </a:t>
            </a:r>
            <a:r>
              <a:rPr lang="es-ES" sz="1100" b="1" dirty="0" err="1" smtClean="0">
                <a:solidFill>
                  <a:srgbClr val="C00000"/>
                </a:solidFill>
              </a:rPr>
              <a:t>seguinte</a:t>
            </a:r>
            <a:r>
              <a:rPr lang="es-ES" sz="1100" b="1" dirty="0" smtClean="0">
                <a:solidFill>
                  <a:srgbClr val="C00000"/>
                </a:solidFill>
              </a:rPr>
              <a:t>)</a:t>
            </a:r>
            <a:endParaRPr lang="es-ES" sz="11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b="1" dirty="0" err="1"/>
              <a:t>Sinatura</a:t>
            </a:r>
            <a:r>
              <a:rPr lang="es-ES" b="1" dirty="0"/>
              <a:t> </a:t>
            </a:r>
            <a:r>
              <a:rPr lang="es-ES" b="1" dirty="0" err="1"/>
              <a:t>Grant</a:t>
            </a:r>
            <a:r>
              <a:rPr lang="es-ES" b="1" dirty="0"/>
              <a:t> </a:t>
            </a:r>
            <a:r>
              <a:rPr lang="es-ES" b="1" dirty="0" err="1"/>
              <a:t>Agreement</a:t>
            </a:r>
            <a:r>
              <a:rPr lang="es-ES" b="1" dirty="0"/>
              <a:t>: </a:t>
            </a:r>
            <a:r>
              <a:rPr lang="es-ES" b="1" dirty="0" err="1" smtClean="0"/>
              <a:t>Maio</a:t>
            </a:r>
            <a:endParaRPr lang="es-E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b="1" dirty="0"/>
          </a:p>
          <a:p>
            <a:pPr marL="0" indent="0">
              <a:buNone/>
            </a:pPr>
            <a:r>
              <a:rPr lang="es-ES" sz="3100" b="1" u="sng" dirty="0" smtClean="0">
                <a:solidFill>
                  <a:schemeClr val="accent1">
                    <a:lumMod val="75000"/>
                  </a:schemeClr>
                </a:solidFill>
              </a:rPr>
              <a:t>RECOMENDACIÓN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Comezar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traballar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na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proposta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en febrero-marzo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Tasas </a:t>
            </a:r>
            <a:r>
              <a:rPr lang="es-ES" dirty="0" smtClean="0">
                <a:solidFill>
                  <a:srgbClr val="660033"/>
                </a:solidFill>
              </a:rPr>
              <a:t>éxito MSCA-IF-2018</a:t>
            </a:r>
            <a:endParaRPr lang="es-ES" sz="1400" dirty="0">
              <a:solidFill>
                <a:srgbClr val="660033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963" y="1642745"/>
            <a:ext cx="9299953" cy="50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2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660033"/>
                </a:solidFill>
              </a:rPr>
              <a:t>MSCA </a:t>
            </a:r>
            <a:r>
              <a:rPr lang="es-ES" dirty="0" smtClean="0">
                <a:solidFill>
                  <a:srgbClr val="660033"/>
                </a:solidFill>
              </a:rPr>
              <a:t>IF-2019  </a:t>
            </a:r>
            <a:r>
              <a:rPr lang="es-ES" dirty="0">
                <a:solidFill>
                  <a:srgbClr val="660033"/>
                </a:solidFill>
              </a:rPr>
              <a:t>Resultados </a:t>
            </a:r>
            <a:r>
              <a:rPr lang="es-ES" dirty="0" err="1">
                <a:solidFill>
                  <a:srgbClr val="660033"/>
                </a:solidFill>
              </a:rPr>
              <a:t>provisionais</a:t>
            </a:r>
            <a:endParaRPr lang="es-ES" sz="1400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Contratación </a:t>
            </a:r>
            <a:r>
              <a:rPr lang="es-ES" dirty="0" smtClean="0"/>
              <a:t>1.475 investigadores/as en TODA EUROPA</a:t>
            </a:r>
            <a:endParaRPr lang="es-ES" dirty="0"/>
          </a:p>
          <a:p>
            <a:endParaRPr lang="es-ES" dirty="0"/>
          </a:p>
          <a:p>
            <a:r>
              <a:rPr lang="es-ES" dirty="0"/>
              <a:t>España: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30,50 </a:t>
            </a:r>
            <a:r>
              <a:rPr lang="es-ES" dirty="0"/>
              <a:t>M€ (</a:t>
            </a:r>
            <a:r>
              <a:rPr lang="es-ES" b="1" dirty="0" smtClean="0"/>
              <a:t>17,69%</a:t>
            </a:r>
            <a:r>
              <a:rPr lang="es-ES" dirty="0" smtClean="0"/>
              <a:t>  UE27)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193 </a:t>
            </a:r>
            <a:r>
              <a:rPr lang="es-ES" dirty="0"/>
              <a:t>proxectos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1º </a:t>
            </a:r>
            <a:r>
              <a:rPr lang="es-ES" dirty="0"/>
              <a:t>país en número de proxectos financiados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1º </a:t>
            </a:r>
            <a:r>
              <a:rPr lang="es-ES" dirty="0"/>
              <a:t>país receptor de fondos (</a:t>
            </a:r>
            <a:r>
              <a:rPr lang="es-ES" dirty="0" smtClean="0"/>
              <a:t>RU)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222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660033"/>
                </a:solidFill>
              </a:rPr>
              <a:t>MSCA : EURAXESS  Find hosting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05126" y="6435406"/>
            <a:ext cx="4967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hlinkClick r:id="rId2"/>
              </a:rPr>
              <a:t>https://euraxess.ec.europa.eu/jobs/hosting/search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994" y="1629682"/>
            <a:ext cx="7338793" cy="47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2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1904" y="365125"/>
            <a:ext cx="9846733" cy="106774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660033"/>
                </a:solidFill>
              </a:rPr>
              <a:t>MSCA: Enlaces de </a:t>
            </a:r>
            <a:r>
              <a:rPr lang="en-GB" sz="2800" dirty="0" err="1">
                <a:solidFill>
                  <a:srgbClr val="660033"/>
                </a:solidFill>
              </a:rPr>
              <a:t>utilidade</a:t>
            </a:r>
            <a:endParaRPr lang="en-GB" sz="2800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•Marie Curie </a:t>
            </a:r>
            <a:r>
              <a:rPr lang="es-ES" dirty="0" err="1"/>
              <a:t>Sklodowska</a:t>
            </a:r>
            <a:r>
              <a:rPr lang="es-ES" dirty="0"/>
              <a:t>-Curie </a:t>
            </a:r>
            <a:r>
              <a:rPr lang="es-ES" dirty="0" err="1"/>
              <a:t>Actions</a:t>
            </a:r>
            <a:r>
              <a:rPr lang="es-ES" b="1" dirty="0"/>
              <a:t>: 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2"/>
              </a:rPr>
              <a:t>http://ec.europa.eu/research/mariecurieactions/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dirty="0"/>
              <a:t>• Funding &amp; tender opportunities: </a:t>
            </a:r>
            <a:r>
              <a:rPr lang="en-US" dirty="0">
                <a:hlinkClick r:id="rId3"/>
              </a:rPr>
              <a:t>http://ec.europa.eu/research/participants/portal/desktop/en/home.html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•European Charter &amp; Code: </a:t>
            </a:r>
            <a:r>
              <a:rPr lang="es-ES" dirty="0">
                <a:hlinkClick r:id="rId4"/>
              </a:rPr>
              <a:t>https://euraxess.ec.europa.eu/jobs/charter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•EURAXESS: </a:t>
            </a:r>
            <a:r>
              <a:rPr lang="es-ES" dirty="0">
                <a:hlinkClick r:id="rId5"/>
              </a:rPr>
              <a:t>https://euraxess.ec.europa.eu/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•Oficina Europea : </a:t>
            </a:r>
            <a:r>
              <a:rPr lang="es-ES" dirty="0">
                <a:hlinkClick r:id="rId6"/>
              </a:rPr>
              <a:t>http://eshorizonte2020.es</a:t>
            </a:r>
            <a:r>
              <a:rPr lang="es-ES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56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ERC: </a:t>
            </a:r>
            <a:r>
              <a:rPr lang="en-GB" dirty="0" err="1">
                <a:solidFill>
                  <a:srgbClr val="660033"/>
                </a:solidFill>
              </a:rPr>
              <a:t>Misión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7067" y="1825625"/>
            <a:ext cx="9846732" cy="4667250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en-GB" sz="2800" i="1" dirty="0"/>
              <a:t>The ERC's mission is to encourage the highest quality research in Europe through competitive funding and to support investigator-driven frontier research across all fields, on the basis of scientific excellence.</a:t>
            </a:r>
          </a:p>
          <a:p>
            <a:pPr marL="457200" lvl="1" indent="0" algn="just">
              <a:buNone/>
            </a:pPr>
            <a:endParaRPr lang="en-GB" i="1" dirty="0"/>
          </a:p>
          <a:p>
            <a:pPr marL="0" indent="0" algn="just">
              <a:buClr>
                <a:srgbClr val="660033"/>
              </a:buClr>
              <a:buNone/>
            </a:pPr>
            <a:r>
              <a:rPr lang="es-ES" dirty="0"/>
              <a:t>Esperase que a investigación </a:t>
            </a:r>
            <a:r>
              <a:rPr lang="es-ES" dirty="0" err="1"/>
              <a:t>punteira</a:t>
            </a:r>
            <a:r>
              <a:rPr lang="es-ES" dirty="0"/>
              <a:t> financiada polo ERC:</a:t>
            </a:r>
          </a:p>
          <a:p>
            <a:pPr algn="just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es-ES" dirty="0"/>
              <a:t> teña un </a:t>
            </a:r>
            <a:r>
              <a:rPr lang="es-ES" b="1" dirty="0"/>
              <a:t>impacto directo</a:t>
            </a:r>
            <a:r>
              <a:rPr lang="es-ES" dirty="0"/>
              <a:t> considerable,</a:t>
            </a:r>
          </a:p>
          <a:p>
            <a:pPr algn="just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es-ES" dirty="0"/>
              <a:t>permita avanzar cara á </a:t>
            </a:r>
            <a:r>
              <a:rPr lang="es-ES" b="1" dirty="0" err="1"/>
              <a:t>fronteira</a:t>
            </a:r>
            <a:r>
              <a:rPr lang="es-ES" b="1" dirty="0"/>
              <a:t> do </a:t>
            </a:r>
            <a:r>
              <a:rPr lang="es-ES" b="1" dirty="0" err="1"/>
              <a:t>coñecemento</a:t>
            </a:r>
            <a:r>
              <a:rPr lang="es-ES" dirty="0"/>
              <a:t> </a:t>
            </a:r>
          </a:p>
          <a:p>
            <a:pPr algn="just">
              <a:buClr>
                <a:srgbClr val="660033"/>
              </a:buClr>
              <a:buFont typeface="Wingdings" panose="05000000000000000000" pitchFamily="2" charset="2"/>
              <a:buChar char="Ø"/>
            </a:pPr>
            <a:r>
              <a:rPr lang="es-ES" dirty="0"/>
              <a:t>abrir o </a:t>
            </a:r>
            <a:r>
              <a:rPr lang="es-ES" dirty="0" err="1"/>
              <a:t>camiño</a:t>
            </a:r>
            <a:r>
              <a:rPr lang="es-ES" dirty="0"/>
              <a:t> a resultados científicos e </a:t>
            </a:r>
            <a:r>
              <a:rPr lang="es-ES" dirty="0" err="1"/>
              <a:t>tecnolóxicos</a:t>
            </a:r>
            <a:r>
              <a:rPr lang="es-ES" dirty="0"/>
              <a:t> </a:t>
            </a:r>
            <a:r>
              <a:rPr lang="es-ES" dirty="0" err="1"/>
              <a:t>novos</a:t>
            </a:r>
            <a:r>
              <a:rPr lang="es-ES" dirty="0"/>
              <a:t> e </a:t>
            </a:r>
            <a:r>
              <a:rPr lang="es-ES" b="1" dirty="0"/>
              <a:t>novas</a:t>
            </a:r>
            <a:r>
              <a:rPr lang="es-ES" dirty="0"/>
              <a:t> </a:t>
            </a:r>
            <a:r>
              <a:rPr lang="es-ES" b="1" dirty="0"/>
              <a:t>áreas de investigación</a:t>
            </a:r>
            <a:r>
              <a:rPr lang="es-ES" dirty="0"/>
              <a:t> </a:t>
            </a:r>
          </a:p>
          <a:p>
            <a:pPr marL="0" indent="0" algn="just">
              <a:buClr>
                <a:srgbClr val="660033"/>
              </a:buClr>
              <a:buNone/>
            </a:pPr>
            <a:r>
              <a:rPr lang="es-ES" dirty="0"/>
              <a:t>Todo </a:t>
            </a:r>
            <a:r>
              <a:rPr lang="es-ES" dirty="0" err="1"/>
              <a:t>isto</a:t>
            </a:r>
            <a:r>
              <a:rPr lang="es-ES" dirty="0"/>
              <a:t> para </a:t>
            </a:r>
            <a:r>
              <a:rPr lang="es-ES" dirty="0" err="1"/>
              <a:t>xerar</a:t>
            </a:r>
            <a:r>
              <a:rPr lang="es-ES" dirty="0"/>
              <a:t> ideas radicalmente novas que impulsen a innovación e afronten os retos </a:t>
            </a:r>
            <a:r>
              <a:rPr lang="es-ES" dirty="0" err="1"/>
              <a:t>sociais</a:t>
            </a:r>
            <a:r>
              <a:rPr lang="es-ES" dirty="0"/>
              <a:t>. </a:t>
            </a:r>
          </a:p>
          <a:p>
            <a:pPr marL="0" indent="0" algn="just">
              <a:buClr>
                <a:srgbClr val="660033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64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56591" y="4237125"/>
            <a:ext cx="312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>
                <a:solidFill>
                  <a:schemeClr val="bg1"/>
                </a:solidFill>
                <a:latin typeface="+mj-lt"/>
              </a:rPr>
              <a:t>María Dolores Sánchez Santos</a:t>
            </a:r>
          </a:p>
          <a:p>
            <a:r>
              <a:rPr lang="es-ES" sz="1700" dirty="0">
                <a:solidFill>
                  <a:schemeClr val="bg1"/>
                </a:solidFill>
                <a:latin typeface="+mj-lt"/>
              </a:rPr>
              <a:t>Programas de Ciencia Excelente</a:t>
            </a:r>
          </a:p>
          <a:p>
            <a:r>
              <a:rPr lang="es-ES" sz="1700" dirty="0">
                <a:solidFill>
                  <a:schemeClr val="bg1"/>
                </a:solidFill>
                <a:latin typeface="+mj-lt"/>
              </a:rPr>
              <a:t>E: </a:t>
            </a:r>
            <a:r>
              <a:rPr lang="es-ES" sz="1700" dirty="0">
                <a:solidFill>
                  <a:schemeClr val="bg1"/>
                </a:solidFill>
                <a:latin typeface="+mj-lt"/>
                <a:hlinkClick r:id="rId2"/>
              </a:rPr>
              <a:t>otri.cienciaexcelente@udc.es</a:t>
            </a:r>
            <a:r>
              <a:rPr lang="es-ES" sz="17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s-ES" sz="1700" dirty="0">
                <a:solidFill>
                  <a:schemeClr val="bg1"/>
                </a:solidFill>
                <a:latin typeface="+mj-lt"/>
              </a:rPr>
              <a:t>W: </a:t>
            </a:r>
            <a:r>
              <a:rPr lang="es-ES" sz="1600" dirty="0">
                <a:hlinkClick r:id="rId3"/>
              </a:rPr>
              <a:t>http://otri.udc.es/</a:t>
            </a:r>
            <a:endParaRPr lang="es-E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19672" y="2765824"/>
            <a:ext cx="48369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000" dirty="0" err="1">
                <a:solidFill>
                  <a:schemeClr val="bg1"/>
                </a:solidFill>
                <a:latin typeface="+mj-lt"/>
              </a:rPr>
              <a:t>Moitas</a:t>
            </a:r>
            <a:r>
              <a:rPr lang="es-ES" sz="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5000" dirty="0" err="1">
                <a:solidFill>
                  <a:schemeClr val="bg1"/>
                </a:solidFill>
                <a:latin typeface="+mj-lt"/>
              </a:rPr>
              <a:t>grazas</a:t>
            </a:r>
            <a:endParaRPr lang="es-ES" sz="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22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33"/>
                </a:solidFill>
              </a:rPr>
              <a:t>ERC funding schemes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750" y="1651057"/>
            <a:ext cx="88201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660033"/>
                </a:solidFill>
              </a:rPr>
              <a:t>TRANSICIÓN DE ERC A HORIZONTE EUROPA</a:t>
            </a:r>
            <a:br>
              <a:rPr lang="en-US" sz="3600" dirty="0" smtClean="0">
                <a:solidFill>
                  <a:srgbClr val="660033"/>
                </a:solidFill>
              </a:rPr>
            </a:br>
            <a:r>
              <a:rPr lang="en-US" sz="2800" b="1" dirty="0" err="1" smtClean="0">
                <a:solidFill>
                  <a:srgbClr val="660033"/>
                </a:solidFill>
              </a:rPr>
              <a:t>Planificación</a:t>
            </a:r>
            <a:r>
              <a:rPr lang="en-US" sz="2800" b="1" dirty="0" smtClean="0">
                <a:solidFill>
                  <a:srgbClr val="660033"/>
                </a:solidFill>
              </a:rPr>
              <a:t> das </a:t>
            </a:r>
            <a:r>
              <a:rPr lang="en-US" sz="2800" b="1" dirty="0" err="1" smtClean="0">
                <a:solidFill>
                  <a:srgbClr val="660033"/>
                </a:solidFill>
              </a:rPr>
              <a:t>convocatorias</a:t>
            </a:r>
            <a:r>
              <a:rPr lang="en-US" sz="2800" b="1" dirty="0" smtClean="0">
                <a:solidFill>
                  <a:srgbClr val="660033"/>
                </a:solidFill>
              </a:rPr>
              <a:t> 2021-2022</a:t>
            </a:r>
            <a:endParaRPr lang="es-ES" sz="4000" dirty="0">
              <a:solidFill>
                <a:srgbClr val="6600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O </a:t>
            </a:r>
            <a:r>
              <a:rPr lang="en-US" dirty="0" err="1" smtClean="0"/>
              <a:t>calendario</a:t>
            </a:r>
            <a:r>
              <a:rPr lang="en-US" dirty="0" smtClean="0"/>
              <a:t> de </a:t>
            </a:r>
            <a:r>
              <a:rPr lang="en-US" dirty="0" err="1" smtClean="0"/>
              <a:t>convocatorias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diferir</a:t>
            </a:r>
            <a:r>
              <a:rPr lang="en-US" dirty="0" smtClean="0"/>
              <a:t> co das </a:t>
            </a:r>
            <a:r>
              <a:rPr lang="en-US" dirty="0" err="1" smtClean="0"/>
              <a:t>convocatorias</a:t>
            </a:r>
            <a:r>
              <a:rPr lang="en-US" dirty="0" smtClean="0"/>
              <a:t> do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endParaRPr lang="en-US" dirty="0" smtClean="0"/>
          </a:p>
          <a:p>
            <a:pPr fontAlgn="base"/>
            <a:r>
              <a:rPr lang="en-US" dirty="0" smtClean="0"/>
              <a:t>Starting</a:t>
            </a:r>
            <a:r>
              <a:rPr lang="en-US" dirty="0"/>
              <a:t>, Consolidator, Advanced Grants, </a:t>
            </a:r>
            <a:r>
              <a:rPr lang="en-US" dirty="0" err="1" smtClean="0"/>
              <a:t>PoC</a:t>
            </a:r>
            <a:r>
              <a:rPr lang="en-US" dirty="0" smtClean="0"/>
              <a:t>: </a:t>
            </a:r>
            <a:r>
              <a:rPr lang="en-US" dirty="0" err="1" smtClean="0"/>
              <a:t>publicación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xaneiro</a:t>
            </a:r>
            <a:r>
              <a:rPr lang="en-US" dirty="0" smtClean="0"/>
              <a:t> 2021</a:t>
            </a:r>
          </a:p>
          <a:p>
            <a:pPr fontAlgn="base"/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mediados</a:t>
            </a:r>
            <a:r>
              <a:rPr lang="en-US" dirty="0" smtClean="0"/>
              <a:t> de 2022</a:t>
            </a:r>
            <a:r>
              <a:rPr lang="en-US" dirty="0"/>
              <a:t> </a:t>
            </a:r>
            <a:r>
              <a:rPr lang="en-US" dirty="0" err="1" smtClean="0"/>
              <a:t>retomarase</a:t>
            </a:r>
            <a:r>
              <a:rPr lang="en-US" dirty="0" smtClean="0"/>
              <a:t> a </a:t>
            </a:r>
            <a:r>
              <a:rPr lang="en-US" dirty="0" err="1" smtClean="0"/>
              <a:t>orde</a:t>
            </a:r>
            <a:r>
              <a:rPr lang="en-US" dirty="0" smtClean="0"/>
              <a:t> habitual de </a:t>
            </a:r>
            <a:r>
              <a:rPr lang="en-US" dirty="0" err="1" smtClean="0"/>
              <a:t>convocatorias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en-US" dirty="0" err="1" smtClean="0"/>
              <a:t>Excepción</a:t>
            </a:r>
            <a:r>
              <a:rPr lang="en-US" dirty="0" smtClean="0"/>
              <a:t>: Non </a:t>
            </a:r>
            <a:r>
              <a:rPr lang="en-US" dirty="0" err="1" smtClean="0"/>
              <a:t>haberá</a:t>
            </a:r>
            <a:r>
              <a:rPr lang="en-US" dirty="0" smtClean="0"/>
              <a:t> </a:t>
            </a:r>
            <a:r>
              <a:rPr lang="en-US" dirty="0" err="1" smtClean="0"/>
              <a:t>convocatoria</a:t>
            </a:r>
            <a:r>
              <a:rPr lang="en-US" dirty="0" smtClean="0"/>
              <a:t> Synergy </a:t>
            </a:r>
            <a:r>
              <a:rPr lang="en-US" dirty="0"/>
              <a:t>Grant </a:t>
            </a:r>
            <a:r>
              <a:rPr lang="en-US" dirty="0" err="1" smtClean="0"/>
              <a:t>en</a:t>
            </a:r>
            <a:r>
              <a:rPr lang="en-US" dirty="0" smtClean="0"/>
              <a:t> 2021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EN PRINCIPIO, o 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calendario</a:t>
            </a:r>
            <a:r>
              <a:rPr lang="en-US" dirty="0" smtClean="0"/>
              <a:t> non </a:t>
            </a:r>
            <a:r>
              <a:rPr lang="en-US" dirty="0" err="1" smtClean="0"/>
              <a:t>afectará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elixibilidade</a:t>
            </a:r>
            <a:r>
              <a:rPr lang="en-U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98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660033"/>
                </a:solidFill>
              </a:rPr>
              <a:t>Convocatorias</a:t>
            </a:r>
            <a:r>
              <a:rPr lang="en-GB" dirty="0">
                <a:solidFill>
                  <a:srgbClr val="660033"/>
                </a:solidFill>
              </a:rPr>
              <a:t> ERC: </a:t>
            </a:r>
            <a:r>
              <a:rPr lang="en-GB" dirty="0" err="1">
                <a:solidFill>
                  <a:srgbClr val="660033"/>
                </a:solidFill>
              </a:rPr>
              <a:t>Principales</a:t>
            </a:r>
            <a:r>
              <a:rPr lang="en-GB" dirty="0">
                <a:solidFill>
                  <a:srgbClr val="660033"/>
                </a:solidFill>
              </a:rPr>
              <a:t> </a:t>
            </a:r>
            <a:r>
              <a:rPr lang="en-GB" dirty="0" err="1">
                <a:solidFill>
                  <a:srgbClr val="660033"/>
                </a:solidFill>
              </a:rPr>
              <a:t>características</a:t>
            </a:r>
            <a:endParaRPr lang="en-GB" dirty="0">
              <a:solidFill>
                <a:srgbClr val="660033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79E402-BBAF-44E2-A0DF-C310F5AF6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466" y="1903493"/>
            <a:ext cx="7429051" cy="48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3A2EA54-58CA-4F00-93E2-1DD94CE2B761}" vid="{918BF02B-1ACA-4E30-9090-43EAFD95FC1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3A2EA54-58CA-4F00-93E2-1DD94CE2B761}" vid="{34BB4B75-7264-42F4-81B3-129AC0BEB3D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definitivav2</Template>
  <TotalTime>1120</TotalTime>
  <Words>1498</Words>
  <Application>Microsoft Office PowerPoint</Application>
  <PresentationFormat>Panorámica</PresentationFormat>
  <Paragraphs>245</Paragraphs>
  <Slides>60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Tema de Office</vt:lpstr>
      <vt:lpstr>Diseño personalizado</vt:lpstr>
      <vt:lpstr>  Programas de apoio á ciencia excelente en H2020</vt:lpstr>
      <vt:lpstr>H2020 (2014-20)</vt:lpstr>
      <vt:lpstr>Piar Ciencia Excelente: obxectivo</vt:lpstr>
      <vt:lpstr>CIENCIA EXCELENTE H2020</vt:lpstr>
      <vt:lpstr>ERC</vt:lpstr>
      <vt:lpstr>ERC: Misión</vt:lpstr>
      <vt:lpstr>ERC funding schemes</vt:lpstr>
      <vt:lpstr>TRANSICIÓN DE ERC A HORIZONTE EUROPA Planificación das convocatorias 2021-2022</vt:lpstr>
      <vt:lpstr>Convocatorias ERC: Principales características</vt:lpstr>
      <vt:lpstr>ERC   Criterio de avaliación</vt:lpstr>
      <vt:lpstr>StG PI Profile</vt:lpstr>
      <vt:lpstr>StG: Independencia e traxectoria prometedora</vt:lpstr>
      <vt:lpstr>ERC Elixibilidade e causas de extensión</vt:lpstr>
      <vt:lpstr>StG Compromiso do IP</vt:lpstr>
      <vt:lpstr>Formulario (A, B1, B2)</vt:lpstr>
      <vt:lpstr>Formularios</vt:lpstr>
      <vt:lpstr>Avaliación</vt:lpstr>
      <vt:lpstr>Criterios de avaliación</vt:lpstr>
      <vt:lpstr>Paneis de avaliación: PE</vt:lpstr>
      <vt:lpstr>Paneis de avaliación: LS</vt:lpstr>
      <vt:lpstr>Paneis de avaliación: SH</vt:lpstr>
      <vt:lpstr>Evaluation steps (StG, CoG, AdG)</vt:lpstr>
      <vt:lpstr>Ranking &amp; Scoring in Step 1</vt:lpstr>
      <vt:lpstr>Restriccións á participación</vt:lpstr>
      <vt:lpstr>Ranking &amp; Scoring in Step 2</vt:lpstr>
      <vt:lpstr>ERC StG calendario habitual </vt:lpstr>
      <vt:lpstr>Algunhas recomendacións</vt:lpstr>
      <vt:lpstr>Presentación de PowerPoint</vt:lpstr>
      <vt:lpstr>Máis información</vt:lpstr>
      <vt:lpstr>MSCA</vt:lpstr>
      <vt:lpstr>MSCA Tipoloxía</vt:lpstr>
      <vt:lpstr>MSCA Tipoloxía</vt:lpstr>
      <vt:lpstr>MSCA IF- Obxectivos</vt:lpstr>
      <vt:lpstr>Obxectivo</vt:lpstr>
      <vt:lpstr>Criterios elixibilidade</vt:lpstr>
      <vt:lpstr>MSCA Tipo de proxectos</vt:lpstr>
      <vt:lpstr>MSCA-IF Modalidades</vt:lpstr>
      <vt:lpstr>Axudas individuais (IF)</vt:lpstr>
      <vt:lpstr>European Fellowships (EF)</vt:lpstr>
      <vt:lpstr>Global Fellowships (GF)</vt:lpstr>
      <vt:lpstr>MSCA Estadías (secondments)</vt:lpstr>
      <vt:lpstr>MSCA  Países participantes</vt:lpstr>
      <vt:lpstr>Widening Fellowships (WF)</vt:lpstr>
      <vt:lpstr>Presentación de PowerPoint</vt:lpstr>
      <vt:lpstr>MSCA Financiamento </vt:lpstr>
      <vt:lpstr>MSCA-IF   Orzamento</vt:lpstr>
      <vt:lpstr>MSCA formularios (B-1)</vt:lpstr>
      <vt:lpstr>MSCA formularios (B-2)</vt:lpstr>
      <vt:lpstr>MSCA Avaliación</vt:lpstr>
      <vt:lpstr>Presentación de PowerPoint</vt:lpstr>
      <vt:lpstr>Documentos </vt:lpstr>
      <vt:lpstr>Auto-avaliación</vt:lpstr>
      <vt:lpstr>Auto-avaliación</vt:lpstr>
      <vt:lpstr>    Difusión e Comunicación</vt:lpstr>
      <vt:lpstr>Estimación marco temporal</vt:lpstr>
      <vt:lpstr>MSCA Tasas éxito MSCA-IF-2018</vt:lpstr>
      <vt:lpstr>MSCA IF-2019  Resultados provisionais</vt:lpstr>
      <vt:lpstr>MSCA : EURAXESS  Find hosting</vt:lpstr>
      <vt:lpstr>MSCA: Enlaces de utilidade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Garrido Barral</dc:creator>
  <cp:lastModifiedBy>María Dolores Sánchez Santos</cp:lastModifiedBy>
  <cp:revision>119</cp:revision>
  <cp:lastPrinted>2020-02-13T14:52:12Z</cp:lastPrinted>
  <dcterms:created xsi:type="dcterms:W3CDTF">2019-02-13T12:46:11Z</dcterms:created>
  <dcterms:modified xsi:type="dcterms:W3CDTF">2020-02-14T08:19:48Z</dcterms:modified>
</cp:coreProperties>
</file>