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7"/>
  </p:notesMasterIdLst>
  <p:sldIdLst>
    <p:sldId id="256" r:id="rId2"/>
    <p:sldId id="273" r:id="rId3"/>
    <p:sldId id="263" r:id="rId4"/>
    <p:sldId id="265" r:id="rId5"/>
    <p:sldId id="267" r:id="rId6"/>
    <p:sldId id="257" r:id="rId7"/>
    <p:sldId id="268" r:id="rId8"/>
    <p:sldId id="266" r:id="rId9"/>
    <p:sldId id="269" r:id="rId10"/>
    <p:sldId id="270" r:id="rId11"/>
    <p:sldId id="262" r:id="rId12"/>
    <p:sldId id="260" r:id="rId13"/>
    <p:sldId id="272" r:id="rId14"/>
    <p:sldId id="261" r:id="rId15"/>
    <p:sldId id="271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2002" y="-5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A0C37-4FC2-4A8E-B65F-92C094BFE062}" type="datetimeFigureOut">
              <a:rPr lang="es-ES" smtClean="0"/>
              <a:t>30/03/2021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9D550-9709-4B6F-AFA2-B5DB2B254F9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1507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9D550-9709-4B6F-AFA2-B5DB2B254F92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708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5BDAAF8-0378-452C-9DD6-BB6AAA95B1E0}" type="datetime1">
              <a:rPr lang="es-ES" smtClean="0"/>
              <a:t>30/03/2021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027E736-A6B0-490F-B18B-1DEB0992BB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36CEA-F04C-493D-9A2A-F638805DC9C0}" type="datetime1">
              <a:rPr lang="es-ES" smtClean="0"/>
              <a:t>30/03/2021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C80FF-8CF7-4931-A440-6868A96E5685}" type="datetime1">
              <a:rPr lang="es-ES" smtClean="0"/>
              <a:t>30/03/2021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7B6A23-6DA1-46CC-88F8-8E5DE9FE062A}" type="datetime1">
              <a:rPr lang="es-ES" smtClean="0"/>
              <a:t>30/03/2021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27E736-A6B0-490F-B18B-1DEB0992BB07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17DC4FF-D291-4B61-AF9E-F4253E4997FD}" type="datetime1">
              <a:rPr lang="es-ES" smtClean="0"/>
              <a:t>30/03/2021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027E736-A6B0-490F-B18B-1DEB0992BB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4C1D-BA89-484D-BD14-5A09C70BF158}" type="datetime1">
              <a:rPr lang="es-ES" smtClean="0"/>
              <a:t>30/03/2021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5826D-4077-4366-910C-ADEC4D060042}" type="datetime1">
              <a:rPr lang="es-ES" smtClean="0"/>
              <a:t>30/03/2021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52C8773-A355-470E-83C7-B6905EA9C628}" type="datetime1">
              <a:rPr lang="es-ES" smtClean="0"/>
              <a:t>30/03/2021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27E736-A6B0-490F-B18B-1DEB0992BB0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7922C-B748-4B74-9394-79D90D3D4461}" type="datetime1">
              <a:rPr lang="es-ES" smtClean="0"/>
              <a:t>30/03/2021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B4F330-1D5D-43F4-BF25-A7259168D8A2}" type="datetime1">
              <a:rPr lang="es-ES" smtClean="0"/>
              <a:t>30/03/2021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27E736-A6B0-490F-B18B-1DEB0992BB07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48A7C8D-0333-4A5C-BBEC-95EFB4E460A2}" type="datetime1">
              <a:rPr lang="es-ES" smtClean="0"/>
              <a:t>30/03/2021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27E736-A6B0-490F-B18B-1DEB0992BB07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82663D8-BBD4-407B-8DDC-526DF8BC447B}" type="datetime1">
              <a:rPr lang="es-ES" smtClean="0"/>
              <a:t>30/03/2021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27E736-A6B0-490F-B18B-1DEB0992BB0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tacite.org/node" TargetMode="External"/><Relationship Id="rId2" Type="http://schemas.openxmlformats.org/officeDocument/2006/relationships/hyperlink" Target="http://www.iso.org/iso/catalogue_detail?csnumber=43506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onash.edu/library/researchdata/" TargetMode="External"/><Relationship Id="rId2" Type="http://schemas.openxmlformats.org/officeDocument/2006/relationships/hyperlink" Target="http://library.soton.ac.uk/researchdata/hom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s://datos.upo.gob.es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ruc.udc.es/" TargetMode="External"/><Relationship Id="rId2" Type="http://schemas.openxmlformats.org/officeDocument/2006/relationships/hyperlink" Target="http://zenodo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orciomadrono.es/pagoda/" TargetMode="External"/><Relationship Id="rId2" Type="http://schemas.openxmlformats.org/officeDocument/2006/relationships/hyperlink" Target="http://www.crue.org/TIC/Documents/Haciaunauniversidadabierta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hyperlink" Target="http://www.data-archive.ac.uk/create-manage/life-cycle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creativecommons.org/licenses/by-nc-sa/3.0/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hyperlink" Target="https://www.udc.gal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horizonte2020.es/actualidad/noticias/piloto-para-datos-de-investigacion-en-abierto-financiados-por-horizonte-2020" TargetMode="External"/><Relationship Id="rId2" Type="http://schemas.openxmlformats.org/officeDocument/2006/relationships/hyperlink" Target="http://ec.europa.eu/programmes/horizon2020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www.eshorizonte2020.es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acts.oecd.org/Instruments/ShowInstrumentView.aspx?InstrumentID=157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orciomadrono.es/pagoda/faq.php#p-1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mp.consorciomadrono.es/" TargetMode="External"/><Relationship Id="rId2" Type="http://schemas.openxmlformats.org/officeDocument/2006/relationships/hyperlink" Target="http://www.consorciomadrono.es/pagoda/docs/directrices_gestion_datos_horizon_2020_es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hyperlink" Target="http://www.dcc.ac.uk/resources/data-management-plans/checklis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iana.org/assignments/media-types/media-types.x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up.ec.europa.eu/asset/dcat_application_profile/description" TargetMode="External"/><Relationship Id="rId2" Type="http://schemas.openxmlformats.org/officeDocument/2006/relationships/hyperlink" Target="http://dublincor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dcc.ac.uk/resources/metadata-standard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sz="2400" dirty="0" smtClean="0"/>
              <a:t>INVESTIGADORES E PROXECTOS DE INVESTIGACIÓN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dirty="0" smtClean="0"/>
              <a:t>A importancia do “Plan de </a:t>
            </a:r>
            <a:r>
              <a:rPr lang="es-ES_tradnl" dirty="0" err="1" smtClean="0"/>
              <a:t>Xestión</a:t>
            </a:r>
            <a:r>
              <a:rPr lang="es-ES_tradnl" dirty="0" smtClean="0"/>
              <a:t> de Datos” na investigación e para a consecución de </a:t>
            </a:r>
            <a:r>
              <a:rPr lang="es-ES_tradnl" dirty="0" err="1" smtClean="0"/>
              <a:t>proxectos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677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500727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3200" dirty="0" err="1"/>
              <a:t>recomendacións</a:t>
            </a:r>
            <a:r>
              <a:rPr lang="es-ES_tradnl" sz="3200" dirty="0"/>
              <a:t> técnicas: </a:t>
            </a:r>
            <a:r>
              <a:rPr lang="es-ES_tradnl" sz="3200" dirty="0" smtClean="0"/>
              <a:t/>
            </a:r>
            <a:br>
              <a:rPr lang="es-ES_tradnl" sz="3200" dirty="0" smtClean="0"/>
            </a:br>
            <a:r>
              <a:rPr lang="es-ES_tradnl" sz="3200" dirty="0" smtClean="0"/>
              <a:t>formatos </a:t>
            </a:r>
            <a:r>
              <a:rPr lang="es-ES_tradnl" sz="3200" dirty="0"/>
              <a:t>de </a:t>
            </a:r>
            <a:r>
              <a:rPr lang="es-ES_tradnl" sz="3200" dirty="0" err="1"/>
              <a:t>ficheiros</a:t>
            </a:r>
            <a:r>
              <a:rPr lang="es-ES_tradnl" sz="3200" dirty="0"/>
              <a:t> e metadatos (</a:t>
            </a:r>
            <a:r>
              <a:rPr lang="es-ES_tradnl" sz="3200" dirty="0" smtClean="0"/>
              <a:t>iii)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5069160"/>
          </a:xfrm>
        </p:spPr>
        <p:txBody>
          <a:bodyPr>
            <a:normAutofit fontScale="92500" lnSpcReduction="20000"/>
          </a:bodyPr>
          <a:lstStyle/>
          <a:p>
            <a:pPr algn="just"/>
            <a:endParaRPr lang="es-ES" dirty="0" smtClean="0"/>
          </a:p>
          <a:p>
            <a:pPr algn="just"/>
            <a:r>
              <a:rPr lang="es-ES" dirty="0" smtClean="0"/>
              <a:t>O </a:t>
            </a:r>
            <a:r>
              <a:rPr lang="es-ES" dirty="0" err="1" smtClean="0"/>
              <a:t>conxunto</a:t>
            </a:r>
            <a:r>
              <a:rPr lang="es-ES" dirty="0" smtClean="0"/>
              <a:t> de datos debe asociarse a un identificador </a:t>
            </a:r>
            <a:r>
              <a:rPr lang="es-ES" dirty="0" err="1" smtClean="0"/>
              <a:t>dixital</a:t>
            </a:r>
            <a:r>
              <a:rPr lang="es-ES" dirty="0" smtClean="0"/>
              <a:t>, </a:t>
            </a:r>
            <a:r>
              <a:rPr lang="es-ES" dirty="0" err="1" smtClean="0"/>
              <a:t>ou</a:t>
            </a:r>
            <a:r>
              <a:rPr lang="es-ES" dirty="0" smtClean="0"/>
              <a:t> “</a:t>
            </a:r>
            <a:r>
              <a:rPr lang="es-ES" dirty="0" smtClean="0">
                <a:hlinkClick r:id="rId2"/>
              </a:rPr>
              <a:t>DOI</a:t>
            </a:r>
            <a:r>
              <a:rPr lang="es-ES" dirty="0" smtClean="0"/>
              <a:t>” (“Digital </a:t>
            </a:r>
            <a:r>
              <a:rPr lang="es-ES" dirty="0" err="1" smtClean="0"/>
              <a:t>Object</a:t>
            </a:r>
            <a:r>
              <a:rPr lang="es-ES" dirty="0" smtClean="0"/>
              <a:t> </a:t>
            </a:r>
            <a:r>
              <a:rPr lang="es-ES" dirty="0" err="1" smtClean="0"/>
              <a:t>Identifier</a:t>
            </a:r>
            <a:r>
              <a:rPr lang="es-ES" dirty="0" smtClean="0"/>
              <a:t>”),  que será único e persistente, </a:t>
            </a:r>
            <a:r>
              <a:rPr lang="es-ES" dirty="0" err="1" smtClean="0"/>
              <a:t>garantindo</a:t>
            </a:r>
            <a:r>
              <a:rPr lang="es-ES" dirty="0" smtClean="0"/>
              <a:t> a verificación, uso, impacto e acceso </a:t>
            </a:r>
            <a:r>
              <a:rPr lang="es-ES" dirty="0" err="1" smtClean="0"/>
              <a:t>aos</a:t>
            </a:r>
            <a:r>
              <a:rPr lang="es-ES" dirty="0" smtClean="0"/>
              <a:t> datos no futuro</a:t>
            </a:r>
            <a:r>
              <a:rPr lang="es-ES" dirty="0"/>
              <a:t>. </a:t>
            </a:r>
            <a:endParaRPr lang="es-ES" dirty="0" smtClean="0"/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“</a:t>
            </a:r>
            <a:r>
              <a:rPr lang="es-ES" dirty="0" err="1" smtClean="0">
                <a:hlinkClick r:id="rId3"/>
              </a:rPr>
              <a:t>DataCite</a:t>
            </a:r>
            <a:r>
              <a:rPr lang="es-ES" dirty="0" smtClean="0"/>
              <a:t>” é o </a:t>
            </a:r>
            <a:r>
              <a:rPr lang="es-ES" dirty="0" err="1" smtClean="0"/>
              <a:t>servizo</a:t>
            </a:r>
            <a:r>
              <a:rPr lang="es-ES" dirty="0" smtClean="0"/>
              <a:t> internacional que asigna </a:t>
            </a:r>
            <a:r>
              <a:rPr lang="es-ES" dirty="0" err="1" smtClean="0"/>
              <a:t>estes</a:t>
            </a:r>
            <a:r>
              <a:rPr lang="es-ES" dirty="0" smtClean="0"/>
              <a:t> identificadores e </a:t>
            </a:r>
            <a:r>
              <a:rPr lang="es-ES" dirty="0" err="1" smtClean="0"/>
              <a:t>arquiva</a:t>
            </a:r>
            <a:r>
              <a:rPr lang="es-ES" dirty="0" smtClean="0"/>
              <a:t> os </a:t>
            </a:r>
            <a:r>
              <a:rPr lang="es-ES" dirty="0" err="1" smtClean="0"/>
              <a:t>seus</a:t>
            </a:r>
            <a:r>
              <a:rPr lang="es-ES" dirty="0" smtClean="0"/>
              <a:t> </a:t>
            </a:r>
            <a:r>
              <a:rPr lang="es-ES" dirty="0" err="1" smtClean="0"/>
              <a:t>correspondentes</a:t>
            </a:r>
            <a:r>
              <a:rPr lang="es-ES" dirty="0" smtClean="0"/>
              <a:t> metadatos </a:t>
            </a:r>
            <a:r>
              <a:rPr lang="es-ES" dirty="0" err="1" smtClean="0"/>
              <a:t>nunha</a:t>
            </a:r>
            <a:r>
              <a:rPr lang="es-ES" dirty="0" smtClean="0"/>
              <a:t> base de datos pública.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err="1" smtClean="0"/>
              <a:t>Nestes</a:t>
            </a:r>
            <a:r>
              <a:rPr lang="es-ES" dirty="0" smtClean="0"/>
              <a:t> aspectos técnicos, o </a:t>
            </a:r>
            <a:r>
              <a:rPr lang="es-ES" dirty="0" err="1" smtClean="0"/>
              <a:t>asesoramento</a:t>
            </a:r>
            <a:r>
              <a:rPr lang="es-ES" dirty="0" smtClean="0"/>
              <a:t> e a colaboración prestada </a:t>
            </a:r>
            <a:r>
              <a:rPr lang="es-ES" dirty="0" err="1"/>
              <a:t>polas</a:t>
            </a:r>
            <a:r>
              <a:rPr lang="es-ES" dirty="0"/>
              <a:t> universidades </a:t>
            </a:r>
            <a:r>
              <a:rPr lang="es-ES" dirty="0" err="1"/>
              <a:t>aos</a:t>
            </a:r>
            <a:r>
              <a:rPr lang="es-ES" dirty="0"/>
              <a:t> investigadores </a:t>
            </a:r>
            <a:r>
              <a:rPr lang="es-ES" dirty="0" err="1" smtClean="0"/>
              <a:t>deberase</a:t>
            </a:r>
            <a:r>
              <a:rPr lang="es-ES" dirty="0" smtClean="0"/>
              <a:t> </a:t>
            </a:r>
            <a:r>
              <a:rPr lang="es-ES" dirty="0"/>
              <a:t>ofrecer </a:t>
            </a:r>
            <a:r>
              <a:rPr lang="es-ES" dirty="0" err="1"/>
              <a:t>dende</a:t>
            </a:r>
            <a:r>
              <a:rPr lang="es-ES" dirty="0"/>
              <a:t> os </a:t>
            </a:r>
            <a:r>
              <a:rPr lang="es-ES" dirty="0" err="1"/>
              <a:t>servizos</a:t>
            </a:r>
            <a:r>
              <a:rPr lang="es-ES" dirty="0"/>
              <a:t> informáticos </a:t>
            </a:r>
            <a:r>
              <a:rPr lang="es-ES" dirty="0" err="1"/>
              <a:t>xerais</a:t>
            </a:r>
            <a:r>
              <a:rPr lang="es-ES" dirty="0"/>
              <a:t> </a:t>
            </a:r>
            <a:r>
              <a:rPr lang="es-ES" dirty="0" err="1" smtClean="0"/>
              <a:t>ou</a:t>
            </a:r>
            <a:r>
              <a:rPr lang="es-ES" dirty="0"/>
              <a:t> </a:t>
            </a:r>
            <a:r>
              <a:rPr lang="es-ES" dirty="0" smtClean="0"/>
              <a:t>de </a:t>
            </a:r>
            <a:r>
              <a:rPr lang="es-ES" dirty="0" err="1"/>
              <a:t>apoio</a:t>
            </a:r>
            <a:r>
              <a:rPr lang="es-ES" dirty="0"/>
              <a:t> á investigación </a:t>
            </a:r>
            <a:r>
              <a:rPr lang="es-ES" dirty="0" smtClean="0"/>
              <a:t>(no </a:t>
            </a:r>
            <a:r>
              <a:rPr lang="es-ES" dirty="0"/>
              <a:t>relacionado </a:t>
            </a:r>
            <a:r>
              <a:rPr lang="es-ES" dirty="0" smtClean="0"/>
              <a:t>sobre todo con </a:t>
            </a:r>
            <a:r>
              <a:rPr lang="es-ES" dirty="0"/>
              <a:t>formatos e </a:t>
            </a:r>
            <a:r>
              <a:rPr lang="es-ES" dirty="0" err="1"/>
              <a:t>ficheiros</a:t>
            </a:r>
            <a:r>
              <a:rPr lang="es-ES" dirty="0"/>
              <a:t>) e </a:t>
            </a:r>
            <a:r>
              <a:rPr lang="es-ES" dirty="0" err="1"/>
              <a:t>dende</a:t>
            </a:r>
            <a:r>
              <a:rPr lang="es-ES" dirty="0"/>
              <a:t> os </a:t>
            </a:r>
            <a:r>
              <a:rPr lang="es-ES" dirty="0" err="1"/>
              <a:t>servizos</a:t>
            </a:r>
            <a:r>
              <a:rPr lang="es-ES" dirty="0"/>
              <a:t> bibliotecarios (en </a:t>
            </a:r>
            <a:r>
              <a:rPr lang="es-ES" dirty="0" smtClean="0"/>
              <a:t>relación </a:t>
            </a:r>
            <a:r>
              <a:rPr lang="es-ES" dirty="0" err="1" smtClean="0"/>
              <a:t>cós</a:t>
            </a:r>
            <a:r>
              <a:rPr lang="es-ES" dirty="0" smtClean="0"/>
              <a:t> metadatos, por </a:t>
            </a:r>
            <a:r>
              <a:rPr lang="es-ES" dirty="0" err="1" smtClean="0"/>
              <a:t>exemplo</a:t>
            </a:r>
            <a:r>
              <a:rPr lang="es-ES" dirty="0" smtClean="0"/>
              <a:t>).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10</a:t>
            </a:fld>
            <a:endParaRPr lang="es-ES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6617">
            <a:off x="199873" y="225340"/>
            <a:ext cx="1318134" cy="770455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6273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55972"/>
            <a:ext cx="8712968" cy="1143000"/>
          </a:xfrm>
        </p:spPr>
        <p:txBody>
          <a:bodyPr>
            <a:normAutofit/>
          </a:bodyPr>
          <a:lstStyle/>
          <a:p>
            <a:pPr algn="ctr"/>
            <a:r>
              <a:rPr lang="es-ES_tradnl" dirty="0" smtClean="0"/>
              <a:t>  os “</a:t>
            </a:r>
            <a:r>
              <a:rPr lang="es-ES_tradnl" dirty="0" err="1" smtClean="0"/>
              <a:t>plans</a:t>
            </a:r>
            <a:r>
              <a:rPr lang="es-ES_tradnl" dirty="0" smtClean="0"/>
              <a:t> de </a:t>
            </a:r>
            <a:r>
              <a:rPr lang="es-ES_tradnl" dirty="0" err="1" smtClean="0"/>
              <a:t>xestión</a:t>
            </a:r>
            <a:r>
              <a:rPr lang="es-ES_tradnl" dirty="0" smtClean="0"/>
              <a:t> de datos” </a:t>
            </a:r>
            <a:r>
              <a:rPr lang="es-ES_tradnl" dirty="0" err="1" smtClean="0"/>
              <a:t>nas</a:t>
            </a:r>
            <a:r>
              <a:rPr lang="es-ES_tradnl" dirty="0" smtClean="0"/>
              <a:t> </a:t>
            </a:r>
            <a:br>
              <a:rPr lang="es-ES_tradnl" dirty="0" smtClean="0"/>
            </a:br>
            <a:r>
              <a:rPr lang="es-ES_tradnl" dirty="0" smtClean="0"/>
              <a:t>universidades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7776864" cy="5688633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es-ES_tradnl" sz="3300" dirty="0" smtClean="0"/>
              <a:t>Pola </a:t>
            </a:r>
            <a:r>
              <a:rPr lang="es-ES_tradnl" sz="3300" dirty="0" err="1" smtClean="0"/>
              <a:t>súa</a:t>
            </a:r>
            <a:r>
              <a:rPr lang="es-ES_tradnl" sz="3300" dirty="0" smtClean="0"/>
              <a:t> </a:t>
            </a:r>
            <a:r>
              <a:rPr lang="es-ES_tradnl" sz="3300" dirty="0" err="1" smtClean="0"/>
              <a:t>novidade</a:t>
            </a:r>
            <a:r>
              <a:rPr lang="es-ES_tradnl" sz="3300" dirty="0" smtClean="0"/>
              <a:t>, todavía son </a:t>
            </a:r>
            <a:r>
              <a:rPr lang="es-ES_tradnl" sz="3300" dirty="0" err="1" smtClean="0"/>
              <a:t>poucas</a:t>
            </a:r>
            <a:r>
              <a:rPr lang="es-ES_tradnl" sz="3300" dirty="0" smtClean="0"/>
              <a:t> as universidades españolas que </a:t>
            </a:r>
            <a:r>
              <a:rPr lang="es-ES_tradnl" sz="3300" dirty="0" err="1" smtClean="0"/>
              <a:t>contan</a:t>
            </a:r>
            <a:r>
              <a:rPr lang="es-ES_tradnl" sz="3300" dirty="0" smtClean="0"/>
              <a:t> con </a:t>
            </a:r>
            <a:r>
              <a:rPr lang="es-ES_tradnl" sz="3300" dirty="0" err="1" smtClean="0"/>
              <a:t>servizos</a:t>
            </a:r>
            <a:r>
              <a:rPr lang="es-ES_tradnl" sz="3300" dirty="0" smtClean="0"/>
              <a:t> de </a:t>
            </a:r>
            <a:r>
              <a:rPr lang="es-ES_tradnl" sz="3300" dirty="0" err="1" smtClean="0"/>
              <a:t>apoio</a:t>
            </a:r>
            <a:r>
              <a:rPr lang="es-ES_tradnl" sz="3300" dirty="0" smtClean="0"/>
              <a:t> </a:t>
            </a:r>
            <a:r>
              <a:rPr lang="es-ES_tradnl" sz="3300" dirty="0" err="1" smtClean="0"/>
              <a:t>neste</a:t>
            </a:r>
            <a:r>
              <a:rPr lang="es-ES_tradnl" sz="3300" dirty="0" smtClean="0"/>
              <a:t> campo </a:t>
            </a:r>
            <a:r>
              <a:rPr lang="es-ES_tradnl" sz="3300" dirty="0" err="1" smtClean="0"/>
              <a:t>ou</a:t>
            </a:r>
            <a:r>
              <a:rPr lang="es-ES_tradnl" sz="3300" dirty="0" smtClean="0"/>
              <a:t> con </a:t>
            </a:r>
            <a:r>
              <a:rPr lang="es-ES_tradnl" sz="3300" dirty="0" err="1" smtClean="0"/>
              <a:t>portais</a:t>
            </a:r>
            <a:r>
              <a:rPr lang="es-ES_tradnl" sz="3300" dirty="0" smtClean="0"/>
              <a:t> </a:t>
            </a:r>
            <a:r>
              <a:rPr lang="es-ES_tradnl" sz="3300" dirty="0" err="1" smtClean="0"/>
              <a:t>adicados</a:t>
            </a:r>
            <a:r>
              <a:rPr lang="es-ES_tradnl" sz="3300" dirty="0" smtClean="0"/>
              <a:t> </a:t>
            </a:r>
            <a:r>
              <a:rPr lang="es-ES_tradnl" sz="3300" dirty="0" err="1" smtClean="0"/>
              <a:t>ao</a:t>
            </a:r>
            <a:r>
              <a:rPr lang="es-ES_tradnl" sz="3300" dirty="0" smtClean="0"/>
              <a:t> acceso </a:t>
            </a:r>
            <a:r>
              <a:rPr lang="es-ES_tradnl" sz="3300" dirty="0" err="1" smtClean="0"/>
              <a:t>aberto</a:t>
            </a:r>
            <a:r>
              <a:rPr lang="es-ES_tradnl" sz="3300" dirty="0" smtClean="0"/>
              <a:t> </a:t>
            </a:r>
            <a:r>
              <a:rPr lang="es-ES_tradnl" sz="3300" dirty="0" err="1" smtClean="0"/>
              <a:t>aos</a:t>
            </a:r>
            <a:r>
              <a:rPr lang="es-ES_tradnl" sz="3300" dirty="0" smtClean="0"/>
              <a:t> </a:t>
            </a:r>
            <a:r>
              <a:rPr lang="en-US" sz="3300" dirty="0" smtClean="0"/>
              <a:t>datos</a:t>
            </a:r>
            <a:r>
              <a:rPr lang="en-US" sz="3300" baseline="30000" dirty="0" smtClean="0"/>
              <a:t>4</a:t>
            </a:r>
            <a:r>
              <a:rPr lang="es-ES_tradnl" sz="3300" dirty="0" smtClean="0"/>
              <a:t>.</a:t>
            </a:r>
            <a:endParaRPr lang="es-ES_tradnl" sz="3300" dirty="0"/>
          </a:p>
          <a:p>
            <a:pPr algn="just"/>
            <a:endParaRPr lang="en-US" sz="3300" baseline="-25000" dirty="0" smtClean="0"/>
          </a:p>
          <a:p>
            <a:pPr algn="just"/>
            <a:r>
              <a:rPr lang="es-ES_tradnl" sz="3300" dirty="0" smtClean="0"/>
              <a:t>A realización dos </a:t>
            </a:r>
            <a:r>
              <a:rPr lang="es-ES_tradnl" sz="3300" dirty="0" err="1" smtClean="0"/>
              <a:t>plans</a:t>
            </a:r>
            <a:r>
              <a:rPr lang="es-ES_tradnl" sz="3300" dirty="0" smtClean="0"/>
              <a:t> de </a:t>
            </a:r>
            <a:r>
              <a:rPr lang="es-ES_tradnl" sz="3300" dirty="0" err="1" smtClean="0"/>
              <a:t>xestión</a:t>
            </a:r>
            <a:r>
              <a:rPr lang="es-ES_tradnl" sz="3300" dirty="0" smtClean="0"/>
              <a:t> de datos será case </a:t>
            </a:r>
            <a:r>
              <a:rPr lang="es-ES_tradnl" sz="3300" dirty="0" err="1" smtClean="0"/>
              <a:t>obrigatoria</a:t>
            </a:r>
            <a:r>
              <a:rPr lang="es-ES_tradnl" sz="3300" dirty="0" smtClean="0"/>
              <a:t> para optar a </a:t>
            </a:r>
            <a:r>
              <a:rPr lang="es-ES_tradnl" sz="3300" dirty="0" err="1" smtClean="0"/>
              <a:t>moitos</a:t>
            </a:r>
            <a:r>
              <a:rPr lang="es-ES_tradnl" sz="3300" dirty="0" smtClean="0"/>
              <a:t> </a:t>
            </a:r>
            <a:r>
              <a:rPr lang="es-ES_tradnl" sz="3300" dirty="0" err="1" smtClean="0"/>
              <a:t>proxectos</a:t>
            </a:r>
            <a:r>
              <a:rPr lang="es-ES_tradnl" sz="3300" dirty="0" smtClean="0"/>
              <a:t> de investigación no futuro e </a:t>
            </a:r>
            <a:r>
              <a:rPr lang="es-ES_tradnl" sz="3300" dirty="0"/>
              <a:t>as </a:t>
            </a:r>
            <a:r>
              <a:rPr lang="es-ES_tradnl" sz="3300" dirty="0" smtClean="0"/>
              <a:t>universidades </a:t>
            </a:r>
            <a:r>
              <a:rPr lang="es-ES_tradnl" sz="3300" dirty="0" err="1"/>
              <a:t>débense</a:t>
            </a:r>
            <a:r>
              <a:rPr lang="es-ES_tradnl" sz="3300" dirty="0"/>
              <a:t> preparar para dar o soporte necesario </a:t>
            </a:r>
            <a:r>
              <a:rPr lang="es-ES_tradnl" sz="3300" dirty="0" err="1"/>
              <a:t>ao</a:t>
            </a:r>
            <a:r>
              <a:rPr lang="es-ES_tradnl" sz="3300" dirty="0"/>
              <a:t> </a:t>
            </a:r>
            <a:r>
              <a:rPr lang="es-ES_tradnl" sz="3300" dirty="0" err="1"/>
              <a:t>persoal</a:t>
            </a:r>
            <a:r>
              <a:rPr lang="es-ES_tradnl" sz="3300" dirty="0"/>
              <a:t> investigador.</a:t>
            </a:r>
          </a:p>
          <a:p>
            <a:pPr marL="0" indent="0" algn="just">
              <a:buNone/>
            </a:pPr>
            <a:endParaRPr lang="es-ES_tradnl" sz="3300" dirty="0" smtClean="0"/>
          </a:p>
          <a:p>
            <a:pPr algn="just"/>
            <a:r>
              <a:rPr lang="es-ES_tradnl" sz="3300" dirty="0" smtClean="0"/>
              <a:t>No </a:t>
            </a:r>
            <a:r>
              <a:rPr lang="es-ES_tradnl" sz="3300" dirty="0" err="1" smtClean="0"/>
              <a:t>desenrolo</a:t>
            </a:r>
            <a:r>
              <a:rPr lang="es-ES_tradnl" sz="3300" dirty="0" smtClean="0"/>
              <a:t> </a:t>
            </a:r>
            <a:r>
              <a:rPr lang="es-ES_tradnl" sz="3300" dirty="0" err="1" smtClean="0"/>
              <a:t>destes</a:t>
            </a:r>
            <a:r>
              <a:rPr lang="es-ES_tradnl" sz="3300" dirty="0" smtClean="0"/>
              <a:t> </a:t>
            </a:r>
            <a:r>
              <a:rPr lang="es-ES_tradnl" sz="3300" dirty="0" err="1" smtClean="0"/>
              <a:t>plans</a:t>
            </a:r>
            <a:r>
              <a:rPr lang="es-ES_tradnl" sz="3300" dirty="0" smtClean="0"/>
              <a:t> e na política universitaria de datos de investigación en </a:t>
            </a:r>
            <a:r>
              <a:rPr lang="es-ES_tradnl" sz="3300" dirty="0" err="1" smtClean="0"/>
              <a:t>aberto</a:t>
            </a:r>
            <a:r>
              <a:rPr lang="es-ES_tradnl" sz="3300" dirty="0" smtClean="0"/>
              <a:t> en </a:t>
            </a:r>
            <a:r>
              <a:rPr lang="es-ES_tradnl" sz="3300" dirty="0" err="1" smtClean="0"/>
              <a:t>xeral</a:t>
            </a:r>
            <a:r>
              <a:rPr lang="es-ES_tradnl" sz="3300" dirty="0" smtClean="0"/>
              <a:t>, debe involucrarse como mínimo a </a:t>
            </a:r>
            <a:r>
              <a:rPr lang="es-ES_tradnl" sz="3300" dirty="0" err="1" smtClean="0"/>
              <a:t>Vicerreitoría</a:t>
            </a:r>
            <a:r>
              <a:rPr lang="es-ES_tradnl" sz="3300" dirty="0" smtClean="0"/>
              <a:t> responsable e os </a:t>
            </a:r>
            <a:r>
              <a:rPr lang="es-ES_tradnl" sz="3300" dirty="0" err="1" smtClean="0"/>
              <a:t>servizos</a:t>
            </a:r>
            <a:r>
              <a:rPr lang="es-ES_tradnl" sz="3300" dirty="0" smtClean="0"/>
              <a:t> informáticos e bibliotecarios, </a:t>
            </a:r>
            <a:r>
              <a:rPr lang="es-ES_tradnl" sz="3300" dirty="0" err="1" smtClean="0"/>
              <a:t>ademais</a:t>
            </a:r>
            <a:r>
              <a:rPr lang="es-ES_tradnl" sz="3300" dirty="0" smtClean="0"/>
              <a:t> dos Departamentos que opten a </a:t>
            </a:r>
            <a:r>
              <a:rPr lang="es-ES_tradnl" sz="3300" dirty="0" err="1" smtClean="0"/>
              <a:t>proxectos</a:t>
            </a:r>
            <a:r>
              <a:rPr lang="es-ES_tradnl" sz="3300" dirty="0" smtClean="0"/>
              <a:t>. A </a:t>
            </a:r>
            <a:r>
              <a:rPr lang="es-ES_tradnl" sz="3300" dirty="0" err="1" smtClean="0"/>
              <a:t>xestión</a:t>
            </a:r>
            <a:r>
              <a:rPr lang="es-ES_tradnl" sz="3300" dirty="0" smtClean="0"/>
              <a:t> dos datos de investigación, </a:t>
            </a:r>
            <a:r>
              <a:rPr lang="es-ES_tradnl" sz="3300" dirty="0" err="1" smtClean="0"/>
              <a:t>seguindo</a:t>
            </a:r>
            <a:r>
              <a:rPr lang="es-ES_tradnl" sz="3300" dirty="0" smtClean="0"/>
              <a:t> as premisas vistas, </a:t>
            </a:r>
            <a:r>
              <a:rPr lang="es-ES_tradnl" sz="3300" dirty="0" err="1" smtClean="0"/>
              <a:t>deberiase</a:t>
            </a:r>
            <a:r>
              <a:rPr lang="es-ES_tradnl" sz="3300" dirty="0" smtClean="0"/>
              <a:t> incluir na planificación </a:t>
            </a:r>
            <a:r>
              <a:rPr lang="es-ES_tradnl" sz="3300" dirty="0" err="1" smtClean="0"/>
              <a:t>estratéxica</a:t>
            </a:r>
            <a:r>
              <a:rPr lang="es-ES_tradnl" sz="3300" dirty="0" smtClean="0"/>
              <a:t> da </a:t>
            </a:r>
            <a:r>
              <a:rPr lang="es-ES_tradnl" sz="3300" dirty="0" err="1"/>
              <a:t>u</a:t>
            </a:r>
            <a:r>
              <a:rPr lang="es-ES_tradnl" sz="3300" dirty="0" err="1" smtClean="0"/>
              <a:t>niversidade</a:t>
            </a:r>
            <a:r>
              <a:rPr lang="es-ES_tradnl" sz="3300" dirty="0" smtClean="0"/>
              <a:t>.</a:t>
            </a:r>
          </a:p>
          <a:p>
            <a:pPr algn="just"/>
            <a:endParaRPr lang="es-ES_tradnl" sz="3300" dirty="0" smtClean="0"/>
          </a:p>
          <a:p>
            <a:pPr algn="just"/>
            <a:r>
              <a:rPr lang="es-ES_tradnl" sz="3300" dirty="0" smtClean="0"/>
              <a:t>Modelos </a:t>
            </a:r>
            <a:r>
              <a:rPr lang="es-ES_tradnl" sz="3300" dirty="0" err="1" smtClean="0"/>
              <a:t>internacionais</a:t>
            </a:r>
            <a:r>
              <a:rPr lang="es-ES_tradnl" sz="3300" dirty="0" smtClean="0"/>
              <a:t> a considerar son os proporcionados, entre </a:t>
            </a:r>
            <a:r>
              <a:rPr lang="es-ES_tradnl" sz="3300" dirty="0" err="1" smtClean="0"/>
              <a:t>outros</a:t>
            </a:r>
            <a:r>
              <a:rPr lang="es-ES_tradnl" sz="3300" dirty="0" smtClean="0"/>
              <a:t>, </a:t>
            </a:r>
            <a:r>
              <a:rPr lang="es-ES_tradnl" sz="3300" dirty="0" err="1" smtClean="0"/>
              <a:t>pola</a:t>
            </a:r>
            <a:r>
              <a:rPr lang="es-ES_tradnl" sz="3300" dirty="0" smtClean="0"/>
              <a:t> </a:t>
            </a:r>
            <a:r>
              <a:rPr lang="es-ES_tradnl" sz="3300" dirty="0" err="1" smtClean="0">
                <a:hlinkClick r:id="rId2"/>
              </a:rPr>
              <a:t>University</a:t>
            </a:r>
            <a:r>
              <a:rPr lang="es-ES_tradnl" sz="3300" dirty="0" smtClean="0">
                <a:hlinkClick r:id="rId2"/>
              </a:rPr>
              <a:t> of Southampton</a:t>
            </a:r>
            <a:r>
              <a:rPr lang="es-ES_tradnl" sz="3300" dirty="0" smtClean="0"/>
              <a:t> (UK) e a </a:t>
            </a:r>
            <a:r>
              <a:rPr lang="es-ES_tradnl" sz="3300" dirty="0" err="1" smtClean="0">
                <a:hlinkClick r:id="rId3"/>
              </a:rPr>
              <a:t>Monash</a:t>
            </a:r>
            <a:r>
              <a:rPr lang="es-ES_tradnl" sz="3300" dirty="0" smtClean="0">
                <a:hlinkClick r:id="rId3"/>
              </a:rPr>
              <a:t> </a:t>
            </a:r>
            <a:r>
              <a:rPr lang="es-ES_tradnl" sz="3300" dirty="0" err="1" smtClean="0">
                <a:hlinkClick r:id="rId3"/>
              </a:rPr>
              <a:t>University</a:t>
            </a:r>
            <a:r>
              <a:rPr lang="es-ES_tradnl" sz="3300" dirty="0" smtClean="0"/>
              <a:t> (Australia).</a:t>
            </a:r>
          </a:p>
          <a:p>
            <a:pPr marL="0" indent="0" algn="just">
              <a:buNone/>
            </a:pPr>
            <a:endParaRPr lang="es-ES_tradnl" dirty="0"/>
          </a:p>
          <a:p>
            <a:pPr marL="0" indent="0" algn="just">
              <a:buNone/>
            </a:pPr>
            <a:r>
              <a:rPr lang="en-US" sz="2500" baseline="30000" smtClean="0"/>
              <a:t>4  </a:t>
            </a:r>
            <a:r>
              <a:rPr lang="es-ES_tradnl" sz="2500" smtClean="0"/>
              <a:t>Un </a:t>
            </a:r>
            <a:r>
              <a:rPr lang="es-ES_tradnl" sz="2500" dirty="0" err="1" smtClean="0"/>
              <a:t>bó</a:t>
            </a:r>
            <a:r>
              <a:rPr lang="es-ES_tradnl" sz="2500" dirty="0" smtClean="0"/>
              <a:t> </a:t>
            </a:r>
            <a:r>
              <a:rPr lang="es-ES_tradnl" sz="2500" dirty="0" err="1" smtClean="0"/>
              <a:t>exemplo</a:t>
            </a:r>
            <a:r>
              <a:rPr lang="es-ES_tradnl" sz="2500" dirty="0" smtClean="0"/>
              <a:t> é o da </a:t>
            </a:r>
            <a:r>
              <a:rPr lang="es-ES_tradnl" sz="2500" dirty="0" err="1"/>
              <a:t>Universidade</a:t>
            </a:r>
            <a:r>
              <a:rPr lang="es-ES_tradnl" sz="2500" dirty="0"/>
              <a:t> Pablo de </a:t>
            </a:r>
            <a:r>
              <a:rPr lang="es-ES_tradnl" sz="2500" dirty="0" err="1"/>
              <a:t>Olavide</a:t>
            </a:r>
            <a:r>
              <a:rPr lang="es-ES_tradnl" sz="2500" dirty="0"/>
              <a:t> </a:t>
            </a:r>
            <a:r>
              <a:rPr lang="es-ES_tradnl" sz="2500" dirty="0" smtClean="0"/>
              <a:t>(Sevilla), </a:t>
            </a:r>
            <a:r>
              <a:rPr lang="es-ES_tradnl" sz="2500" dirty="0" err="1" smtClean="0"/>
              <a:t>pioneira</a:t>
            </a:r>
            <a:r>
              <a:rPr lang="es-ES_tradnl" sz="2500" dirty="0" smtClean="0"/>
              <a:t> en España:     </a:t>
            </a:r>
            <a:r>
              <a:rPr lang="es-ES_tradnl" sz="2500" dirty="0" smtClean="0">
                <a:hlinkClick r:id="rId4"/>
              </a:rPr>
              <a:t>https</a:t>
            </a:r>
            <a:r>
              <a:rPr lang="es-ES_tradnl" sz="2500" dirty="0">
                <a:hlinkClick r:id="rId4"/>
              </a:rPr>
              <a:t>://datos.upo.gob.es</a:t>
            </a:r>
            <a:r>
              <a:rPr lang="es-ES_tradnl" sz="2500" dirty="0" smtClean="0">
                <a:hlinkClick r:id="rId4"/>
              </a:rPr>
              <a:t>/</a:t>
            </a:r>
            <a:endParaRPr lang="es-ES_tradnl" sz="2500" dirty="0"/>
          </a:p>
          <a:p>
            <a:pPr algn="just"/>
            <a:endParaRPr lang="es-ES_tradnl" dirty="0" smtClean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11</a:t>
            </a:fld>
            <a:endParaRPr lang="es-ES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1587">
            <a:off x="124536" y="94813"/>
            <a:ext cx="1315819" cy="929979"/>
          </a:xfrm>
          <a:prstGeom prst="rect">
            <a:avLst/>
          </a:prstGeom>
          <a:effectLst>
            <a:softEdge rad="152400"/>
          </a:effectLst>
        </p:spPr>
      </p:pic>
      <p:sp>
        <p:nvSpPr>
          <p:cNvPr id="7" name="6 CuadroTexto"/>
          <p:cNvSpPr txBox="1"/>
          <p:nvPr/>
        </p:nvSpPr>
        <p:spPr>
          <a:xfrm rot="20532279">
            <a:off x="475944" y="430722"/>
            <a:ext cx="666467" cy="246221"/>
          </a:xfrm>
          <a:prstGeom prst="rect">
            <a:avLst/>
          </a:prstGeom>
          <a:solidFill>
            <a:srgbClr val="3333FF">
              <a:alpha val="81000"/>
            </a:srgbClr>
          </a:solidFill>
          <a:ln>
            <a:noFill/>
          </a:ln>
          <a:effectLst>
            <a:glow rad="127000">
              <a:srgbClr val="0000FF">
                <a:alpha val="0"/>
              </a:srgbClr>
            </a:glow>
            <a:softEdge rad="127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es-ES" sz="1000" dirty="0" smtClean="0">
                <a:ln/>
                <a:solidFill>
                  <a:schemeClr val="bg1"/>
                </a:solidFill>
                <a:latin typeface="Univers" panose="020B0603020202030204" pitchFamily="34" charset="0"/>
                <a:cs typeface="Arial" panose="020B0604020202020204" pitchFamily="34" charset="0"/>
              </a:rPr>
              <a:t>DMP</a:t>
            </a:r>
            <a:endParaRPr lang="es-ES" sz="1000" dirty="0">
              <a:ln/>
              <a:solidFill>
                <a:schemeClr val="bg1"/>
              </a:solidFill>
              <a:latin typeface="Univers" panose="020B0603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70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5666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es-ES_tradnl" dirty="0"/>
              <a:t>r</a:t>
            </a:r>
            <a:r>
              <a:rPr lang="es-ES_tradnl" dirty="0" smtClean="0"/>
              <a:t>eutilizar os datos e </a:t>
            </a:r>
            <a:r>
              <a:rPr lang="es-ES_tradnl" dirty="0" err="1" smtClean="0"/>
              <a:t>preservalos</a:t>
            </a:r>
            <a:r>
              <a:rPr lang="es-ES_tradnl" dirty="0" smtClean="0"/>
              <a:t> (i)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772816"/>
            <a:ext cx="7704856" cy="4968552"/>
          </a:xfrm>
        </p:spPr>
        <p:txBody>
          <a:bodyPr>
            <a:normAutofit fontScale="92500"/>
          </a:bodyPr>
          <a:lstStyle/>
          <a:p>
            <a:pPr algn="just"/>
            <a:r>
              <a:rPr lang="es-ES_tradnl" dirty="0" smtClean="0"/>
              <a:t>O </a:t>
            </a:r>
            <a:r>
              <a:rPr lang="es-ES_tradnl" dirty="0" err="1" smtClean="0"/>
              <a:t>aproveitamento</a:t>
            </a:r>
            <a:r>
              <a:rPr lang="es-ES_tradnl" dirty="0" smtClean="0"/>
              <a:t> futuro dos datos de investigación e a </a:t>
            </a:r>
            <a:r>
              <a:rPr lang="es-ES_tradnl" dirty="0" err="1" smtClean="0"/>
              <a:t>súa</a:t>
            </a:r>
            <a:r>
              <a:rPr lang="es-ES_tradnl" dirty="0" smtClean="0"/>
              <a:t> preservación deben ser </a:t>
            </a:r>
            <a:r>
              <a:rPr lang="es-ES_tradnl" dirty="0" err="1" smtClean="0"/>
              <a:t>obxectivos</a:t>
            </a:r>
            <a:r>
              <a:rPr lang="es-ES_tradnl" dirty="0" smtClean="0"/>
              <a:t> </a:t>
            </a:r>
            <a:r>
              <a:rPr lang="es-ES_tradnl" dirty="0" err="1" smtClean="0"/>
              <a:t>primordiais</a:t>
            </a:r>
            <a:r>
              <a:rPr lang="es-ES_tradnl" dirty="0" smtClean="0"/>
              <a:t> da </a:t>
            </a:r>
            <a:r>
              <a:rPr lang="es-ES_tradnl" dirty="0" err="1" smtClean="0"/>
              <a:t>súa</a:t>
            </a:r>
            <a:r>
              <a:rPr lang="es-ES_tradnl" dirty="0" smtClean="0"/>
              <a:t> </a:t>
            </a:r>
            <a:r>
              <a:rPr lang="es-ES_tradnl" dirty="0" err="1" smtClean="0"/>
              <a:t>xestión</a:t>
            </a:r>
            <a:r>
              <a:rPr lang="es-ES_tradnl" dirty="0" smtClean="0"/>
              <a:t>.</a:t>
            </a:r>
          </a:p>
          <a:p>
            <a:pPr marL="0" indent="0" algn="just">
              <a:buNone/>
            </a:pPr>
            <a:endParaRPr lang="es-ES_tradnl" dirty="0" smtClean="0"/>
          </a:p>
          <a:p>
            <a:pPr algn="just"/>
            <a:r>
              <a:rPr lang="es-ES_tradnl" dirty="0" smtClean="0"/>
              <a:t>Os “repositorios” son os lugares adecuados para preservar os datos da investigación. Son depósitos </a:t>
            </a:r>
            <a:r>
              <a:rPr lang="es-ES_tradnl" dirty="0" err="1" smtClean="0"/>
              <a:t>ou</a:t>
            </a:r>
            <a:r>
              <a:rPr lang="es-ES_tradnl" dirty="0" smtClean="0"/>
              <a:t> </a:t>
            </a:r>
            <a:r>
              <a:rPr lang="es-ES_tradnl" dirty="0" err="1" smtClean="0"/>
              <a:t>arquivos</a:t>
            </a:r>
            <a:r>
              <a:rPr lang="es-ES_tradnl" dirty="0" smtClean="0"/>
              <a:t> centralizados </a:t>
            </a:r>
            <a:r>
              <a:rPr lang="es-ES_tradnl" dirty="0" err="1" smtClean="0"/>
              <a:t>onde</a:t>
            </a:r>
            <a:r>
              <a:rPr lang="es-ES_tradnl" dirty="0" smtClean="0"/>
              <a:t> se almacena e organiza información </a:t>
            </a:r>
            <a:r>
              <a:rPr lang="es-ES_tradnl" dirty="0" err="1" smtClean="0"/>
              <a:t>dixital</a:t>
            </a:r>
            <a:r>
              <a:rPr lang="es-ES_tradnl" dirty="0" smtClean="0"/>
              <a:t>, </a:t>
            </a:r>
            <a:r>
              <a:rPr lang="es-ES_tradnl" dirty="0" err="1" smtClean="0"/>
              <a:t>permitindo</a:t>
            </a:r>
            <a:r>
              <a:rPr lang="es-ES_tradnl" dirty="0" smtClean="0"/>
              <a:t> o </a:t>
            </a:r>
            <a:r>
              <a:rPr lang="es-ES_tradnl" dirty="0" err="1" smtClean="0"/>
              <a:t>seu</a:t>
            </a:r>
            <a:r>
              <a:rPr lang="es-ES_tradnl" dirty="0" smtClean="0"/>
              <a:t> acceso </a:t>
            </a:r>
            <a:r>
              <a:rPr lang="es-ES_tradnl" dirty="0" err="1" smtClean="0"/>
              <a:t>aberto</a:t>
            </a:r>
            <a:r>
              <a:rPr lang="es-ES_tradnl" dirty="0" smtClean="0"/>
              <a:t>.</a:t>
            </a:r>
          </a:p>
          <a:p>
            <a:pPr marL="0" indent="0" algn="just">
              <a:buNone/>
            </a:pPr>
            <a:endParaRPr lang="es-ES_tradnl" dirty="0" smtClean="0"/>
          </a:p>
          <a:p>
            <a:pPr algn="just"/>
            <a:r>
              <a:rPr lang="es-ES_tradnl" dirty="0" err="1"/>
              <a:t>Aínda</a:t>
            </a:r>
            <a:r>
              <a:rPr lang="es-ES_tradnl" dirty="0"/>
              <a:t> que a </a:t>
            </a:r>
            <a:r>
              <a:rPr lang="es-ES_tradnl" dirty="0" err="1"/>
              <a:t>maioría</a:t>
            </a:r>
            <a:r>
              <a:rPr lang="es-ES_tradnl" dirty="0"/>
              <a:t> dos repositorios </a:t>
            </a:r>
            <a:r>
              <a:rPr lang="es-ES_tradnl" dirty="0" err="1" smtClean="0"/>
              <a:t>dixitais</a:t>
            </a:r>
            <a:r>
              <a:rPr lang="es-ES_tradnl" dirty="0" smtClean="0"/>
              <a:t> </a:t>
            </a:r>
            <a:r>
              <a:rPr lang="es-ES_tradnl" dirty="0"/>
              <a:t>admiten </a:t>
            </a:r>
            <a:r>
              <a:rPr lang="es-ES_tradnl" dirty="0" err="1"/>
              <a:t>arquivo</a:t>
            </a:r>
            <a:r>
              <a:rPr lang="es-ES_tradnl" dirty="0"/>
              <a:t> de datos é preferible utilizar repositorios específicos de </a:t>
            </a:r>
            <a:r>
              <a:rPr lang="es-ES_tradnl" dirty="0" smtClean="0"/>
              <a:t>datos, que permiten compartir e citar </a:t>
            </a:r>
            <a:r>
              <a:rPr lang="es-ES_tradnl" dirty="0" err="1" smtClean="0"/>
              <a:t>mellor</a:t>
            </a:r>
            <a:r>
              <a:rPr lang="es-ES_tradnl" dirty="0" smtClean="0"/>
              <a:t> os datos </a:t>
            </a:r>
            <a:r>
              <a:rPr lang="es-ES_tradnl" dirty="0" err="1" smtClean="0"/>
              <a:t>empregados</a:t>
            </a:r>
            <a:r>
              <a:rPr lang="es-ES_tradnl" dirty="0" smtClean="0"/>
              <a:t> na investigación.</a:t>
            </a:r>
          </a:p>
          <a:p>
            <a:pPr marL="0" indent="0" algn="just">
              <a:buNone/>
            </a:pPr>
            <a:endParaRPr lang="es-ES_tradnl" dirty="0" smtClean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12</a:t>
            </a:fld>
            <a:endParaRPr lang="es-ES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78430">
            <a:off x="232354" y="92838"/>
            <a:ext cx="1309203" cy="885205"/>
          </a:xfrm>
          <a:prstGeom prst="rect">
            <a:avLst/>
          </a:prstGeom>
          <a:effectLst>
            <a:softEdge rad="76200"/>
          </a:effectLst>
        </p:spPr>
      </p:pic>
    </p:spTree>
    <p:extLst>
      <p:ext uri="{BB962C8B-B14F-4D97-AF65-F5344CB8AC3E}">
        <p14:creationId xmlns:p14="http://schemas.microsoft.com/office/powerpoint/2010/main" val="398508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91264" cy="1143000"/>
          </a:xfrm>
        </p:spPr>
        <p:txBody>
          <a:bodyPr/>
          <a:lstStyle/>
          <a:p>
            <a:pPr algn="ctr"/>
            <a:r>
              <a:rPr lang="es-ES_tradnl" dirty="0"/>
              <a:t>reutilizar os datos e </a:t>
            </a:r>
            <a:r>
              <a:rPr lang="es-ES_tradnl" dirty="0" err="1"/>
              <a:t>preservalos</a:t>
            </a:r>
            <a:r>
              <a:rPr lang="es-ES_tradnl" dirty="0"/>
              <a:t> (</a:t>
            </a:r>
            <a:r>
              <a:rPr lang="es-ES_tradnl" dirty="0" smtClean="0"/>
              <a:t>ii)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7715200" cy="518457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ES_tradnl" sz="2600" dirty="0"/>
              <a:t>Os repositorios </a:t>
            </a:r>
            <a:r>
              <a:rPr lang="es-ES_tradnl" sz="2600" dirty="0" err="1"/>
              <a:t>ou</a:t>
            </a:r>
            <a:r>
              <a:rPr lang="es-ES_tradnl" sz="2600" dirty="0"/>
              <a:t> </a:t>
            </a:r>
            <a:r>
              <a:rPr lang="es-ES_tradnl" sz="2600" dirty="0" err="1"/>
              <a:t>arquivos</a:t>
            </a:r>
            <a:r>
              <a:rPr lang="es-ES_tradnl" sz="2600" dirty="0"/>
              <a:t> de datos deben garantir con respecto </a:t>
            </a:r>
            <a:r>
              <a:rPr lang="es-ES_tradnl" sz="2600" dirty="0" err="1"/>
              <a:t>aos</a:t>
            </a:r>
            <a:r>
              <a:rPr lang="es-ES_tradnl" sz="2600" dirty="0"/>
              <a:t> datos:</a:t>
            </a:r>
          </a:p>
          <a:p>
            <a:pPr marL="0" indent="0" algn="just">
              <a:buNone/>
            </a:pPr>
            <a:endParaRPr lang="es-ES_tradnl" sz="2600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sz="2600" dirty="0" smtClean="0"/>
              <a:t>A </a:t>
            </a:r>
            <a:r>
              <a:rPr lang="es-ES_tradnl" sz="2600" dirty="0" err="1"/>
              <a:t>estabilidade</a:t>
            </a:r>
            <a:r>
              <a:rPr lang="es-ES_tradnl" sz="2600" dirty="0"/>
              <a:t> </a:t>
            </a:r>
            <a:r>
              <a:rPr lang="es-ES_tradnl" sz="2600" dirty="0" err="1"/>
              <a:t>ou</a:t>
            </a:r>
            <a:r>
              <a:rPr lang="es-ES_tradnl" sz="2600" dirty="0"/>
              <a:t> </a:t>
            </a:r>
            <a:r>
              <a:rPr lang="es-ES_tradnl" sz="2600" dirty="0" err="1"/>
              <a:t>seguridade</a:t>
            </a:r>
            <a:r>
              <a:rPr lang="es-ES_tradnl" sz="2600" dirty="0"/>
              <a:t> dos datos no futuro.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s-ES_tradnl" sz="2600" dirty="0"/>
              <a:t>A </a:t>
            </a:r>
            <a:r>
              <a:rPr lang="es-ES_tradnl" sz="2600" dirty="0" err="1"/>
              <a:t>facilidade</a:t>
            </a:r>
            <a:r>
              <a:rPr lang="es-ES_tradnl" sz="2600" dirty="0"/>
              <a:t> de recuperación.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sz="2600" dirty="0"/>
              <a:t>O acceso </a:t>
            </a:r>
            <a:r>
              <a:rPr lang="es-ES_tradnl" sz="2600" dirty="0" err="1"/>
              <a:t>doutros</a:t>
            </a:r>
            <a:r>
              <a:rPr lang="es-ES_tradnl" sz="2600" dirty="0"/>
              <a:t> investigadores especializados </a:t>
            </a:r>
            <a:r>
              <a:rPr lang="es-ES_tradnl" sz="2600" dirty="0" err="1"/>
              <a:t>nese</a:t>
            </a:r>
            <a:r>
              <a:rPr lang="es-ES_tradnl" sz="2600" dirty="0"/>
              <a:t> campo, </a:t>
            </a:r>
            <a:r>
              <a:rPr lang="es-ES_tradnl" sz="2600" dirty="0" err="1"/>
              <a:t>có</a:t>
            </a:r>
            <a:r>
              <a:rPr lang="es-ES_tradnl" sz="2600" dirty="0"/>
              <a:t> que se </a:t>
            </a:r>
            <a:r>
              <a:rPr lang="es-ES_tradnl" sz="2600" dirty="0" smtClean="0"/>
              <a:t>posibilita </a:t>
            </a:r>
            <a:r>
              <a:rPr lang="es-ES_tradnl" sz="2600" dirty="0"/>
              <a:t>a reutilización dos datos e a creación de </a:t>
            </a:r>
            <a:r>
              <a:rPr lang="es-ES_tradnl" sz="2600" dirty="0" err="1"/>
              <a:t>novo</a:t>
            </a:r>
            <a:r>
              <a:rPr lang="es-ES_tradnl" sz="2600" dirty="0"/>
              <a:t> </a:t>
            </a:r>
            <a:r>
              <a:rPr lang="es-ES_tradnl" sz="2600" dirty="0" err="1"/>
              <a:t>coñecemento</a:t>
            </a:r>
            <a:r>
              <a:rPr lang="es-ES_tradnl" sz="2600" dirty="0"/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endParaRPr lang="es-ES_tradnl" sz="2600" dirty="0"/>
          </a:p>
          <a:p>
            <a:pPr algn="just"/>
            <a:r>
              <a:rPr lang="es-ES_tradnl" sz="2600" dirty="0"/>
              <a:t>“</a:t>
            </a:r>
            <a:r>
              <a:rPr lang="es-ES_tradnl" sz="2600" dirty="0" err="1" smtClean="0">
                <a:hlinkClick r:id="rId2"/>
              </a:rPr>
              <a:t>Zenodo</a:t>
            </a:r>
            <a:r>
              <a:rPr lang="es-ES_tradnl" sz="2600" dirty="0" smtClean="0"/>
              <a:t>” é </a:t>
            </a:r>
            <a:r>
              <a:rPr lang="es-ES_tradnl" sz="2600" dirty="0"/>
              <a:t>u</a:t>
            </a:r>
            <a:r>
              <a:rPr lang="es-ES_tradnl" sz="2600" dirty="0" smtClean="0"/>
              <a:t>n </a:t>
            </a:r>
            <a:r>
              <a:rPr lang="es-ES_tradnl" sz="2600" dirty="0"/>
              <a:t>repositorio público </a:t>
            </a:r>
            <a:r>
              <a:rPr lang="es-ES_tradnl" sz="2600" dirty="0" smtClean="0"/>
              <a:t>paneuropeo de datos de investigación </a:t>
            </a:r>
            <a:r>
              <a:rPr lang="es-ES_tradnl" sz="2600" dirty="0"/>
              <a:t>de temática </a:t>
            </a:r>
            <a:r>
              <a:rPr lang="es-ES_tradnl" sz="2600" dirty="0" err="1" smtClean="0"/>
              <a:t>xeral</a:t>
            </a:r>
            <a:r>
              <a:rPr lang="es-ES_tradnl" sz="2600" dirty="0" smtClean="0"/>
              <a:t> </a:t>
            </a:r>
            <a:r>
              <a:rPr lang="es-ES_tradnl" sz="2600" dirty="0"/>
              <a:t>de </a:t>
            </a:r>
            <a:r>
              <a:rPr lang="es-ES_tradnl" sz="2600" dirty="0" smtClean="0"/>
              <a:t>referencia. </a:t>
            </a:r>
            <a:r>
              <a:rPr lang="es-ES_tradnl" sz="2600" dirty="0"/>
              <a:t>Existen </a:t>
            </a:r>
            <a:r>
              <a:rPr lang="es-ES_tradnl" sz="2600" dirty="0" err="1"/>
              <a:t>moitos</a:t>
            </a:r>
            <a:r>
              <a:rPr lang="es-ES_tradnl" sz="2600" dirty="0"/>
              <a:t> </a:t>
            </a:r>
            <a:r>
              <a:rPr lang="es-ES_tradnl" sz="2600" dirty="0" err="1"/>
              <a:t>outros</a:t>
            </a:r>
            <a:r>
              <a:rPr lang="es-ES_tradnl" sz="2600" dirty="0"/>
              <a:t> repositorios tanto privados (“</a:t>
            </a:r>
            <a:r>
              <a:rPr lang="es-ES_tradnl" sz="2600" dirty="0" err="1"/>
              <a:t>Figshare</a:t>
            </a:r>
            <a:r>
              <a:rPr lang="es-ES_tradnl" sz="2600" dirty="0" smtClean="0"/>
              <a:t>”) coma </a:t>
            </a:r>
            <a:r>
              <a:rPr lang="es-ES_tradnl" sz="2600" dirty="0"/>
              <a:t>especializados (“</a:t>
            </a:r>
            <a:r>
              <a:rPr lang="es-ES_tradnl" sz="2600" dirty="0" err="1"/>
              <a:t>GitHub</a:t>
            </a:r>
            <a:r>
              <a:rPr lang="es-ES_tradnl" sz="2600" dirty="0" smtClean="0"/>
              <a:t>” </a:t>
            </a:r>
            <a:r>
              <a:rPr lang="es-ES_tradnl" sz="2600" dirty="0" err="1" smtClean="0"/>
              <a:t>ou</a:t>
            </a:r>
            <a:r>
              <a:rPr lang="es-ES_tradnl" sz="2600" dirty="0" smtClean="0"/>
              <a:t> “</a:t>
            </a:r>
            <a:r>
              <a:rPr lang="es-ES_tradnl" sz="2600" dirty="0" err="1" smtClean="0"/>
              <a:t>Dryad</a:t>
            </a:r>
            <a:r>
              <a:rPr lang="es-ES_tradnl" sz="2600" dirty="0" smtClean="0"/>
              <a:t>”). </a:t>
            </a:r>
            <a:r>
              <a:rPr lang="es-ES_tradnl" sz="2600" dirty="0"/>
              <a:t>O investigador pode optar por </a:t>
            </a:r>
            <a:r>
              <a:rPr lang="es-ES_tradnl" sz="2600" dirty="0" err="1"/>
              <a:t>arquivar</a:t>
            </a:r>
            <a:r>
              <a:rPr lang="es-ES_tradnl" sz="2600" dirty="0"/>
              <a:t> os datos simultáneamente en varios repositorios (por </a:t>
            </a:r>
            <a:r>
              <a:rPr lang="es-ES_tradnl" sz="2600" dirty="0" err="1"/>
              <a:t>exemplo</a:t>
            </a:r>
            <a:r>
              <a:rPr lang="es-ES_tradnl" sz="2600" dirty="0"/>
              <a:t>, no repositorio institucional da </a:t>
            </a:r>
            <a:r>
              <a:rPr lang="es-ES_tradnl" sz="2600" dirty="0" err="1"/>
              <a:t>súa</a:t>
            </a:r>
            <a:r>
              <a:rPr lang="es-ES_tradnl" sz="2600" dirty="0"/>
              <a:t> </a:t>
            </a:r>
            <a:r>
              <a:rPr lang="es-ES_tradnl" sz="2600" dirty="0" err="1"/>
              <a:t>universidade</a:t>
            </a:r>
            <a:r>
              <a:rPr lang="es-ES" sz="2300" baseline="30000" dirty="0"/>
              <a:t>5</a:t>
            </a:r>
            <a:r>
              <a:rPr lang="es-ES_tradnl" sz="2300" dirty="0"/>
              <a:t> </a:t>
            </a:r>
            <a:r>
              <a:rPr lang="es-ES_tradnl" sz="2600" dirty="0"/>
              <a:t> e </a:t>
            </a:r>
            <a:r>
              <a:rPr lang="es-ES_tradnl" sz="2600" dirty="0" err="1"/>
              <a:t>noutro</a:t>
            </a:r>
            <a:r>
              <a:rPr lang="es-ES_tradnl" sz="2600" dirty="0"/>
              <a:t> coma </a:t>
            </a:r>
            <a:r>
              <a:rPr lang="es-ES_tradnl" sz="2600" dirty="0" err="1"/>
              <a:t>Zenodo</a:t>
            </a:r>
            <a:r>
              <a:rPr lang="es-ES_tradnl" sz="2600" dirty="0"/>
              <a:t>).</a:t>
            </a:r>
          </a:p>
          <a:p>
            <a:pPr algn="just"/>
            <a:endParaRPr lang="es-ES_tradnl" dirty="0"/>
          </a:p>
          <a:p>
            <a:pPr marL="0" indent="0" algn="just">
              <a:buNone/>
            </a:pPr>
            <a:r>
              <a:rPr lang="es-ES" baseline="30000" dirty="0"/>
              <a:t>5</a:t>
            </a:r>
            <a:r>
              <a:rPr lang="es-ES" baseline="30000" dirty="0" smtClean="0"/>
              <a:t>  </a:t>
            </a:r>
            <a:r>
              <a:rPr lang="es-ES_tradnl" sz="1800" dirty="0" smtClean="0"/>
              <a:t>O repositorio da </a:t>
            </a:r>
            <a:r>
              <a:rPr lang="es-ES_tradnl" sz="1800" dirty="0" err="1"/>
              <a:t>Universidade</a:t>
            </a:r>
            <a:r>
              <a:rPr lang="es-ES_tradnl" sz="1800" dirty="0"/>
              <a:t> da </a:t>
            </a:r>
            <a:r>
              <a:rPr lang="es-ES_tradnl" sz="1800" dirty="0" smtClean="0"/>
              <a:t>Coruña é o “RUC”: </a:t>
            </a:r>
            <a:r>
              <a:rPr lang="es-ES_tradnl" sz="1800" dirty="0">
                <a:hlinkClick r:id="rId3"/>
              </a:rPr>
              <a:t>http://ruc.udc.es/</a:t>
            </a:r>
            <a:endParaRPr lang="es-ES_tradnl" sz="1800" dirty="0"/>
          </a:p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13</a:t>
            </a:fld>
            <a:endParaRPr lang="es-ES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78430">
            <a:off x="232354" y="92838"/>
            <a:ext cx="1309203" cy="885205"/>
          </a:xfrm>
          <a:prstGeom prst="rect">
            <a:avLst/>
          </a:prstGeom>
          <a:effectLst>
            <a:softEdge rad="76200"/>
          </a:effectLst>
        </p:spPr>
      </p:pic>
    </p:spTree>
    <p:extLst>
      <p:ext uri="{BB962C8B-B14F-4D97-AF65-F5344CB8AC3E}">
        <p14:creationId xmlns:p14="http://schemas.microsoft.com/office/powerpoint/2010/main" val="110281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-315416"/>
            <a:ext cx="7467600" cy="1143000"/>
          </a:xfrm>
        </p:spPr>
        <p:txBody>
          <a:bodyPr/>
          <a:lstStyle/>
          <a:p>
            <a:pPr algn="ctr"/>
            <a:r>
              <a:rPr lang="es-ES_tradnl" dirty="0"/>
              <a:t>p</a:t>
            </a:r>
            <a:r>
              <a:rPr lang="es-ES_tradnl" dirty="0" smtClean="0"/>
              <a:t>ara saber </a:t>
            </a:r>
            <a:r>
              <a:rPr lang="es-ES_tradnl" dirty="0" err="1" smtClean="0"/>
              <a:t>máis</a:t>
            </a:r>
            <a:r>
              <a:rPr lang="es-ES_tradnl" dirty="0" smtClean="0"/>
              <a:t>…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7776864" cy="5733256"/>
          </a:xfrm>
        </p:spPr>
        <p:txBody>
          <a:bodyPr>
            <a:noAutofit/>
          </a:bodyPr>
          <a:lstStyle/>
          <a:p>
            <a:r>
              <a:rPr lang="es-ES_tradnl" sz="1600" dirty="0" smtClean="0">
                <a:hlinkClick r:id="rId2"/>
              </a:rPr>
              <a:t>http</a:t>
            </a:r>
            <a:r>
              <a:rPr lang="es-ES_tradnl" sz="1600" dirty="0">
                <a:hlinkClick r:id="rId2"/>
              </a:rPr>
              <a:t>://</a:t>
            </a:r>
            <a:r>
              <a:rPr lang="es-ES_tradnl" sz="1600" dirty="0" smtClean="0">
                <a:hlinkClick r:id="rId2"/>
              </a:rPr>
              <a:t>www.crue.org/TIC/Documents/Haciaunauniversidadabierta.pdf</a:t>
            </a:r>
            <a:endParaRPr lang="es-ES_tradnl" sz="1600" dirty="0" smtClean="0"/>
          </a:p>
          <a:p>
            <a:pPr marL="0" indent="0" algn="just">
              <a:buNone/>
            </a:pPr>
            <a:r>
              <a:rPr lang="es-ES_tradnl" sz="1600" dirty="0" smtClean="0"/>
              <a:t>Documento “vivo” da CRUE-TIC (2012-) </a:t>
            </a:r>
            <a:r>
              <a:rPr lang="es-ES_tradnl" sz="1600" dirty="0" err="1" smtClean="0"/>
              <a:t>onde</a:t>
            </a:r>
            <a:r>
              <a:rPr lang="es-ES_tradnl" sz="1600" dirty="0" smtClean="0"/>
              <a:t> se establecen as </a:t>
            </a:r>
            <a:r>
              <a:rPr lang="es-ES_tradnl" sz="1600" dirty="0" err="1" smtClean="0"/>
              <a:t>recomendacións</a:t>
            </a:r>
            <a:r>
              <a:rPr lang="es-ES_tradnl" sz="1600" dirty="0" smtClean="0"/>
              <a:t> para o sistema universitario español con respecto á política de datos </a:t>
            </a:r>
            <a:r>
              <a:rPr lang="es-ES_tradnl" sz="1600" dirty="0" err="1" smtClean="0"/>
              <a:t>abertos</a:t>
            </a:r>
            <a:r>
              <a:rPr lang="es-ES_tradnl" sz="1600" dirty="0" smtClean="0"/>
              <a:t>.</a:t>
            </a:r>
          </a:p>
          <a:p>
            <a:pPr marL="0" indent="0" algn="just">
              <a:buNone/>
            </a:pPr>
            <a:endParaRPr lang="es-ES_tradnl" sz="1600" dirty="0" smtClean="0"/>
          </a:p>
          <a:p>
            <a:r>
              <a:rPr lang="es-ES_tradnl" sz="1600" dirty="0" smtClean="0">
                <a:hlinkClick r:id="rId2"/>
              </a:rPr>
              <a:t>http</a:t>
            </a:r>
            <a:r>
              <a:rPr lang="es-ES_tradnl" sz="1600" dirty="0">
                <a:hlinkClick r:id="rId2"/>
              </a:rPr>
              <a:t>://datos.fundacionctic.org/contacto/</a:t>
            </a:r>
          </a:p>
          <a:p>
            <a:pPr marL="0" indent="0">
              <a:buNone/>
            </a:pPr>
            <a:r>
              <a:rPr lang="es-ES_tradnl" sz="1600" dirty="0"/>
              <a:t>Portal </a:t>
            </a:r>
            <a:r>
              <a:rPr lang="es-ES_tradnl" sz="1600" dirty="0" smtClean="0"/>
              <a:t>“Open Data” </a:t>
            </a:r>
            <a:r>
              <a:rPr lang="es-ES_tradnl" sz="1600" dirty="0"/>
              <a:t>da Fundación </a:t>
            </a:r>
            <a:r>
              <a:rPr lang="es-ES_tradnl" sz="1600" dirty="0" smtClean="0"/>
              <a:t>CTIC.</a:t>
            </a:r>
          </a:p>
          <a:p>
            <a:pPr marL="0" indent="0" algn="just">
              <a:buNone/>
            </a:pPr>
            <a:endParaRPr lang="es-ES_tradnl" sz="1600" dirty="0" smtClean="0"/>
          </a:p>
          <a:p>
            <a:r>
              <a:rPr lang="es-ES_tradnl" sz="1600" dirty="0" smtClean="0">
                <a:hlinkClick r:id="rId3"/>
              </a:rPr>
              <a:t>http</a:t>
            </a:r>
            <a:r>
              <a:rPr lang="es-ES_tradnl" sz="1600" dirty="0">
                <a:hlinkClick r:id="rId3"/>
              </a:rPr>
              <a:t>://www.consorciomadrono.es/pagoda</a:t>
            </a:r>
            <a:r>
              <a:rPr lang="es-ES_tradnl" sz="1600" dirty="0" smtClean="0">
                <a:hlinkClick r:id="rId3"/>
              </a:rPr>
              <a:t>/</a:t>
            </a:r>
            <a:endParaRPr lang="es-ES_tradnl" sz="1600" dirty="0" smtClean="0"/>
          </a:p>
          <a:p>
            <a:pPr marL="0" indent="0" algn="just">
              <a:buNone/>
            </a:pPr>
            <a:r>
              <a:rPr lang="es-ES_tradnl" sz="1600" dirty="0" smtClean="0"/>
              <a:t>Portal do plan de </a:t>
            </a:r>
            <a:r>
              <a:rPr lang="es-ES_tradnl" sz="1600" dirty="0" err="1"/>
              <a:t>x</a:t>
            </a:r>
            <a:r>
              <a:rPr lang="es-ES_tradnl" sz="1600" dirty="0" err="1" smtClean="0"/>
              <a:t>estión</a:t>
            </a:r>
            <a:r>
              <a:rPr lang="es-ES_tradnl" sz="1600" dirty="0" smtClean="0"/>
              <a:t> de datos das bibliotecas do Consorcio Madroño. </a:t>
            </a:r>
            <a:r>
              <a:rPr lang="es-ES_tradnl" sz="1600" dirty="0" err="1" smtClean="0"/>
              <a:t>Conta</a:t>
            </a:r>
            <a:r>
              <a:rPr lang="es-ES_tradnl" sz="1600" dirty="0" smtClean="0"/>
              <a:t> </a:t>
            </a:r>
            <a:r>
              <a:rPr lang="es-ES_tradnl" sz="1600" dirty="0" err="1" smtClean="0"/>
              <a:t>cunhas</a:t>
            </a:r>
            <a:r>
              <a:rPr lang="es-ES_tradnl" sz="1600" dirty="0" smtClean="0"/>
              <a:t> “</a:t>
            </a:r>
            <a:r>
              <a:rPr lang="es-ES_tradnl" sz="1600" dirty="0" err="1" smtClean="0"/>
              <a:t>FAQs</a:t>
            </a:r>
            <a:r>
              <a:rPr lang="es-ES_tradnl" sz="1600" dirty="0" smtClean="0"/>
              <a:t>” </a:t>
            </a:r>
            <a:r>
              <a:rPr lang="es-ES_tradnl" sz="1600" dirty="0" err="1" smtClean="0"/>
              <a:t>moi</a:t>
            </a:r>
            <a:r>
              <a:rPr lang="es-ES_tradnl" sz="1600" dirty="0" smtClean="0"/>
              <a:t> completas.</a:t>
            </a:r>
          </a:p>
          <a:p>
            <a:pPr marL="0" indent="0" algn="just">
              <a:buNone/>
            </a:pPr>
            <a:endParaRPr lang="es-ES_tradnl" sz="1600" dirty="0" smtClean="0"/>
          </a:p>
          <a:p>
            <a:r>
              <a:rPr lang="es-ES_tradnl" sz="1600" dirty="0" smtClean="0">
                <a:hlinkClick r:id="rId2"/>
              </a:rPr>
              <a:t>http</a:t>
            </a:r>
            <a:r>
              <a:rPr lang="es-ES_tradnl" sz="1600" dirty="0">
                <a:hlinkClick r:id="rId2"/>
              </a:rPr>
              <a:t>://www.oecd.org/sti/sci-tech/38500813.pdf</a:t>
            </a:r>
          </a:p>
          <a:p>
            <a:pPr marL="0" indent="0" algn="just">
              <a:buNone/>
            </a:pPr>
            <a:r>
              <a:rPr lang="es-ES_tradnl" sz="1600" dirty="0" smtClean="0"/>
              <a:t>Principios e </a:t>
            </a:r>
            <a:r>
              <a:rPr lang="es-ES_tradnl" sz="1600" dirty="0"/>
              <a:t>directrices </a:t>
            </a:r>
            <a:r>
              <a:rPr lang="es-ES_tradnl" sz="1600" dirty="0" smtClean="0"/>
              <a:t>da </a:t>
            </a:r>
            <a:r>
              <a:rPr lang="es-ES_tradnl" sz="1600" dirty="0"/>
              <a:t>OCDE sobre </a:t>
            </a:r>
            <a:r>
              <a:rPr lang="es-ES_tradnl" sz="1600" dirty="0" smtClean="0"/>
              <a:t>o acceso </a:t>
            </a:r>
            <a:r>
              <a:rPr lang="es-ES_tradnl" sz="1600" dirty="0" err="1" smtClean="0"/>
              <a:t>aos</a:t>
            </a:r>
            <a:r>
              <a:rPr lang="es-ES_tradnl" sz="1600" dirty="0" smtClean="0"/>
              <a:t> </a:t>
            </a:r>
            <a:r>
              <a:rPr lang="es-ES_tradnl" sz="1600" dirty="0"/>
              <a:t>datos de investigación con fondos </a:t>
            </a:r>
            <a:r>
              <a:rPr lang="es-ES_tradnl" sz="1600" dirty="0" smtClean="0"/>
              <a:t>públicos </a:t>
            </a:r>
            <a:r>
              <a:rPr lang="es-ES_tradnl" sz="1600" dirty="0"/>
              <a:t>(2007</a:t>
            </a:r>
            <a:r>
              <a:rPr lang="es-ES_tradnl" sz="1600" dirty="0" smtClean="0"/>
              <a:t>).</a:t>
            </a:r>
          </a:p>
          <a:p>
            <a:pPr marL="0" indent="0" algn="just">
              <a:buNone/>
            </a:pPr>
            <a:endParaRPr lang="es-ES_tradnl" sz="1600" dirty="0" smtClean="0">
              <a:hlinkClick r:id="rId2"/>
            </a:endParaRPr>
          </a:p>
          <a:p>
            <a:r>
              <a:rPr lang="es-ES_tradnl" sz="1600" dirty="0">
                <a:hlinkClick r:id="rId4"/>
              </a:rPr>
              <a:t>http://www.data-archive.ac.uk/create-manage/life-cycle</a:t>
            </a:r>
            <a:r>
              <a:rPr lang="es-ES_tradnl" sz="1600" dirty="0"/>
              <a:t> </a:t>
            </a:r>
          </a:p>
          <a:p>
            <a:pPr marL="0" indent="0" algn="just">
              <a:buNone/>
            </a:pPr>
            <a:r>
              <a:rPr lang="es-ES_tradnl" sz="1600" dirty="0"/>
              <a:t>Portal do </a:t>
            </a:r>
            <a:r>
              <a:rPr lang="es-ES_tradnl" sz="1600" dirty="0" smtClean="0"/>
              <a:t>“UK </a:t>
            </a:r>
            <a:r>
              <a:rPr lang="es-ES_tradnl" sz="1600" dirty="0"/>
              <a:t>Data </a:t>
            </a:r>
            <a:r>
              <a:rPr lang="es-ES_tradnl" sz="1600" dirty="0" smtClean="0"/>
              <a:t>Archive” </a:t>
            </a:r>
            <a:r>
              <a:rPr lang="es-ES_tradnl" sz="1600" dirty="0"/>
              <a:t>(Essex </a:t>
            </a:r>
            <a:r>
              <a:rPr lang="es-ES_tradnl" sz="1600" dirty="0" err="1"/>
              <a:t>University</a:t>
            </a:r>
            <a:r>
              <a:rPr lang="es-ES_tradnl" sz="1600" dirty="0"/>
              <a:t>) </a:t>
            </a:r>
            <a:r>
              <a:rPr lang="es-ES_tradnl" sz="1600" dirty="0" err="1"/>
              <a:t>onde</a:t>
            </a:r>
            <a:r>
              <a:rPr lang="es-ES_tradnl" sz="1600" dirty="0"/>
              <a:t> se describe o ciclo dos datos </a:t>
            </a:r>
            <a:r>
              <a:rPr lang="es-ES_tradnl" sz="1600" dirty="0" smtClean="0"/>
              <a:t>de investigación e </a:t>
            </a:r>
            <a:r>
              <a:rPr lang="es-ES_tradnl" sz="1600" dirty="0" err="1" smtClean="0"/>
              <a:t>moitos</a:t>
            </a:r>
            <a:r>
              <a:rPr lang="es-ES_tradnl" sz="1600" dirty="0" smtClean="0"/>
              <a:t> aspectos relacionados coa </a:t>
            </a:r>
            <a:r>
              <a:rPr lang="es-ES_tradnl" sz="1600" dirty="0" err="1" smtClean="0"/>
              <a:t>xestión</a:t>
            </a:r>
            <a:r>
              <a:rPr lang="es-ES_tradnl" sz="1600" dirty="0" smtClean="0"/>
              <a:t> de datos.</a:t>
            </a:r>
            <a:endParaRPr lang="es-ES_tradnl" sz="1600" dirty="0"/>
          </a:p>
          <a:p>
            <a:pPr marL="0" indent="0" algn="just">
              <a:buNone/>
            </a:pPr>
            <a:endParaRPr lang="es-ES_tradnl" sz="1400" dirty="0">
              <a:hlinkClick r:id="rId2"/>
            </a:endParaRPr>
          </a:p>
          <a:p>
            <a:pPr marL="0" indent="0" algn="just">
              <a:buNone/>
            </a:pPr>
            <a:endParaRPr lang="es-ES_tradnl" sz="1400" dirty="0" smtClean="0"/>
          </a:p>
          <a:p>
            <a:pPr marL="0" indent="0" algn="just">
              <a:buNone/>
            </a:pPr>
            <a:r>
              <a:rPr lang="es-ES_tradnl" sz="1400" dirty="0" smtClean="0"/>
              <a:t>  </a:t>
            </a:r>
            <a:endParaRPr lang="es-ES_tradnl" sz="1400" dirty="0"/>
          </a:p>
          <a:p>
            <a:endParaRPr lang="es-ES_tradnl" sz="1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14</a:t>
            </a:fld>
            <a:endParaRPr lang="es-ES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54894">
            <a:off x="47049" y="-63328"/>
            <a:ext cx="1560977" cy="1205787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9232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es-ES_tradnl" dirty="0" smtClean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endParaRPr lang="es-ES_tradnl" sz="1700" dirty="0" smtClean="0"/>
          </a:p>
          <a:p>
            <a:pPr marL="0" indent="0">
              <a:buNone/>
            </a:pPr>
            <a:endParaRPr lang="es-ES_tradnl" sz="1700" dirty="0"/>
          </a:p>
          <a:p>
            <a:pPr marL="0" indent="0">
              <a:buNone/>
            </a:pPr>
            <a:endParaRPr lang="es-ES_tradnl" sz="1700" dirty="0" smtClean="0"/>
          </a:p>
          <a:p>
            <a:pPr marL="0" indent="0">
              <a:buNone/>
            </a:pPr>
            <a:endParaRPr lang="es-ES_tradnl" sz="1700" dirty="0"/>
          </a:p>
          <a:p>
            <a:pPr marL="0" indent="0" algn="ctr">
              <a:buNone/>
            </a:pPr>
            <a:r>
              <a:rPr lang="es-ES_tradnl" sz="1700" smtClean="0"/>
              <a:t>Marzo 2019</a:t>
            </a:r>
            <a:endParaRPr lang="es-ES_tradnl" sz="1700" dirty="0"/>
          </a:p>
          <a:p>
            <a:pPr marL="0" indent="0">
              <a:buNone/>
            </a:pPr>
            <a:endParaRPr lang="es-ES_tradnl" dirty="0" smtClean="0"/>
          </a:p>
          <a:p>
            <a:pPr marL="0" indent="0">
              <a:buNone/>
            </a:pPr>
            <a:r>
              <a:rPr lang="es-ES_tradnl" sz="2000" dirty="0" smtClean="0"/>
              <a:t>           </a:t>
            </a:r>
            <a:r>
              <a:rPr lang="es-ES_tradnl" sz="1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Biblioteca</a:t>
            </a:r>
          </a:p>
          <a:p>
            <a:pPr marL="0" indent="0">
              <a:buNone/>
            </a:pPr>
            <a:endParaRPr lang="es-ES_tradnl" sz="2000" dirty="0"/>
          </a:p>
          <a:p>
            <a:pPr marL="0" indent="0">
              <a:buNone/>
            </a:pPr>
            <a:endParaRPr lang="es-ES_tradnl" sz="1800" dirty="0"/>
          </a:p>
          <a:p>
            <a:pPr marL="0" indent="0">
              <a:buNone/>
            </a:pPr>
            <a:endParaRPr lang="es-ES_tradnl" sz="1800" dirty="0" smtClean="0"/>
          </a:p>
          <a:p>
            <a:pPr marL="0" indent="0">
              <a:buNone/>
            </a:pPr>
            <a:endParaRPr lang="es-ES_tradnl" sz="1600" dirty="0" smtClean="0"/>
          </a:p>
          <a:p>
            <a:pPr marL="0" indent="0" algn="ctr">
              <a:buNone/>
            </a:pPr>
            <a:endParaRPr lang="es-ES_tradnl" dirty="0"/>
          </a:p>
          <a:p>
            <a:pPr marL="0" indent="0">
              <a:buNone/>
            </a:pPr>
            <a:r>
              <a:rPr lang="es-ES_tradnl" dirty="0" smtClean="0"/>
              <a:t>        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15</a:t>
            </a:fld>
            <a:endParaRPr lang="es-ES"/>
          </a:p>
        </p:txBody>
      </p:sp>
      <p:pic>
        <p:nvPicPr>
          <p:cNvPr id="5" name="4 Imagen">
            <a:hlinkClick r:id="rId2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71" y="5999297"/>
            <a:ext cx="1305925" cy="453751"/>
          </a:xfrm>
          <a:prstGeom prst="rect">
            <a:avLst/>
          </a:prstGeom>
        </p:spPr>
      </p:pic>
      <p:pic>
        <p:nvPicPr>
          <p:cNvPr id="1026" name="Picture 2" descr="C:\Users\200911~1\AppData\Local\Temp\Rar$DI71.016\03_Simbolo_logo_cor.pn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71" y="4437112"/>
            <a:ext cx="2843808" cy="366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689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-31646"/>
            <a:ext cx="7467600" cy="1143000"/>
          </a:xfrm>
        </p:spPr>
        <p:txBody>
          <a:bodyPr/>
          <a:lstStyle/>
          <a:p>
            <a:pPr algn="ctr"/>
            <a:r>
              <a:rPr lang="es-ES_tradnl" dirty="0" smtClean="0"/>
              <a:t>  os datos de investigación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704856" cy="518457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ES_tradnl" dirty="0" smtClean="0"/>
              <a:t>Son </a:t>
            </a:r>
            <a:r>
              <a:rPr lang="es-ES_tradnl" dirty="0" err="1" smtClean="0"/>
              <a:t>aqueles</a:t>
            </a:r>
            <a:r>
              <a:rPr lang="es-ES_tradnl" dirty="0" smtClean="0"/>
              <a:t> </a:t>
            </a:r>
            <a:r>
              <a:rPr lang="es-ES_tradnl" dirty="0" err="1" smtClean="0"/>
              <a:t>materiais</a:t>
            </a:r>
            <a:r>
              <a:rPr lang="es-ES_tradnl" dirty="0" smtClean="0"/>
              <a:t> </a:t>
            </a:r>
            <a:r>
              <a:rPr lang="es-ES_tradnl" dirty="0" err="1" smtClean="0"/>
              <a:t>xerados</a:t>
            </a:r>
            <a:r>
              <a:rPr lang="es-ES_tradnl" dirty="0" smtClean="0"/>
              <a:t> </a:t>
            </a:r>
            <a:r>
              <a:rPr lang="es-ES_tradnl" dirty="0" err="1" smtClean="0"/>
              <a:t>ou</a:t>
            </a:r>
            <a:r>
              <a:rPr lang="es-ES_tradnl" dirty="0" smtClean="0"/>
              <a:t> recopilados </a:t>
            </a:r>
            <a:r>
              <a:rPr lang="es-ES_tradnl" dirty="0" err="1" smtClean="0"/>
              <a:t>ao</a:t>
            </a:r>
            <a:r>
              <a:rPr lang="es-ES_tradnl" dirty="0" smtClean="0"/>
              <a:t> longo </a:t>
            </a:r>
            <a:r>
              <a:rPr lang="es-ES_tradnl" dirty="0" err="1" smtClean="0"/>
              <a:t>dunha</a:t>
            </a:r>
            <a:r>
              <a:rPr lang="es-ES_tradnl" dirty="0" smtClean="0"/>
              <a:t> investigación. </a:t>
            </a:r>
            <a:r>
              <a:rPr lang="es-ES_tradnl" dirty="0"/>
              <a:t>Poden ser descriptivos, numéricos </a:t>
            </a:r>
            <a:r>
              <a:rPr lang="es-ES_tradnl" dirty="0" err="1"/>
              <a:t>ou</a:t>
            </a:r>
            <a:r>
              <a:rPr lang="es-ES_tradnl" dirty="0"/>
              <a:t> </a:t>
            </a:r>
            <a:r>
              <a:rPr lang="es-ES_tradnl" dirty="0" err="1" smtClean="0"/>
              <a:t>visuais</a:t>
            </a:r>
            <a:r>
              <a:rPr lang="es-ES_tradnl" dirty="0" smtClean="0"/>
              <a:t> – </a:t>
            </a:r>
            <a:r>
              <a:rPr lang="es-ES_tradnl" dirty="0" err="1" smtClean="0"/>
              <a:t>preséntanse</a:t>
            </a:r>
            <a:r>
              <a:rPr lang="es-ES_tradnl" dirty="0" smtClean="0"/>
              <a:t> en múltiples soportes </a:t>
            </a:r>
            <a:r>
              <a:rPr lang="es-ES_tradnl" dirty="0"/>
              <a:t>–</a:t>
            </a:r>
            <a:r>
              <a:rPr lang="es-ES_tradnl" dirty="0" smtClean="0"/>
              <a:t>  e sirven para validar os resultados publicados da investigación, polo que </a:t>
            </a:r>
            <a:r>
              <a:rPr lang="es-ES_tradnl" dirty="0" err="1" smtClean="0"/>
              <a:t>teñen</a:t>
            </a:r>
            <a:r>
              <a:rPr lang="es-ES_tradnl" dirty="0" smtClean="0"/>
              <a:t> gran importancia.</a:t>
            </a:r>
          </a:p>
          <a:p>
            <a:pPr marL="0" indent="0" algn="just">
              <a:buNone/>
            </a:pPr>
            <a:endParaRPr lang="es-ES_tradnl" dirty="0" smtClean="0"/>
          </a:p>
          <a:p>
            <a:pPr algn="just"/>
            <a:r>
              <a:rPr lang="es-ES_tradnl" dirty="0" smtClean="0"/>
              <a:t>Distinguimos tres tipos: </a:t>
            </a:r>
          </a:p>
          <a:p>
            <a:pPr algn="just"/>
            <a:endParaRPr lang="es-ES_tradnl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_tradnl" dirty="0" err="1"/>
              <a:t>O</a:t>
            </a:r>
            <a:r>
              <a:rPr lang="es-ES_tradnl" dirty="0" err="1" smtClean="0"/>
              <a:t>bservacionais</a:t>
            </a:r>
            <a:r>
              <a:rPr lang="es-ES_tradnl" dirty="0" smtClean="0"/>
              <a:t> (por </a:t>
            </a:r>
            <a:r>
              <a:rPr lang="es-ES_tradnl" dirty="0" err="1" smtClean="0"/>
              <a:t>exemplo</a:t>
            </a:r>
            <a:r>
              <a:rPr lang="es-ES_tradnl" dirty="0" smtClean="0"/>
              <a:t>, datos climáticos, barómetros </a:t>
            </a:r>
            <a:r>
              <a:rPr lang="es-ES_tradnl" dirty="0" err="1" smtClean="0"/>
              <a:t>sociolóxicos</a:t>
            </a:r>
            <a:r>
              <a:rPr lang="es-ES_tradnl" dirty="0" smtClean="0"/>
              <a:t> e </a:t>
            </a:r>
            <a:r>
              <a:rPr lang="es-ES_tradnl" dirty="0" err="1" smtClean="0"/>
              <a:t>tamén</a:t>
            </a:r>
            <a:r>
              <a:rPr lang="es-ES_tradnl" dirty="0" smtClean="0"/>
              <a:t> datos utilizados na investigación </a:t>
            </a:r>
            <a:r>
              <a:rPr lang="es-ES_tradnl" dirty="0" err="1" smtClean="0"/>
              <a:t>xurídica</a:t>
            </a:r>
            <a:r>
              <a:rPr lang="es-ES_tradnl" dirty="0" smtClean="0"/>
              <a:t> </a:t>
            </a:r>
            <a:r>
              <a:rPr lang="es-ES_tradnl" dirty="0" err="1" smtClean="0"/>
              <a:t>ou</a:t>
            </a:r>
            <a:r>
              <a:rPr lang="es-ES_tradnl" dirty="0" smtClean="0"/>
              <a:t> </a:t>
            </a:r>
            <a:r>
              <a:rPr lang="es-ES_tradnl" dirty="0" err="1" smtClean="0"/>
              <a:t>noutro</a:t>
            </a:r>
            <a:r>
              <a:rPr lang="es-ES_tradnl" smtClean="0"/>
              <a:t> ámbito </a:t>
            </a:r>
            <a:r>
              <a:rPr lang="es-ES_tradnl" dirty="0" smtClean="0"/>
              <a:t>de </a:t>
            </a:r>
            <a:r>
              <a:rPr lang="es-ES_tradnl" dirty="0" err="1" smtClean="0"/>
              <a:t>estudo</a:t>
            </a:r>
            <a:r>
              <a:rPr lang="es-ES_tradnl" dirty="0" smtClean="0"/>
              <a:t>).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_tradnl" dirty="0" err="1" smtClean="0"/>
              <a:t>Experimentais</a:t>
            </a:r>
            <a:r>
              <a:rPr lang="es-ES_tradnl" dirty="0" smtClean="0"/>
              <a:t> (fruto de experimentos).</a:t>
            </a:r>
            <a:endParaRPr lang="es-ES_tradnl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es-ES_tradnl" dirty="0" err="1" smtClean="0"/>
              <a:t>Computacionais</a:t>
            </a:r>
            <a:r>
              <a:rPr lang="es-ES_tradnl" dirty="0" smtClean="0"/>
              <a:t> (datos de </a:t>
            </a:r>
            <a:r>
              <a:rPr lang="es-ES_tradnl" dirty="0" err="1" smtClean="0"/>
              <a:t>simulacións</a:t>
            </a:r>
            <a:r>
              <a:rPr lang="es-ES_tradnl" dirty="0" smtClean="0"/>
              <a:t>).</a:t>
            </a:r>
          </a:p>
          <a:p>
            <a:pPr algn="just"/>
            <a:endParaRPr lang="es-ES_tradnl" dirty="0"/>
          </a:p>
          <a:p>
            <a:pPr algn="just"/>
            <a:r>
              <a:rPr lang="es-ES_tradnl" dirty="0" err="1" smtClean="0"/>
              <a:t>Sempre</a:t>
            </a:r>
            <a:r>
              <a:rPr lang="es-ES_tradnl" dirty="0" smtClean="0"/>
              <a:t> que </a:t>
            </a:r>
            <a:r>
              <a:rPr lang="es-ES_tradnl" dirty="0" err="1" smtClean="0"/>
              <a:t>sexa</a:t>
            </a:r>
            <a:r>
              <a:rPr lang="es-ES_tradnl" dirty="0" smtClean="0"/>
              <a:t> posible </a:t>
            </a:r>
            <a:r>
              <a:rPr lang="es-ES_tradnl" dirty="0" err="1" smtClean="0"/>
              <a:t>débese</a:t>
            </a:r>
            <a:r>
              <a:rPr lang="es-ES_tradnl" dirty="0" smtClean="0"/>
              <a:t> favorecer o </a:t>
            </a:r>
            <a:r>
              <a:rPr lang="es-ES_tradnl" dirty="0" err="1" smtClean="0"/>
              <a:t>seu</a:t>
            </a:r>
            <a:r>
              <a:rPr lang="es-ES_tradnl" dirty="0" smtClean="0"/>
              <a:t> acceso. Para </a:t>
            </a:r>
            <a:r>
              <a:rPr lang="es-ES_tradnl" dirty="0" err="1" smtClean="0"/>
              <a:t>elo</a:t>
            </a:r>
            <a:r>
              <a:rPr lang="es-ES_tradnl" dirty="0" smtClean="0"/>
              <a:t>, o “plan de </a:t>
            </a:r>
            <a:r>
              <a:rPr lang="es-ES_tradnl" dirty="0" err="1" smtClean="0"/>
              <a:t>xestión</a:t>
            </a:r>
            <a:r>
              <a:rPr lang="es-ES_tradnl" dirty="0" smtClean="0"/>
              <a:t> de datos” describirá o </a:t>
            </a:r>
            <a:r>
              <a:rPr lang="es-ES_tradnl" dirty="0" err="1" smtClean="0"/>
              <a:t>tratamento</a:t>
            </a:r>
            <a:r>
              <a:rPr lang="es-ES_tradnl" dirty="0" smtClean="0"/>
              <a:t> que recibirán os datos de investigación </a:t>
            </a:r>
            <a:r>
              <a:rPr lang="es-ES_tradnl" dirty="0" err="1" smtClean="0"/>
              <a:t>dende</a:t>
            </a:r>
            <a:r>
              <a:rPr lang="es-ES_tradnl" dirty="0" smtClean="0"/>
              <a:t> que se </a:t>
            </a:r>
            <a:r>
              <a:rPr lang="es-ES_tradnl" dirty="0" err="1" smtClean="0"/>
              <a:t>recollen</a:t>
            </a:r>
            <a:r>
              <a:rPr lang="es-ES_tradnl" dirty="0" smtClean="0"/>
              <a:t> </a:t>
            </a:r>
            <a:r>
              <a:rPr lang="es-ES_tradnl" dirty="0" err="1" smtClean="0"/>
              <a:t>ou</a:t>
            </a:r>
            <a:r>
              <a:rPr lang="es-ES_tradnl" dirty="0" smtClean="0"/>
              <a:t> </a:t>
            </a:r>
            <a:r>
              <a:rPr lang="es-ES_tradnl" dirty="0" err="1" smtClean="0"/>
              <a:t>xeran</a:t>
            </a:r>
            <a:r>
              <a:rPr lang="es-ES_tradnl" dirty="0" smtClean="0"/>
              <a:t> até que se difunden e preservan para a </a:t>
            </a:r>
            <a:r>
              <a:rPr lang="es-ES_tradnl" dirty="0" err="1" smtClean="0"/>
              <a:t>súa</a:t>
            </a:r>
            <a:r>
              <a:rPr lang="es-ES_tradnl" dirty="0" smtClean="0"/>
              <a:t> reutilización, </a:t>
            </a:r>
            <a:r>
              <a:rPr lang="es-ES_tradnl" dirty="0" err="1" smtClean="0"/>
              <a:t>garantindo</a:t>
            </a:r>
            <a:r>
              <a:rPr lang="es-ES_tradnl" dirty="0" smtClean="0"/>
              <a:t> así </a:t>
            </a:r>
            <a:r>
              <a:rPr lang="es-ES_tradnl" dirty="0" err="1" smtClean="0"/>
              <a:t>dito</a:t>
            </a:r>
            <a:r>
              <a:rPr lang="es-ES_tradnl" dirty="0" smtClean="0"/>
              <a:t> acceso.</a:t>
            </a:r>
            <a:endParaRPr lang="es-ES_tradnl" dirty="0"/>
          </a:p>
          <a:p>
            <a:pPr algn="just"/>
            <a:endParaRPr lang="es-ES_tradnl" dirty="0" smtClean="0"/>
          </a:p>
          <a:p>
            <a:pPr algn="just"/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2</a:t>
            </a:fld>
            <a:endParaRPr lang="es-ES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33420">
            <a:off x="188741" y="176514"/>
            <a:ext cx="1549261" cy="890825"/>
          </a:xfrm>
          <a:prstGeom prst="rect">
            <a:avLst/>
          </a:prstGeom>
          <a:effectLst>
            <a:softEdge rad="101600"/>
          </a:effectLst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63753">
            <a:off x="455868" y="254078"/>
            <a:ext cx="980033" cy="707461"/>
          </a:xfrm>
          <a:prstGeom prst="rect">
            <a:avLst/>
          </a:prstGeom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114831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3" y="188640"/>
            <a:ext cx="8352928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2400" dirty="0" smtClean="0"/>
              <a:t/>
            </a:r>
            <a:br>
              <a:rPr lang="es-ES_tradnl" sz="2400" dirty="0" smtClean="0"/>
            </a:br>
            <a:r>
              <a:rPr lang="es-ES_tradnl" sz="2400" dirty="0" smtClean="0"/>
              <a:t/>
            </a:r>
            <a:br>
              <a:rPr lang="es-ES_tradnl" sz="2400" dirty="0" smtClean="0"/>
            </a:br>
            <a:r>
              <a:rPr lang="es-ES_tradnl" sz="2700" dirty="0" smtClean="0"/>
              <a:t>OS PORQUÉS DO “PLAN DE XESTIÓN DE DATOS” (I)</a:t>
            </a:r>
            <a:endParaRPr lang="es-ES" sz="27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752"/>
          </a:xfrm>
        </p:spPr>
        <p:txBody>
          <a:bodyPr>
            <a:normAutofit/>
          </a:bodyPr>
          <a:lstStyle/>
          <a:p>
            <a:pPr algn="just"/>
            <a:endParaRPr lang="es-ES_tradnl" dirty="0" smtClean="0"/>
          </a:p>
          <a:p>
            <a:pPr algn="just"/>
            <a:r>
              <a:rPr lang="es-ES_tradnl" dirty="0" smtClean="0"/>
              <a:t>O están a solicitar os </a:t>
            </a:r>
            <a:r>
              <a:rPr lang="es-ES_tradnl" dirty="0" err="1" smtClean="0"/>
              <a:t>axentes</a:t>
            </a:r>
            <a:r>
              <a:rPr lang="es-ES_tradnl" dirty="0" smtClean="0"/>
              <a:t> financiadores ligado </a:t>
            </a:r>
            <a:r>
              <a:rPr lang="es-ES_tradnl" dirty="0" err="1" smtClean="0"/>
              <a:t>ás</a:t>
            </a:r>
            <a:r>
              <a:rPr lang="es-ES_tradnl" dirty="0" smtClean="0"/>
              <a:t> </a:t>
            </a:r>
            <a:r>
              <a:rPr lang="es-ES_tradnl" dirty="0" err="1" smtClean="0"/>
              <a:t>condicións</a:t>
            </a:r>
            <a:r>
              <a:rPr lang="es-ES_tradnl" dirty="0" smtClean="0"/>
              <a:t> de </a:t>
            </a:r>
            <a:r>
              <a:rPr lang="es-ES_tradnl" dirty="0" err="1" smtClean="0"/>
              <a:t>financiamento</a:t>
            </a:r>
            <a:r>
              <a:rPr lang="es-ES_tradnl" dirty="0" smtClean="0"/>
              <a:t> dos </a:t>
            </a:r>
            <a:r>
              <a:rPr lang="es-ES_tradnl" dirty="0" err="1" smtClean="0"/>
              <a:t>proxectos</a:t>
            </a:r>
            <a:r>
              <a:rPr lang="es-ES_tradnl" dirty="0" smtClean="0"/>
              <a:t> de investigación.</a:t>
            </a:r>
          </a:p>
          <a:p>
            <a:pPr algn="just"/>
            <a:endParaRPr lang="es-ES_tradnl" dirty="0"/>
          </a:p>
          <a:p>
            <a:pPr algn="just"/>
            <a:r>
              <a:rPr lang="es-ES_tradnl" dirty="0" smtClean="0"/>
              <a:t>A Unión Europea, no Programa “</a:t>
            </a:r>
            <a:r>
              <a:rPr lang="es-ES_tradnl" dirty="0" smtClean="0">
                <a:hlinkClick r:id="rId2"/>
              </a:rPr>
              <a:t>Horizonte 2020</a:t>
            </a:r>
            <a:r>
              <a:rPr lang="es-ES_tradnl" dirty="0" smtClean="0"/>
              <a:t>”¹, </a:t>
            </a:r>
            <a:r>
              <a:rPr lang="es-ES_tradnl" dirty="0" err="1" smtClean="0"/>
              <a:t>esixe</a:t>
            </a:r>
            <a:r>
              <a:rPr lang="es-ES_tradnl" dirty="0" smtClean="0"/>
              <a:t> a </a:t>
            </a:r>
            <a:r>
              <a:rPr lang="es-ES_tradnl" dirty="0" err="1" smtClean="0"/>
              <a:t>súa</a:t>
            </a:r>
            <a:r>
              <a:rPr lang="es-ES_tradnl" dirty="0" smtClean="0"/>
              <a:t> realización na iniciativa “</a:t>
            </a:r>
            <a:r>
              <a:rPr lang="es-ES_tradnl" dirty="0" smtClean="0">
                <a:hlinkClick r:id="rId3"/>
              </a:rPr>
              <a:t>Piloto de Datos de Investigación en </a:t>
            </a:r>
            <a:r>
              <a:rPr lang="es-ES_tradnl" dirty="0" err="1" smtClean="0">
                <a:hlinkClick r:id="rId3"/>
              </a:rPr>
              <a:t>Aberto</a:t>
            </a:r>
            <a:r>
              <a:rPr lang="es-ES_tradnl" dirty="0" smtClean="0"/>
              <a:t>” (2014/15), e está a recomendar </a:t>
            </a:r>
            <a:r>
              <a:rPr lang="es-ES_tradnl" dirty="0" err="1" smtClean="0"/>
              <a:t>estes</a:t>
            </a:r>
            <a:r>
              <a:rPr lang="es-ES_tradnl" dirty="0" smtClean="0"/>
              <a:t> </a:t>
            </a:r>
            <a:r>
              <a:rPr lang="es-ES_tradnl" dirty="0" err="1" smtClean="0"/>
              <a:t>plans</a:t>
            </a:r>
            <a:r>
              <a:rPr lang="es-ES_tradnl" dirty="0" smtClean="0"/>
              <a:t> no resto de programas a financiar no futuro.</a:t>
            </a:r>
          </a:p>
          <a:p>
            <a:pPr marL="0" indent="0" algn="just">
              <a:buNone/>
            </a:pPr>
            <a:endParaRPr lang="es-ES_tradnl" dirty="0" smtClean="0"/>
          </a:p>
          <a:p>
            <a:pPr marL="0" indent="0" algn="just">
              <a:buNone/>
            </a:pPr>
            <a:r>
              <a:rPr lang="es-ES_tradnl" sz="1800" dirty="0" smtClean="0"/>
              <a:t>¹ </a:t>
            </a:r>
            <a:r>
              <a:rPr lang="es-ES_tradnl" sz="1800" dirty="0" smtClean="0">
                <a:hlinkClick r:id="rId4"/>
              </a:rPr>
              <a:t>http</a:t>
            </a:r>
            <a:r>
              <a:rPr lang="es-ES_tradnl" sz="1800" dirty="0">
                <a:hlinkClick r:id="rId4"/>
              </a:rPr>
              <a:t>://www.eshorizonte2020.es</a:t>
            </a:r>
            <a:r>
              <a:rPr lang="es-ES_tradnl" sz="1800" dirty="0" smtClean="0">
                <a:hlinkClick r:id="rId4"/>
              </a:rPr>
              <a:t>/</a:t>
            </a:r>
            <a:r>
              <a:rPr lang="es-ES_tradnl" sz="1800" dirty="0" smtClean="0"/>
              <a:t> (portal español do Programa)</a:t>
            </a:r>
            <a:endParaRPr lang="es-ES_tradnl" sz="1800" dirty="0"/>
          </a:p>
          <a:p>
            <a:pPr marL="0" indent="0" algn="just">
              <a:buNone/>
            </a:pPr>
            <a:endParaRPr lang="es-ES" dirty="0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22841">
            <a:off x="200292" y="201821"/>
            <a:ext cx="1403878" cy="775014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</a:effectLst>
        </p:spPr>
      </p:pic>
      <p:sp>
        <p:nvSpPr>
          <p:cNvPr id="8" name="7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43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68952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3200" dirty="0" smtClean="0"/>
              <a:t/>
            </a:r>
            <a:br>
              <a:rPr lang="es-ES_tradnl" sz="3200" dirty="0" smtClean="0"/>
            </a:br>
            <a:r>
              <a:rPr lang="es-ES_tradnl" sz="3200" dirty="0"/>
              <a:t/>
            </a:r>
            <a:br>
              <a:rPr lang="es-ES_tradnl" sz="3200" dirty="0"/>
            </a:br>
            <a:r>
              <a:rPr lang="es-ES_tradnl" sz="3200" dirty="0" smtClean="0"/>
              <a:t/>
            </a:r>
            <a:br>
              <a:rPr lang="es-ES_tradnl" sz="3200" dirty="0" smtClean="0"/>
            </a:br>
            <a:r>
              <a:rPr lang="es-ES_tradnl" sz="3200" dirty="0"/>
              <a:t/>
            </a:r>
            <a:br>
              <a:rPr lang="es-ES_tradnl" sz="3200" dirty="0"/>
            </a:br>
            <a:r>
              <a:rPr lang="es-ES_tradnl" sz="3200" dirty="0" smtClean="0"/>
              <a:t/>
            </a:r>
            <a:br>
              <a:rPr lang="es-ES_tradnl" sz="3200" dirty="0" smtClean="0"/>
            </a:br>
            <a:r>
              <a:rPr lang="es-ES_tradnl" sz="3200" dirty="0" smtClean="0"/>
              <a:t/>
            </a:r>
            <a:br>
              <a:rPr lang="es-ES_tradnl" sz="3200" dirty="0" smtClean="0"/>
            </a:br>
            <a:r>
              <a:rPr lang="es-ES_tradnl" sz="3200" dirty="0"/>
              <a:t/>
            </a:r>
            <a:br>
              <a:rPr lang="es-ES_tradnl" sz="3200" dirty="0"/>
            </a:br>
            <a:r>
              <a:rPr lang="es-ES_tradnl" sz="3200" dirty="0" smtClean="0"/>
              <a:t/>
            </a:r>
            <a:br>
              <a:rPr lang="es-ES_tradnl" sz="3200" dirty="0" smtClean="0"/>
            </a:br>
            <a:r>
              <a:rPr lang="es-ES_tradnl" sz="3200" dirty="0" smtClean="0"/>
              <a:t/>
            </a:r>
            <a:br>
              <a:rPr lang="es-ES_tradnl" sz="3200" dirty="0" smtClean="0"/>
            </a:br>
            <a:r>
              <a:rPr lang="es-ES_tradnl" sz="3200" dirty="0" smtClean="0"/>
              <a:t/>
            </a:r>
            <a:br>
              <a:rPr lang="es-ES_tradnl" sz="3200" dirty="0" smtClean="0"/>
            </a:br>
            <a:r>
              <a:rPr lang="es-ES_tradnl" sz="3200" dirty="0"/>
              <a:t/>
            </a:r>
            <a:br>
              <a:rPr lang="es-ES_tradnl" sz="3200" dirty="0"/>
            </a:br>
            <a:r>
              <a:rPr lang="es-ES_tradnl" sz="2700" dirty="0" smtClean="0"/>
              <a:t>OS PORQUÉS </a:t>
            </a:r>
            <a:r>
              <a:rPr lang="es-ES_tradnl" sz="2700" dirty="0"/>
              <a:t>DO “PLAN DE XESTIÓN DE DATOS” (</a:t>
            </a:r>
            <a:r>
              <a:rPr lang="es-ES_tradnl" sz="2700" dirty="0" smtClean="0"/>
              <a:t>II)</a:t>
            </a:r>
            <a:endParaRPr lang="es-ES" sz="2700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1340768"/>
            <a:ext cx="7632848" cy="5517232"/>
          </a:xfrm>
        </p:spPr>
        <p:txBody>
          <a:bodyPr>
            <a:normAutofit/>
          </a:bodyPr>
          <a:lstStyle/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algn="just"/>
            <a:r>
              <a:rPr lang="es-ES_tradnl" dirty="0" err="1" smtClean="0"/>
              <a:t>Fai</a:t>
            </a:r>
            <a:r>
              <a:rPr lang="es-ES_tradnl" dirty="0" smtClean="0"/>
              <a:t> posible </a:t>
            </a:r>
            <a:r>
              <a:rPr lang="es-ES_tradnl" dirty="0" err="1" smtClean="0"/>
              <a:t>ou</a:t>
            </a:r>
            <a:r>
              <a:rPr lang="es-ES_tradnl" dirty="0" smtClean="0"/>
              <a:t> cataliza os principios </a:t>
            </a:r>
            <a:r>
              <a:rPr lang="es-ES_tradnl" dirty="0" err="1" smtClean="0"/>
              <a:t>recollidos</a:t>
            </a:r>
            <a:r>
              <a:rPr lang="es-ES_tradnl" dirty="0" smtClean="0"/>
              <a:t> </a:t>
            </a:r>
            <a:r>
              <a:rPr lang="es-ES_tradnl" dirty="0"/>
              <a:t>na “</a:t>
            </a:r>
            <a:r>
              <a:rPr lang="es-ES_tradnl" dirty="0">
                <a:hlinkClick r:id="rId2"/>
              </a:rPr>
              <a:t>Declaración sobre Acceso </a:t>
            </a:r>
            <a:r>
              <a:rPr lang="es-ES_tradnl" dirty="0" err="1">
                <a:hlinkClick r:id="rId2"/>
              </a:rPr>
              <a:t>aos</a:t>
            </a:r>
            <a:r>
              <a:rPr lang="es-ES_tradnl" dirty="0">
                <a:hlinkClick r:id="rId2"/>
              </a:rPr>
              <a:t> Datos de  Investigación con Fondos Públicos</a:t>
            </a:r>
            <a:r>
              <a:rPr lang="es-ES_tradnl" dirty="0"/>
              <a:t>”, </a:t>
            </a:r>
            <a:r>
              <a:rPr lang="es-ES_tradnl" dirty="0" err="1"/>
              <a:t>asinada</a:t>
            </a:r>
            <a:r>
              <a:rPr lang="es-ES_tradnl" dirty="0"/>
              <a:t> por España e </a:t>
            </a:r>
            <a:r>
              <a:rPr lang="es-ES_tradnl" dirty="0" err="1" smtClean="0"/>
              <a:t>outros</a:t>
            </a:r>
            <a:r>
              <a:rPr lang="es-ES_tradnl" dirty="0" smtClean="0"/>
              <a:t> </a:t>
            </a:r>
            <a:r>
              <a:rPr lang="es-ES_tradnl" dirty="0"/>
              <a:t>33 países no ano 2004.</a:t>
            </a:r>
          </a:p>
          <a:p>
            <a:pPr algn="just"/>
            <a:endParaRPr lang="es-ES_tradnl" dirty="0" smtClean="0"/>
          </a:p>
          <a:p>
            <a:pPr algn="just"/>
            <a:r>
              <a:rPr lang="es-ES_tradnl" dirty="0" err="1" smtClean="0"/>
              <a:t>Axuda</a:t>
            </a:r>
            <a:r>
              <a:rPr lang="es-ES_tradnl" dirty="0" smtClean="0"/>
              <a:t> a organizar a investigación: detalla </a:t>
            </a:r>
            <a:r>
              <a:rPr lang="es-ES_tradnl" dirty="0"/>
              <a:t>que datos </a:t>
            </a:r>
            <a:r>
              <a:rPr lang="es-ES_tradnl" dirty="0" err="1"/>
              <a:t>xerará</a:t>
            </a:r>
            <a:r>
              <a:rPr lang="es-ES_tradnl" dirty="0"/>
              <a:t> o </a:t>
            </a:r>
            <a:r>
              <a:rPr lang="es-ES_tradnl" dirty="0" err="1"/>
              <a:t>proxecto</a:t>
            </a:r>
            <a:r>
              <a:rPr lang="es-ES_tradnl" dirty="0"/>
              <a:t>, como serán explotados, </a:t>
            </a:r>
            <a:r>
              <a:rPr lang="es-ES_tradnl" dirty="0" smtClean="0"/>
              <a:t>se </a:t>
            </a:r>
            <a:r>
              <a:rPr lang="es-ES_tradnl" dirty="0"/>
              <a:t>serán accesibles para a </a:t>
            </a:r>
            <a:r>
              <a:rPr lang="es-ES_tradnl" dirty="0" err="1"/>
              <a:t>súa</a:t>
            </a:r>
            <a:r>
              <a:rPr lang="es-ES_tradnl" dirty="0"/>
              <a:t> verificación e reutilización e como serán conservados e </a:t>
            </a:r>
            <a:r>
              <a:rPr lang="es-ES_tradnl" dirty="0" smtClean="0"/>
              <a:t>preservados.</a:t>
            </a:r>
          </a:p>
          <a:p>
            <a:pPr algn="just"/>
            <a:endParaRPr lang="es-ES_tradnl" dirty="0"/>
          </a:p>
          <a:p>
            <a:pPr marL="365760" lvl="1" indent="0">
              <a:buNone/>
            </a:pPr>
            <a:endParaRPr lang="es-ES_tradnl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s-ES_tradnl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s-ES_tradnl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s-ES_tradnl" dirty="0" smtClean="0"/>
          </a:p>
          <a:p>
            <a:pPr marL="0" indent="0" algn="just">
              <a:buNone/>
            </a:pPr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/>
          </a:p>
          <a:p>
            <a:endParaRPr lang="es-ES_tradnl" dirty="0" smtClean="0"/>
          </a:p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4</a:t>
            </a:fld>
            <a:endParaRPr lang="es-ES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22841">
            <a:off x="200292" y="201821"/>
            <a:ext cx="1403878" cy="775014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11218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116632"/>
            <a:ext cx="8640960" cy="1368152"/>
          </a:xfrm>
        </p:spPr>
        <p:txBody>
          <a:bodyPr>
            <a:normAutofit/>
          </a:bodyPr>
          <a:lstStyle/>
          <a:p>
            <a:pPr algn="ctr"/>
            <a:r>
              <a:rPr lang="es-ES_tradnl" sz="2400" dirty="0"/>
              <a:t>OS PORQUÉS DO “PLAN DE XESTIÓN DE DATOS” (</a:t>
            </a:r>
            <a:r>
              <a:rPr lang="es-ES_tradnl" sz="2400" dirty="0" smtClean="0"/>
              <a:t>III)</a:t>
            </a:r>
            <a:endParaRPr lang="es-ES" sz="2400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704856" cy="5805264"/>
          </a:xfrm>
        </p:spPr>
        <p:txBody>
          <a:bodyPr>
            <a:normAutofit fontScale="25000" lnSpcReduction="20000"/>
          </a:bodyPr>
          <a:lstStyle/>
          <a:p>
            <a:pPr lvl="1">
              <a:buFont typeface="Wingdings" panose="05000000000000000000" pitchFamily="2" charset="2"/>
              <a:buChar char="ü"/>
            </a:pPr>
            <a:endParaRPr lang="es-ES_tradnl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s-ES_tradnl" dirty="0" smtClean="0"/>
          </a:p>
          <a:p>
            <a:pPr lvl="1">
              <a:buFont typeface="Wingdings" panose="05000000000000000000" pitchFamily="2" charset="2"/>
              <a:buChar char="ü"/>
            </a:pPr>
            <a:endParaRPr lang="es-ES_tradnl" dirty="0" smtClean="0"/>
          </a:p>
          <a:p>
            <a:pPr algn="just"/>
            <a:endParaRPr lang="es-ES_tradnl" sz="9600" dirty="0" smtClean="0"/>
          </a:p>
          <a:p>
            <a:pPr marL="274320" lvl="1" algn="just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s-ES_tradnl" sz="9600" dirty="0" err="1" smtClean="0"/>
              <a:t>Unha</a:t>
            </a:r>
            <a:r>
              <a:rPr lang="es-ES_tradnl" sz="9600" dirty="0" smtClean="0"/>
              <a:t> </a:t>
            </a:r>
            <a:r>
              <a:rPr lang="es-ES_tradnl" sz="9600" dirty="0" err="1"/>
              <a:t>xestión</a:t>
            </a:r>
            <a:r>
              <a:rPr lang="es-ES_tradnl" sz="9600" dirty="0"/>
              <a:t> de datos adecuada é clave para o éxito do </a:t>
            </a:r>
            <a:r>
              <a:rPr lang="es-ES_tradnl" sz="9600" dirty="0" err="1"/>
              <a:t>proxecto</a:t>
            </a:r>
            <a:r>
              <a:rPr lang="es-ES_tradnl" sz="9600" dirty="0"/>
              <a:t> de </a:t>
            </a:r>
            <a:r>
              <a:rPr lang="es-ES_tradnl" sz="9600" dirty="0" smtClean="0"/>
              <a:t>investigación</a:t>
            </a:r>
            <a:r>
              <a:rPr lang="es-ES_tradnl" sz="8000" dirty="0" smtClean="0"/>
              <a:t>²:</a:t>
            </a:r>
            <a:endParaRPr lang="es-ES_tradnl" sz="8000" dirty="0"/>
          </a:p>
          <a:p>
            <a:pPr marL="0" indent="0" algn="just">
              <a:buNone/>
            </a:pPr>
            <a:endParaRPr lang="es-ES_tradnl" sz="9600" dirty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sz="8000" dirty="0" smtClean="0"/>
              <a:t>Permite </a:t>
            </a:r>
            <a:r>
              <a:rPr lang="es-ES_tradnl" sz="8000" dirty="0"/>
              <a:t>encontrar e comprender os datos cando se precise </a:t>
            </a:r>
            <a:r>
              <a:rPr lang="es-ES_tradnl" sz="8000" dirty="0" err="1"/>
              <a:t>utilizalos</a:t>
            </a:r>
            <a:r>
              <a:rPr lang="es-ES_tradnl" sz="8000" dirty="0"/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sz="8000" dirty="0" smtClean="0"/>
              <a:t>Garantiza </a:t>
            </a:r>
            <a:r>
              <a:rPr lang="es-ES_tradnl" sz="8000" dirty="0"/>
              <a:t>a </a:t>
            </a:r>
            <a:r>
              <a:rPr lang="es-ES_tradnl" sz="8000" dirty="0" err="1"/>
              <a:t>continuidade</a:t>
            </a:r>
            <a:r>
              <a:rPr lang="es-ES_tradnl" sz="8000" dirty="0"/>
              <a:t> do </a:t>
            </a:r>
            <a:r>
              <a:rPr lang="es-ES_tradnl" sz="8000" dirty="0" err="1"/>
              <a:t>proxecto</a:t>
            </a:r>
            <a:r>
              <a:rPr lang="es-ES_tradnl" sz="8000" dirty="0"/>
              <a:t> á </a:t>
            </a:r>
            <a:r>
              <a:rPr lang="es-ES_tradnl" sz="8000" dirty="0" err="1"/>
              <a:t>marxe</a:t>
            </a:r>
            <a:r>
              <a:rPr lang="es-ES_tradnl" sz="8000" dirty="0"/>
              <a:t> dos investigadores.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sz="8000" dirty="0" smtClean="0"/>
              <a:t>Evita </a:t>
            </a:r>
            <a:r>
              <a:rPr lang="es-ES_tradnl" sz="8000" dirty="0" err="1"/>
              <a:t>duplicacións</a:t>
            </a:r>
            <a:r>
              <a:rPr lang="es-ES_tradnl" sz="8000" dirty="0"/>
              <a:t> e </a:t>
            </a:r>
            <a:r>
              <a:rPr lang="es-ES_tradnl" sz="8000" dirty="0" err="1" smtClean="0"/>
              <a:t>tarefas</a:t>
            </a:r>
            <a:r>
              <a:rPr lang="es-ES_tradnl" sz="8000" dirty="0" smtClean="0"/>
              <a:t> </a:t>
            </a:r>
            <a:r>
              <a:rPr lang="es-ES_tradnl" sz="8000" dirty="0"/>
              <a:t>innecesarias</a:t>
            </a:r>
            <a:r>
              <a:rPr lang="es-ES_tradnl" sz="8000" dirty="0" smtClean="0"/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sz="8000" dirty="0" smtClean="0"/>
              <a:t>Posibilita a validación dos resultados, </a:t>
            </a:r>
            <a:r>
              <a:rPr lang="es-ES_tradnl" sz="8000" dirty="0" err="1" smtClean="0"/>
              <a:t>grazas</a:t>
            </a:r>
            <a:r>
              <a:rPr lang="es-ES_tradnl" sz="8000" dirty="0" smtClean="0"/>
              <a:t> </a:t>
            </a:r>
            <a:r>
              <a:rPr lang="es-ES_tradnl" sz="8000" dirty="0" err="1" smtClean="0"/>
              <a:t>ao</a:t>
            </a:r>
            <a:r>
              <a:rPr lang="es-ES_tradnl" sz="8000" dirty="0" smtClean="0"/>
              <a:t> </a:t>
            </a:r>
            <a:r>
              <a:rPr lang="es-ES_tradnl" sz="8000" dirty="0" err="1" smtClean="0"/>
              <a:t>mantenemento</a:t>
            </a:r>
            <a:r>
              <a:rPr lang="es-ES_tradnl" sz="8000" dirty="0" smtClean="0"/>
              <a:t> dos datos.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sz="8000" dirty="0" smtClean="0"/>
              <a:t>Favorece que os datos podan ser compartidos, aumentando a colaboración e o avance na investigación.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sz="8000" dirty="0" smtClean="0"/>
              <a:t>Aumenta a </a:t>
            </a:r>
            <a:r>
              <a:rPr lang="es-ES_tradnl" sz="8000" dirty="0" err="1" smtClean="0"/>
              <a:t>visibilidade</a:t>
            </a:r>
            <a:r>
              <a:rPr lang="es-ES_tradnl" sz="8000" dirty="0" smtClean="0"/>
              <a:t> dos datos, </a:t>
            </a:r>
            <a:r>
              <a:rPr lang="es-ES_tradnl" sz="8000" dirty="0" err="1" smtClean="0"/>
              <a:t>agora</a:t>
            </a:r>
            <a:r>
              <a:rPr lang="es-ES_tradnl" sz="8000" dirty="0" smtClean="0"/>
              <a:t> ofrecidos en </a:t>
            </a:r>
            <a:r>
              <a:rPr lang="es-ES_tradnl" sz="8000" dirty="0" err="1" smtClean="0"/>
              <a:t>aberto</a:t>
            </a:r>
            <a:r>
              <a:rPr lang="es-ES_tradnl" sz="8000" dirty="0" smtClean="0"/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sz="8000" dirty="0" err="1" smtClean="0"/>
              <a:t>Axuda</a:t>
            </a:r>
            <a:r>
              <a:rPr lang="es-ES_tradnl" sz="8000" dirty="0" smtClean="0"/>
              <a:t> a </a:t>
            </a:r>
            <a:r>
              <a:rPr lang="es-ES_tradnl" sz="8000" dirty="0" err="1" smtClean="0"/>
              <a:t>prestixiar</a:t>
            </a:r>
            <a:r>
              <a:rPr lang="es-ES_tradnl" sz="8000" dirty="0" smtClean="0"/>
              <a:t> a investigación, </a:t>
            </a:r>
            <a:r>
              <a:rPr lang="es-ES_tradnl" sz="8000" dirty="0" err="1" smtClean="0"/>
              <a:t>xa</a:t>
            </a:r>
            <a:r>
              <a:rPr lang="es-ES_tradnl" sz="8000" dirty="0" smtClean="0"/>
              <a:t> que </a:t>
            </a:r>
            <a:r>
              <a:rPr lang="es-ES_tradnl" sz="8000" dirty="0" err="1" smtClean="0"/>
              <a:t>outros</a:t>
            </a:r>
            <a:r>
              <a:rPr lang="es-ES_tradnl" sz="8000" dirty="0" smtClean="0"/>
              <a:t> investigadores que utilicen os datos  </a:t>
            </a:r>
            <a:r>
              <a:rPr lang="es-ES_tradnl" sz="8000" dirty="0" err="1" smtClean="0"/>
              <a:t>agora</a:t>
            </a:r>
            <a:r>
              <a:rPr lang="es-ES_tradnl" sz="8000" dirty="0" smtClean="0"/>
              <a:t> poden </a:t>
            </a:r>
            <a:r>
              <a:rPr lang="es-ES_tradnl" sz="8000" dirty="0" err="1" smtClean="0"/>
              <a:t>citalos</a:t>
            </a:r>
            <a:r>
              <a:rPr lang="es-ES_tradnl" sz="8000" dirty="0" smtClean="0"/>
              <a:t>.</a:t>
            </a:r>
          </a:p>
          <a:p>
            <a:pPr marL="365760" lvl="1" indent="0" algn="just">
              <a:buNone/>
            </a:pPr>
            <a:endParaRPr lang="es-ES_tradnl" sz="8000" dirty="0" smtClean="0"/>
          </a:p>
          <a:p>
            <a:pPr marL="365760" lvl="1" indent="0">
              <a:buNone/>
            </a:pPr>
            <a:r>
              <a:rPr lang="es-ES_tradnl" sz="6400" dirty="0" smtClean="0"/>
              <a:t>² </a:t>
            </a:r>
            <a:r>
              <a:rPr lang="es-ES" sz="6400" dirty="0">
                <a:hlinkClick r:id="rId3"/>
              </a:rPr>
              <a:t>http://www.consorciomadrono.es/pagoda/faq.php#p-16</a:t>
            </a:r>
            <a:endParaRPr lang="es-ES_tradnl" sz="6400" dirty="0"/>
          </a:p>
          <a:p>
            <a:pPr marL="365760" lvl="1" indent="0">
              <a:buNone/>
            </a:pPr>
            <a:endParaRPr lang="es-ES_tradnl" sz="7200" dirty="0" smtClean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5</a:t>
            </a:fld>
            <a:endParaRPr lang="es-ES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22841">
            <a:off x="200292" y="201821"/>
            <a:ext cx="1403878" cy="775014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70667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395" y="-99392"/>
            <a:ext cx="8568952" cy="1494177"/>
          </a:xfrm>
        </p:spPr>
        <p:txBody>
          <a:bodyPr/>
          <a:lstStyle/>
          <a:p>
            <a:pPr algn="ctr"/>
            <a:r>
              <a:rPr lang="es-ES_tradnl" dirty="0" smtClean="0"/>
              <a:t>o “plan de </a:t>
            </a:r>
            <a:r>
              <a:rPr lang="es-ES_tradnl" dirty="0" err="1" smtClean="0"/>
              <a:t>xestión</a:t>
            </a:r>
            <a:r>
              <a:rPr lang="es-ES_tradnl" dirty="0" smtClean="0"/>
              <a:t> de datos” (i)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259320"/>
            <a:ext cx="7715200" cy="5373216"/>
          </a:xfrm>
        </p:spPr>
        <p:txBody>
          <a:bodyPr>
            <a:normAutofit lnSpcReduction="10000"/>
          </a:bodyPr>
          <a:lstStyle/>
          <a:p>
            <a:pPr algn="just"/>
            <a:endParaRPr lang="es-ES_tradnl" dirty="0" smtClean="0"/>
          </a:p>
          <a:p>
            <a:pPr algn="just"/>
            <a:r>
              <a:rPr lang="es-ES_tradnl" dirty="0" smtClean="0"/>
              <a:t>O “Data Management Plan” (DMP), na </a:t>
            </a:r>
            <a:r>
              <a:rPr lang="es-ES_tradnl" dirty="0" err="1" smtClean="0"/>
              <a:t>súa</a:t>
            </a:r>
            <a:r>
              <a:rPr lang="es-ES_tradnl" dirty="0" smtClean="0"/>
              <a:t> versión </a:t>
            </a:r>
            <a:r>
              <a:rPr lang="es-ES_tradnl" dirty="0" err="1" smtClean="0"/>
              <a:t>anglosaxona</a:t>
            </a:r>
            <a:r>
              <a:rPr lang="es-ES_tradnl" dirty="0" smtClean="0"/>
              <a:t>, é o </a:t>
            </a:r>
            <a:r>
              <a:rPr lang="es-ES_tradnl" dirty="0"/>
              <a:t>documento que describe o</a:t>
            </a:r>
            <a:r>
              <a:rPr lang="es-ES_tradnl" dirty="0" smtClean="0"/>
              <a:t> </a:t>
            </a:r>
            <a:r>
              <a:rPr lang="es-ES_tradnl" dirty="0" err="1" smtClean="0"/>
              <a:t>tratamento</a:t>
            </a:r>
            <a:r>
              <a:rPr lang="es-ES_tradnl" dirty="0" smtClean="0"/>
              <a:t> </a:t>
            </a:r>
            <a:r>
              <a:rPr lang="es-ES_tradnl" dirty="0"/>
              <a:t>que recibirán </a:t>
            </a:r>
            <a:r>
              <a:rPr lang="es-ES_tradnl" dirty="0" smtClean="0"/>
              <a:t>os </a:t>
            </a:r>
            <a:r>
              <a:rPr lang="es-ES_tradnl" dirty="0"/>
              <a:t>datos de investigación recopilados </a:t>
            </a:r>
            <a:r>
              <a:rPr lang="es-ES_tradnl" dirty="0" err="1" smtClean="0"/>
              <a:t>ou</a:t>
            </a:r>
            <a:r>
              <a:rPr lang="es-ES_tradnl" dirty="0" smtClean="0"/>
              <a:t> </a:t>
            </a:r>
            <a:r>
              <a:rPr lang="es-ES_tradnl" dirty="0" err="1" smtClean="0"/>
              <a:t>xerados</a:t>
            </a:r>
            <a:r>
              <a:rPr lang="es-ES_tradnl" dirty="0" smtClean="0"/>
              <a:t> no </a:t>
            </a:r>
            <a:r>
              <a:rPr lang="es-ES_tradnl" dirty="0"/>
              <a:t>curso </a:t>
            </a:r>
            <a:r>
              <a:rPr lang="es-ES_tradnl" dirty="0" smtClean="0"/>
              <a:t>do </a:t>
            </a:r>
            <a:r>
              <a:rPr lang="es-ES_tradnl" dirty="0" err="1" smtClean="0"/>
              <a:t>proxecto</a:t>
            </a:r>
            <a:r>
              <a:rPr lang="es-ES_tradnl" dirty="0" smtClean="0"/>
              <a:t> </a:t>
            </a:r>
            <a:r>
              <a:rPr lang="es-ES_tradnl" dirty="0"/>
              <a:t>de </a:t>
            </a:r>
            <a:r>
              <a:rPr lang="es-ES_tradnl" dirty="0" smtClean="0"/>
              <a:t>investigación. Forma parte do “</a:t>
            </a:r>
            <a:r>
              <a:rPr lang="es-ES_tradnl" dirty="0" err="1" smtClean="0"/>
              <a:t>Research</a:t>
            </a:r>
            <a:r>
              <a:rPr lang="es-ES_tradnl" dirty="0" smtClean="0"/>
              <a:t> Data Management” (RDM), </a:t>
            </a:r>
            <a:r>
              <a:rPr lang="es-ES_tradnl" dirty="0" err="1" smtClean="0"/>
              <a:t>ou</a:t>
            </a:r>
            <a:r>
              <a:rPr lang="es-ES_tradnl" dirty="0" smtClean="0"/>
              <a:t> “</a:t>
            </a:r>
            <a:r>
              <a:rPr lang="es-ES_tradnl" dirty="0" err="1" smtClean="0"/>
              <a:t>Xestión</a:t>
            </a:r>
            <a:r>
              <a:rPr lang="es-ES_tradnl" dirty="0" smtClean="0"/>
              <a:t> de Datos de Investigación” global. Debe </a:t>
            </a:r>
            <a:r>
              <a:rPr lang="es-ES_tradnl" dirty="0" err="1" smtClean="0"/>
              <a:t>conter</a:t>
            </a:r>
            <a:r>
              <a:rPr lang="es-ES_tradnl" dirty="0" smtClean="0"/>
              <a:t>:</a:t>
            </a:r>
          </a:p>
          <a:p>
            <a:pPr marL="0" indent="0" algn="just">
              <a:buNone/>
            </a:pPr>
            <a:endParaRPr lang="es-ES_tradnl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dirty="0" smtClean="0"/>
              <a:t>O tipo de datos que se </a:t>
            </a:r>
            <a:r>
              <a:rPr lang="es-ES_tradnl" dirty="0" err="1" smtClean="0"/>
              <a:t>recollerán</a:t>
            </a:r>
            <a:r>
              <a:rPr lang="es-ES_tradnl" dirty="0" smtClean="0"/>
              <a:t> </a:t>
            </a:r>
            <a:r>
              <a:rPr lang="es-ES_tradnl" dirty="0" err="1" smtClean="0"/>
              <a:t>ou</a:t>
            </a:r>
            <a:r>
              <a:rPr lang="es-ES_tradnl" dirty="0" smtClean="0"/>
              <a:t> </a:t>
            </a:r>
            <a:r>
              <a:rPr lang="es-ES_tradnl" dirty="0" err="1" smtClean="0"/>
              <a:t>xerarán</a:t>
            </a:r>
            <a:r>
              <a:rPr lang="es-ES_tradnl" dirty="0" smtClean="0"/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dirty="0" smtClean="0"/>
              <a:t>A </a:t>
            </a:r>
            <a:r>
              <a:rPr lang="es-ES_tradnl" dirty="0" err="1" smtClean="0"/>
              <a:t>metodoloxía</a:t>
            </a:r>
            <a:r>
              <a:rPr lang="es-ES_tradnl" dirty="0" smtClean="0"/>
              <a:t> </a:t>
            </a:r>
            <a:r>
              <a:rPr lang="es-ES_tradnl" dirty="0" err="1" smtClean="0"/>
              <a:t>ou</a:t>
            </a:r>
            <a:r>
              <a:rPr lang="es-ES_tradnl" dirty="0" smtClean="0"/>
              <a:t> normas a </a:t>
            </a:r>
            <a:r>
              <a:rPr lang="es-ES_tradnl" dirty="0" err="1" smtClean="0"/>
              <a:t>empregar</a:t>
            </a:r>
            <a:r>
              <a:rPr lang="es-ES_tradnl" dirty="0" smtClean="0"/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dirty="0" smtClean="0"/>
              <a:t>A política a seguir de cara a compartir e/</a:t>
            </a:r>
            <a:r>
              <a:rPr lang="es-ES_tradnl" dirty="0" err="1" smtClean="0"/>
              <a:t>ou</a:t>
            </a:r>
            <a:r>
              <a:rPr lang="es-ES_tradnl" dirty="0" smtClean="0"/>
              <a:t> </a:t>
            </a:r>
            <a:r>
              <a:rPr lang="es-ES_tradnl" dirty="0" err="1" smtClean="0"/>
              <a:t>poñer</a:t>
            </a:r>
            <a:r>
              <a:rPr lang="es-ES_tradnl" dirty="0" smtClean="0"/>
              <a:t> en </a:t>
            </a:r>
            <a:r>
              <a:rPr lang="es-ES_tradnl" dirty="0" err="1" smtClean="0"/>
              <a:t>aberto</a:t>
            </a:r>
            <a:r>
              <a:rPr lang="es-ES_tradnl" dirty="0"/>
              <a:t> </a:t>
            </a:r>
            <a:r>
              <a:rPr lang="es-ES_tradnl" dirty="0" smtClean="0"/>
              <a:t>os datos.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_tradnl" dirty="0" smtClean="0"/>
              <a:t>Como se conservarán e preservarán </a:t>
            </a:r>
            <a:r>
              <a:rPr lang="es-ES_tradnl" dirty="0" err="1" smtClean="0"/>
              <a:t>estes</a:t>
            </a:r>
            <a:r>
              <a:rPr lang="es-ES_tradnl" dirty="0" smtClean="0"/>
              <a:t> datos.</a:t>
            </a:r>
            <a:endParaRPr lang="es-ES_tradnl" dirty="0"/>
          </a:p>
          <a:p>
            <a:pPr algn="just">
              <a:buFont typeface="Wingdings" panose="05000000000000000000" pitchFamily="2" charset="2"/>
              <a:buChar char="ü"/>
            </a:pPr>
            <a:endParaRPr lang="es-ES_tradnl" dirty="0" smtClean="0"/>
          </a:p>
          <a:p>
            <a:pPr marL="0" indent="0">
              <a:buNone/>
            </a:pPr>
            <a:endParaRPr lang="es-ES_tradnl" dirty="0"/>
          </a:p>
          <a:p>
            <a:endParaRPr lang="es-ES_tradnl" dirty="0" smtClean="0"/>
          </a:p>
          <a:p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87496">
            <a:off x="367399" y="314567"/>
            <a:ext cx="1170231" cy="797081"/>
          </a:xfrm>
          <a:prstGeom prst="rect">
            <a:avLst/>
          </a:prstGeom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2360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82154"/>
          </a:xfrm>
        </p:spPr>
        <p:txBody>
          <a:bodyPr/>
          <a:lstStyle/>
          <a:p>
            <a:pPr algn="ctr"/>
            <a:r>
              <a:rPr lang="es-ES_tradnl" dirty="0"/>
              <a:t>o “plan de </a:t>
            </a:r>
            <a:r>
              <a:rPr lang="es-ES_tradnl" dirty="0" err="1"/>
              <a:t>xestión</a:t>
            </a:r>
            <a:r>
              <a:rPr lang="es-ES_tradnl" dirty="0"/>
              <a:t> de datos” (</a:t>
            </a:r>
            <a:r>
              <a:rPr lang="es-ES_tradnl" dirty="0" smtClean="0"/>
              <a:t>ii)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endParaRPr lang="es-ES_tradnl" dirty="0" smtClean="0"/>
          </a:p>
          <a:p>
            <a:pPr algn="just"/>
            <a:r>
              <a:rPr lang="es-ES_tradnl" dirty="0"/>
              <a:t>A UE </a:t>
            </a:r>
            <a:r>
              <a:rPr lang="es-ES_tradnl" dirty="0" err="1" smtClean="0"/>
              <a:t>aprobou</a:t>
            </a:r>
            <a:r>
              <a:rPr lang="es-ES_tradnl" smtClean="0"/>
              <a:t> no 2013 </a:t>
            </a:r>
            <a:r>
              <a:rPr lang="es-ES_tradnl" dirty="0" err="1"/>
              <a:t>unhas</a:t>
            </a:r>
            <a:r>
              <a:rPr lang="es-ES_tradnl" dirty="0"/>
              <a:t> “</a:t>
            </a:r>
            <a:r>
              <a:rPr lang="es-ES_tradnl" dirty="0">
                <a:hlinkClick r:id="rId2"/>
              </a:rPr>
              <a:t>Directrices para a </a:t>
            </a:r>
            <a:r>
              <a:rPr lang="es-ES_tradnl" dirty="0" err="1">
                <a:hlinkClick r:id="rId2"/>
              </a:rPr>
              <a:t>Xestión</a:t>
            </a:r>
            <a:r>
              <a:rPr lang="es-ES_tradnl" dirty="0">
                <a:hlinkClick r:id="rId2"/>
              </a:rPr>
              <a:t> de Datos no Horizonte 2020</a:t>
            </a:r>
            <a:r>
              <a:rPr lang="es-ES_tradnl" dirty="0"/>
              <a:t>” que indican como </a:t>
            </a:r>
            <a:r>
              <a:rPr lang="es-ES_tradnl" dirty="0" err="1"/>
              <a:t>cumprir</a:t>
            </a:r>
            <a:r>
              <a:rPr lang="es-ES_tradnl" dirty="0"/>
              <a:t> </a:t>
            </a:r>
            <a:r>
              <a:rPr lang="es-ES_tradnl" dirty="0" err="1"/>
              <a:t>cós</a:t>
            </a:r>
            <a:r>
              <a:rPr lang="es-ES_tradnl" dirty="0"/>
              <a:t> requisitos </a:t>
            </a:r>
            <a:r>
              <a:rPr lang="es-ES_tradnl" dirty="0" err="1"/>
              <a:t>esixidos</a:t>
            </a:r>
            <a:r>
              <a:rPr lang="es-ES_tradnl" dirty="0"/>
              <a:t> en canto a </a:t>
            </a:r>
            <a:r>
              <a:rPr lang="es-ES_tradnl" dirty="0" err="1"/>
              <a:t>calidade</a:t>
            </a:r>
            <a:r>
              <a:rPr lang="es-ES_tradnl" dirty="0"/>
              <a:t>, intercambio e </a:t>
            </a:r>
            <a:r>
              <a:rPr lang="es-ES_tradnl" dirty="0" err="1"/>
              <a:t>seguridade</a:t>
            </a:r>
            <a:r>
              <a:rPr lang="es-ES_tradnl" dirty="0"/>
              <a:t> dos datos de investigación.</a:t>
            </a:r>
          </a:p>
          <a:p>
            <a:endParaRPr lang="es-ES_tradnl" dirty="0" smtClean="0"/>
          </a:p>
          <a:p>
            <a:pPr algn="just"/>
            <a:r>
              <a:rPr lang="es-ES_tradnl" dirty="0" smtClean="0"/>
              <a:t>“</a:t>
            </a:r>
            <a:r>
              <a:rPr lang="es-ES_tradnl" dirty="0" err="1" smtClean="0">
                <a:hlinkClick r:id="rId3"/>
              </a:rPr>
              <a:t>PGDonline</a:t>
            </a:r>
            <a:r>
              <a:rPr lang="es-ES_tradnl" dirty="0" smtClean="0"/>
              <a:t>”, elaborado polo “</a:t>
            </a:r>
            <a:r>
              <a:rPr lang="es-ES_tradnl" dirty="0" smtClean="0">
                <a:hlinkClick r:id="rId4"/>
              </a:rPr>
              <a:t>Digital </a:t>
            </a:r>
            <a:r>
              <a:rPr lang="es-ES_tradnl" dirty="0" err="1" smtClean="0">
                <a:hlinkClick r:id="rId4"/>
              </a:rPr>
              <a:t>Curation</a:t>
            </a:r>
            <a:r>
              <a:rPr lang="es-ES_tradnl" dirty="0" smtClean="0">
                <a:hlinkClick r:id="rId4"/>
              </a:rPr>
              <a:t> Centre</a:t>
            </a:r>
            <a:r>
              <a:rPr lang="es-ES_tradnl" dirty="0" smtClean="0"/>
              <a:t>” (UK) e adaptado polo Consorcio Madroño (Bibliotecas </a:t>
            </a:r>
            <a:r>
              <a:rPr lang="es-ES_tradnl" dirty="0"/>
              <a:t>U</a:t>
            </a:r>
            <a:r>
              <a:rPr lang="es-ES_tradnl" dirty="0" smtClean="0"/>
              <a:t>niversitarias da C. A. de Madrid), é </a:t>
            </a:r>
            <a:r>
              <a:rPr lang="es-ES_tradnl" dirty="0" err="1" smtClean="0"/>
              <a:t>unha</a:t>
            </a:r>
            <a:r>
              <a:rPr lang="es-ES_tradnl" dirty="0" smtClean="0"/>
              <a:t> boa </a:t>
            </a:r>
            <a:r>
              <a:rPr lang="es-ES_tradnl" dirty="0" err="1" smtClean="0"/>
              <a:t>ferramenta</a:t>
            </a:r>
            <a:r>
              <a:rPr lang="es-ES_tradnl" dirty="0" smtClean="0"/>
              <a:t> en </a:t>
            </a:r>
            <a:r>
              <a:rPr lang="es-ES_tradnl" dirty="0" err="1" smtClean="0"/>
              <a:t>liña</a:t>
            </a:r>
            <a:r>
              <a:rPr lang="es-ES_tradnl" dirty="0" smtClean="0"/>
              <a:t> de </a:t>
            </a:r>
            <a:r>
              <a:rPr lang="es-ES_tradnl" dirty="0" err="1" smtClean="0"/>
              <a:t>axuda</a:t>
            </a:r>
            <a:r>
              <a:rPr lang="es-ES_tradnl" dirty="0" smtClean="0"/>
              <a:t> na creación de </a:t>
            </a:r>
            <a:r>
              <a:rPr lang="es-ES_tradnl" dirty="0" err="1" smtClean="0"/>
              <a:t>plans</a:t>
            </a:r>
            <a:r>
              <a:rPr lang="es-ES_tradnl" dirty="0" smtClean="0"/>
              <a:t> de </a:t>
            </a:r>
            <a:r>
              <a:rPr lang="es-ES_tradnl" dirty="0" err="1" smtClean="0"/>
              <a:t>xestión</a:t>
            </a:r>
            <a:r>
              <a:rPr lang="es-ES_tradnl" dirty="0" smtClean="0"/>
              <a:t> de datos.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7</a:t>
            </a:fld>
            <a:endParaRPr lang="es-ES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87496">
            <a:off x="367399" y="314567"/>
            <a:ext cx="1170231" cy="797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57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3919"/>
            <a:ext cx="7467600" cy="142617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sz="3200" dirty="0" err="1"/>
              <a:t>r</a:t>
            </a:r>
            <a:r>
              <a:rPr lang="es-ES_tradnl" sz="3200" dirty="0" err="1" smtClean="0"/>
              <a:t>ecomendacións</a:t>
            </a:r>
            <a:r>
              <a:rPr lang="es-ES_tradnl" sz="3200" dirty="0" smtClean="0"/>
              <a:t> técnicas:</a:t>
            </a:r>
            <a:br>
              <a:rPr lang="es-ES_tradnl" sz="3200" dirty="0" smtClean="0"/>
            </a:br>
            <a:r>
              <a:rPr lang="es-ES_tradnl" sz="3200" dirty="0" smtClean="0"/>
              <a:t> formatos de </a:t>
            </a:r>
            <a:r>
              <a:rPr lang="es-ES_tradnl" sz="3200" dirty="0" err="1" smtClean="0"/>
              <a:t>ficheiros</a:t>
            </a:r>
            <a:r>
              <a:rPr lang="es-ES_tradnl" sz="3200" dirty="0" smtClean="0"/>
              <a:t> e metadatos (i)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5069160"/>
          </a:xfrm>
        </p:spPr>
        <p:txBody>
          <a:bodyPr>
            <a:normAutofit fontScale="92500" lnSpcReduction="20000"/>
          </a:bodyPr>
          <a:lstStyle/>
          <a:p>
            <a:pPr algn="just"/>
            <a:endParaRPr lang="es-ES" dirty="0" smtClean="0"/>
          </a:p>
          <a:p>
            <a:pPr algn="just"/>
            <a:r>
              <a:rPr lang="es-ES" dirty="0" err="1" smtClean="0"/>
              <a:t>Débense</a:t>
            </a:r>
            <a:r>
              <a:rPr lang="es-ES" dirty="0" smtClean="0"/>
              <a:t> utilizar, </a:t>
            </a:r>
            <a:r>
              <a:rPr lang="es-ES" dirty="0" err="1" smtClean="0"/>
              <a:t>sempre</a:t>
            </a:r>
            <a:r>
              <a:rPr lang="es-ES" dirty="0" smtClean="0"/>
              <a:t> que </a:t>
            </a:r>
            <a:r>
              <a:rPr lang="es-ES" dirty="0" err="1" smtClean="0"/>
              <a:t>sexa</a:t>
            </a:r>
            <a:r>
              <a:rPr lang="es-ES" dirty="0" smtClean="0"/>
              <a:t> posible, formatos “</a:t>
            </a:r>
            <a:r>
              <a:rPr lang="es-ES" dirty="0" err="1" smtClean="0"/>
              <a:t>abertos</a:t>
            </a:r>
            <a:r>
              <a:rPr lang="es-ES" dirty="0" smtClean="0"/>
              <a:t>” non propietarios porque garantizan a </a:t>
            </a:r>
            <a:r>
              <a:rPr lang="es-ES" dirty="0" err="1" smtClean="0"/>
              <a:t>continuidade</a:t>
            </a:r>
            <a:r>
              <a:rPr lang="es-ES" dirty="0" smtClean="0"/>
              <a:t> no tempo, por </a:t>
            </a:r>
            <a:r>
              <a:rPr lang="es-ES" dirty="0" err="1" smtClean="0"/>
              <a:t>exemplo</a:t>
            </a:r>
            <a:r>
              <a:rPr lang="es-ES" dirty="0" smtClean="0"/>
              <a:t>: PDF/A en vez de Microsoft Word, CSV por Excel, TIFF por Photoshop, </a:t>
            </a:r>
            <a:r>
              <a:rPr lang="es-ES" dirty="0" err="1" smtClean="0"/>
              <a:t>ou</a:t>
            </a:r>
            <a:r>
              <a:rPr lang="es-ES" dirty="0" smtClean="0"/>
              <a:t> XML (JSON coma alternativa </a:t>
            </a:r>
            <a:r>
              <a:rPr lang="es-ES" dirty="0" err="1" smtClean="0"/>
              <a:t>máis</a:t>
            </a:r>
            <a:r>
              <a:rPr lang="es-ES" dirty="0" smtClean="0"/>
              <a:t> simple) en lugar </a:t>
            </a:r>
            <a:r>
              <a:rPr lang="es-ES" dirty="0" err="1" smtClean="0"/>
              <a:t>dunha</a:t>
            </a:r>
            <a:r>
              <a:rPr lang="es-ES" dirty="0" smtClean="0"/>
              <a:t> base de datos.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O formato </a:t>
            </a:r>
            <a:r>
              <a:rPr lang="es-ES" dirty="0" err="1" smtClean="0"/>
              <a:t>elexido</a:t>
            </a:r>
            <a:r>
              <a:rPr lang="es-ES" dirty="0" smtClean="0"/>
              <a:t>, que constituirá o “</a:t>
            </a:r>
            <a:r>
              <a:rPr lang="es-ES" dirty="0" err="1" smtClean="0"/>
              <a:t>dataset</a:t>
            </a:r>
            <a:r>
              <a:rPr lang="es-ES" dirty="0" smtClean="0"/>
              <a:t>” </a:t>
            </a:r>
            <a:r>
              <a:rPr lang="es-ES" dirty="0" err="1" smtClean="0"/>
              <a:t>ou</a:t>
            </a:r>
            <a:r>
              <a:rPr lang="es-ES" dirty="0" smtClean="0"/>
              <a:t> </a:t>
            </a:r>
            <a:r>
              <a:rPr lang="es-ES" dirty="0" err="1" smtClean="0"/>
              <a:t>conxunto</a:t>
            </a:r>
            <a:r>
              <a:rPr lang="es-ES" dirty="0" smtClean="0"/>
              <a:t> de datos informatizado:</a:t>
            </a:r>
          </a:p>
          <a:p>
            <a:pPr algn="just"/>
            <a:endParaRPr lang="es-ES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" dirty="0" smtClean="0"/>
              <a:t>Ten que posibilitar a indización, </a:t>
            </a:r>
            <a:r>
              <a:rPr lang="es-ES" dirty="0" err="1" smtClean="0"/>
              <a:t>ou</a:t>
            </a:r>
            <a:r>
              <a:rPr lang="es-ES" dirty="0" smtClean="0"/>
              <a:t>  selección de termos que describen os datos, para así poder ser recuperado no futuro</a:t>
            </a:r>
            <a:r>
              <a:rPr lang="es-ES" dirty="0"/>
              <a:t>.</a:t>
            </a:r>
            <a:endParaRPr lang="es-ES" dirty="0" smtClean="0"/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" dirty="0"/>
              <a:t>É</a:t>
            </a:r>
            <a:r>
              <a:rPr lang="es-ES" dirty="0" smtClean="0"/>
              <a:t> preferible que se </a:t>
            </a:r>
            <a:r>
              <a:rPr lang="es-ES" dirty="0" err="1" smtClean="0"/>
              <a:t>poida</a:t>
            </a:r>
            <a:r>
              <a:rPr lang="es-ES" dirty="0" smtClean="0"/>
              <a:t> comprimir, porque ocupará menos </a:t>
            </a:r>
            <a:r>
              <a:rPr lang="es-ES" dirty="0" err="1" smtClean="0"/>
              <a:t>espazo</a:t>
            </a:r>
            <a:r>
              <a:rPr lang="es-ES" dirty="0" smtClean="0"/>
              <a:t> de </a:t>
            </a:r>
            <a:r>
              <a:rPr lang="es-ES" dirty="0" err="1" smtClean="0"/>
              <a:t>almacenamento</a:t>
            </a:r>
            <a:r>
              <a:rPr lang="es-ES" dirty="0" smtClean="0"/>
              <a:t>.</a:t>
            </a:r>
          </a:p>
          <a:p>
            <a:pPr lvl="1" algn="just">
              <a:buFont typeface="Wingdings" panose="05000000000000000000" pitchFamily="2" charset="2"/>
              <a:buChar char="ü"/>
            </a:pPr>
            <a:r>
              <a:rPr lang="es-ES" dirty="0" smtClean="0"/>
              <a:t>Debe ser estándar segundo “</a:t>
            </a:r>
            <a:r>
              <a:rPr lang="es-ES" dirty="0" smtClean="0">
                <a:hlinkClick r:id="rId2"/>
              </a:rPr>
              <a:t>IANA Media </a:t>
            </a:r>
            <a:r>
              <a:rPr lang="es-ES" dirty="0" err="1" smtClean="0">
                <a:hlinkClick r:id="rId2"/>
              </a:rPr>
              <a:t>Types</a:t>
            </a:r>
            <a:r>
              <a:rPr lang="es-ES" dirty="0" smtClean="0"/>
              <a:t>” </a:t>
            </a:r>
            <a:r>
              <a:rPr lang="es-ES" dirty="0" err="1" smtClean="0"/>
              <a:t>ou</a:t>
            </a:r>
            <a:r>
              <a:rPr lang="es-ES" dirty="0" smtClean="0"/>
              <a:t> estándar de facto para a </a:t>
            </a:r>
            <a:r>
              <a:rPr lang="es-ES" dirty="0" err="1" smtClean="0"/>
              <a:t>comunidade</a:t>
            </a:r>
            <a:r>
              <a:rPr lang="es-ES" dirty="0" smtClean="0"/>
              <a:t> investigadora.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8</a:t>
            </a:fld>
            <a:endParaRPr lang="es-ES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6617">
            <a:off x="199873" y="225340"/>
            <a:ext cx="1318134" cy="770455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16625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24000"/>
            <a:ext cx="7467600" cy="1143000"/>
          </a:xfrm>
        </p:spPr>
        <p:txBody>
          <a:bodyPr/>
          <a:lstStyle/>
          <a:p>
            <a:pPr algn="ctr"/>
            <a:r>
              <a:rPr lang="es-ES_tradnl" sz="2800" dirty="0" err="1"/>
              <a:t>recomendacións</a:t>
            </a:r>
            <a:r>
              <a:rPr lang="es-ES_tradnl" sz="2800" dirty="0"/>
              <a:t> técnicas: </a:t>
            </a:r>
            <a:r>
              <a:rPr lang="es-ES_tradnl" sz="2800" dirty="0" smtClean="0"/>
              <a:t/>
            </a:r>
            <a:br>
              <a:rPr lang="es-ES_tradnl" sz="2800" dirty="0" smtClean="0"/>
            </a:br>
            <a:r>
              <a:rPr lang="es-ES_tradnl" sz="2800" dirty="0" smtClean="0"/>
              <a:t>formatos </a:t>
            </a:r>
            <a:r>
              <a:rPr lang="es-ES_tradnl" sz="2800" dirty="0"/>
              <a:t>de </a:t>
            </a:r>
            <a:r>
              <a:rPr lang="es-ES_tradnl" sz="2800" dirty="0" err="1" smtClean="0"/>
              <a:t>ficheiros</a:t>
            </a:r>
            <a:r>
              <a:rPr lang="es-ES_tradnl" sz="2800" dirty="0" smtClean="0"/>
              <a:t> e metadatos </a:t>
            </a:r>
            <a:r>
              <a:rPr lang="es-ES_tradnl" sz="2800" dirty="0"/>
              <a:t>(</a:t>
            </a:r>
            <a:r>
              <a:rPr lang="es-ES_tradnl" sz="2800" dirty="0" smtClean="0"/>
              <a:t>ii)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715200" cy="487375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es-ES" dirty="0" smtClean="0"/>
          </a:p>
          <a:p>
            <a:pPr algn="just"/>
            <a:r>
              <a:rPr lang="es-ES" dirty="0" smtClean="0"/>
              <a:t>Os metadatos</a:t>
            </a:r>
            <a:r>
              <a:rPr lang="es-ES_tradnl" dirty="0" smtClean="0"/>
              <a:t> </a:t>
            </a:r>
            <a:r>
              <a:rPr lang="es-ES" dirty="0" smtClean="0"/>
              <a:t>son o </a:t>
            </a:r>
            <a:r>
              <a:rPr lang="es-ES" dirty="0" err="1" smtClean="0"/>
              <a:t>conxunto</a:t>
            </a:r>
            <a:r>
              <a:rPr lang="es-ES" dirty="0" smtClean="0"/>
              <a:t> de información </a:t>
            </a:r>
            <a:r>
              <a:rPr lang="es-ES" dirty="0" err="1" smtClean="0"/>
              <a:t>estruturada</a:t>
            </a:r>
            <a:r>
              <a:rPr lang="es-ES" dirty="0" smtClean="0"/>
              <a:t> que debe </a:t>
            </a:r>
            <a:r>
              <a:rPr lang="es-ES" dirty="0" err="1" smtClean="0"/>
              <a:t>reflexar</a:t>
            </a:r>
            <a:r>
              <a:rPr lang="es-ES" dirty="0" smtClean="0"/>
              <a:t> a </a:t>
            </a:r>
            <a:r>
              <a:rPr lang="es-ES" dirty="0" err="1" smtClean="0"/>
              <a:t>orixe</a:t>
            </a:r>
            <a:r>
              <a:rPr lang="es-ES" dirty="0" smtClean="0"/>
              <a:t>, propósito, referencia temporal e espacial, creador e </a:t>
            </a:r>
            <a:r>
              <a:rPr lang="es-ES" dirty="0" err="1" smtClean="0"/>
              <a:t>condicións</a:t>
            </a:r>
            <a:r>
              <a:rPr lang="es-ES" dirty="0" smtClean="0"/>
              <a:t> de acceso e uso </a:t>
            </a:r>
            <a:r>
              <a:rPr lang="es-ES" dirty="0" err="1" smtClean="0"/>
              <a:t>dun</a:t>
            </a:r>
            <a:r>
              <a:rPr lang="es-ES" dirty="0" smtClean="0"/>
              <a:t> </a:t>
            </a:r>
            <a:r>
              <a:rPr lang="es-ES" dirty="0" err="1" smtClean="0"/>
              <a:t>conxunto</a:t>
            </a:r>
            <a:r>
              <a:rPr lang="es-ES" dirty="0" smtClean="0"/>
              <a:t> de datos. Son datos que describen </a:t>
            </a:r>
            <a:r>
              <a:rPr lang="es-ES" dirty="0" err="1" smtClean="0"/>
              <a:t>outros</a:t>
            </a:r>
            <a:r>
              <a:rPr lang="es-ES" dirty="0" smtClean="0"/>
              <a:t> datos (</a:t>
            </a:r>
            <a:r>
              <a:rPr lang="es-ES" dirty="0" err="1" smtClean="0"/>
              <a:t>ou</a:t>
            </a:r>
            <a:r>
              <a:rPr lang="es-ES" dirty="0" smtClean="0"/>
              <a:t> o </a:t>
            </a:r>
            <a:r>
              <a:rPr lang="es-ES" dirty="0" err="1" smtClean="0"/>
              <a:t>conxunto</a:t>
            </a:r>
            <a:r>
              <a:rPr lang="es-ES" dirty="0" smtClean="0"/>
              <a:t> de características que todo grupo de datos leva asociado).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A </a:t>
            </a:r>
            <a:r>
              <a:rPr lang="es-ES" dirty="0" err="1" smtClean="0"/>
              <a:t>súa</a:t>
            </a:r>
            <a:r>
              <a:rPr lang="es-ES" dirty="0" smtClean="0"/>
              <a:t> </a:t>
            </a:r>
            <a:r>
              <a:rPr lang="es-ES" dirty="0" err="1" smtClean="0"/>
              <a:t>calidade</a:t>
            </a:r>
            <a:r>
              <a:rPr lang="es-ES" dirty="0" smtClean="0"/>
              <a:t> é clave para a localización, acceso, comprensión e reutilización dos datos de investigación.</a:t>
            </a:r>
          </a:p>
          <a:p>
            <a:pPr algn="just"/>
            <a:endParaRPr lang="es-ES" dirty="0"/>
          </a:p>
          <a:p>
            <a:pPr algn="just"/>
            <a:r>
              <a:rPr lang="es-ES" dirty="0" smtClean="0"/>
              <a:t>Existen estándares de metadatos</a:t>
            </a:r>
            <a:r>
              <a:rPr lang="es-ES_tradnl" dirty="0" smtClean="0"/>
              <a:t>³</a:t>
            </a:r>
            <a:r>
              <a:rPr lang="es-ES" dirty="0" smtClean="0"/>
              <a:t>, </a:t>
            </a:r>
            <a:r>
              <a:rPr lang="es-ES" dirty="0"/>
              <a:t>coma </a:t>
            </a:r>
            <a:r>
              <a:rPr lang="es-ES" dirty="0" smtClean="0"/>
              <a:t>“</a:t>
            </a:r>
            <a:r>
              <a:rPr lang="es-ES" dirty="0" smtClean="0">
                <a:hlinkClick r:id="rId2"/>
              </a:rPr>
              <a:t>DCMI</a:t>
            </a:r>
            <a:r>
              <a:rPr lang="es-ES" dirty="0" smtClean="0"/>
              <a:t>” </a:t>
            </a:r>
            <a:r>
              <a:rPr lang="es-ES" dirty="0" err="1" smtClean="0"/>
              <a:t>ou</a:t>
            </a:r>
            <a:r>
              <a:rPr lang="es-ES" dirty="0" smtClean="0"/>
              <a:t> “</a:t>
            </a:r>
            <a:r>
              <a:rPr lang="es-ES" dirty="0" smtClean="0">
                <a:hlinkClick r:id="rId3"/>
              </a:rPr>
              <a:t>DCAT</a:t>
            </a:r>
            <a:r>
              <a:rPr lang="es-ES" dirty="0" smtClean="0"/>
              <a:t>”.</a:t>
            </a:r>
          </a:p>
          <a:p>
            <a:pPr algn="just"/>
            <a:endParaRPr lang="es-ES" dirty="0"/>
          </a:p>
          <a:p>
            <a:pPr marL="0" indent="0" algn="just">
              <a:buNone/>
            </a:pPr>
            <a:r>
              <a:rPr lang="es-ES_tradnl" dirty="0"/>
              <a:t>³</a:t>
            </a:r>
            <a:r>
              <a:rPr lang="es-ES" dirty="0" smtClean="0"/>
              <a:t> </a:t>
            </a:r>
            <a:r>
              <a:rPr lang="es-ES" sz="1900" dirty="0" err="1" smtClean="0"/>
              <a:t>Estes</a:t>
            </a:r>
            <a:r>
              <a:rPr lang="es-ES" sz="1900" dirty="0" smtClean="0"/>
              <a:t> estándares </a:t>
            </a:r>
            <a:r>
              <a:rPr lang="es-ES" sz="1900" dirty="0" err="1" smtClean="0"/>
              <a:t>adáptanse</a:t>
            </a:r>
            <a:r>
              <a:rPr lang="es-ES" sz="1900" dirty="0" smtClean="0"/>
              <a:t> </a:t>
            </a:r>
            <a:r>
              <a:rPr lang="es-ES" sz="1900" dirty="0" err="1" smtClean="0"/>
              <a:t>ás</a:t>
            </a:r>
            <a:r>
              <a:rPr lang="es-ES" sz="1900" dirty="0" smtClean="0"/>
              <a:t> distintas </a:t>
            </a:r>
            <a:r>
              <a:rPr lang="es-ES" sz="1900" dirty="0"/>
              <a:t>disciplinas científicas: </a:t>
            </a:r>
            <a:r>
              <a:rPr lang="es-ES" sz="1900" dirty="0">
                <a:hlinkClick r:id="rId4"/>
              </a:rPr>
              <a:t>http://www.dcc.ac.uk/resources/metadata-standards</a:t>
            </a:r>
            <a:endParaRPr lang="es-ES" sz="1900" dirty="0"/>
          </a:p>
          <a:p>
            <a:pPr marL="0" indent="0" algn="just">
              <a:buNone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027E736-A6B0-490F-B18B-1DEB0992BB07}" type="slidenum">
              <a:rPr lang="es-ES" smtClean="0"/>
              <a:t>9</a:t>
            </a:fld>
            <a:endParaRPr lang="es-ES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86617">
            <a:off x="199873" y="225340"/>
            <a:ext cx="1318134" cy="770455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76514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1275</TotalTime>
  <Words>1519</Words>
  <Application>Microsoft Office PowerPoint</Application>
  <PresentationFormat>Presentación en pantalla (4:3)</PresentationFormat>
  <Paragraphs>165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Mirador</vt:lpstr>
      <vt:lpstr>INVESTIGADORES E PROXECTOS DE INVESTIGACIÓN </vt:lpstr>
      <vt:lpstr>  os datos de investigación</vt:lpstr>
      <vt:lpstr>  OS PORQUÉS DO “PLAN DE XESTIÓN DE DATOS” (I)</vt:lpstr>
      <vt:lpstr>           OS PORQUÉS DO “PLAN DE XESTIÓN DE DATOS” (II)</vt:lpstr>
      <vt:lpstr>OS PORQUÉS DO “PLAN DE XESTIÓN DE DATOS” (III)</vt:lpstr>
      <vt:lpstr>o “plan de xestión de datos” (i)</vt:lpstr>
      <vt:lpstr>o “plan de xestión de datos” (ii)</vt:lpstr>
      <vt:lpstr>recomendacións técnicas:  formatos de ficheiros e metadatos (i)</vt:lpstr>
      <vt:lpstr>recomendacións técnicas:  formatos de ficheiros e metadatos (ii)</vt:lpstr>
      <vt:lpstr>recomendacións técnicas:  formatos de ficheiros e metadatos (iii)</vt:lpstr>
      <vt:lpstr>  os “plans de xestión de datos” nas  universidades</vt:lpstr>
      <vt:lpstr>reutilizar os datos e preservalos (i)</vt:lpstr>
      <vt:lpstr>reutilizar os datos e preservalos (ii)</vt:lpstr>
      <vt:lpstr>para saber máis…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Investigadores y proyectos de investigación</dc:title>
  <dc:creator>Daniel</dc:creator>
  <cp:lastModifiedBy>Daniel</cp:lastModifiedBy>
  <cp:revision>133</cp:revision>
  <dcterms:created xsi:type="dcterms:W3CDTF">2015-04-24T18:15:48Z</dcterms:created>
  <dcterms:modified xsi:type="dcterms:W3CDTF">2021-03-30T08:13:34Z</dcterms:modified>
</cp:coreProperties>
</file>