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
  </p:notesMasterIdLst>
  <p:handoutMasterIdLst>
    <p:handoutMasterId r:id="rId26"/>
  </p:handoutMasterIdLst>
  <p:sldIdLst>
    <p:sldId id="464" r:id="rId2"/>
    <p:sldId id="751" r:id="rId3"/>
    <p:sldId id="724" r:id="rId4"/>
    <p:sldId id="743" r:id="rId5"/>
    <p:sldId id="744" r:id="rId6"/>
    <p:sldId id="749" r:id="rId7"/>
    <p:sldId id="708" r:id="rId8"/>
    <p:sldId id="745" r:id="rId9"/>
    <p:sldId id="728" r:id="rId10"/>
    <p:sldId id="729" r:id="rId11"/>
    <p:sldId id="736" r:id="rId12"/>
    <p:sldId id="746" r:id="rId13"/>
    <p:sldId id="741" r:id="rId14"/>
    <p:sldId id="747" r:id="rId15"/>
    <p:sldId id="750" r:id="rId16"/>
    <p:sldId id="737" r:id="rId17"/>
    <p:sldId id="726" r:id="rId18"/>
    <p:sldId id="727" r:id="rId19"/>
    <p:sldId id="714" r:id="rId20"/>
    <p:sldId id="738" r:id="rId21"/>
    <p:sldId id="739" r:id="rId22"/>
    <p:sldId id="740" r:id="rId23"/>
    <p:sldId id="731" r:id="rId24"/>
  </p:sldIdLst>
  <p:sldSz cx="9906000" cy="6858000" type="A4"/>
  <p:notesSz cx="6797675" cy="9926638"/>
  <p:defaultTextStyle>
    <a:defPPr>
      <a:defRPr lang="es-ES"/>
    </a:defPPr>
    <a:lvl1pPr algn="l" rtl="0" fontAlgn="base">
      <a:spcBef>
        <a:spcPct val="0"/>
      </a:spcBef>
      <a:spcAft>
        <a:spcPct val="0"/>
      </a:spcAft>
      <a:defRPr kern="1200">
        <a:solidFill>
          <a:schemeClr val="tx1"/>
        </a:solidFill>
        <a:latin typeface="Charlesworth"/>
        <a:ea typeface="+mn-ea"/>
        <a:cs typeface="Arial" pitchFamily="34" charset="0"/>
      </a:defRPr>
    </a:lvl1pPr>
    <a:lvl2pPr marL="457200" algn="l" rtl="0" fontAlgn="base">
      <a:spcBef>
        <a:spcPct val="0"/>
      </a:spcBef>
      <a:spcAft>
        <a:spcPct val="0"/>
      </a:spcAft>
      <a:defRPr kern="1200">
        <a:solidFill>
          <a:schemeClr val="tx1"/>
        </a:solidFill>
        <a:latin typeface="Charlesworth"/>
        <a:ea typeface="+mn-ea"/>
        <a:cs typeface="Arial" pitchFamily="34" charset="0"/>
      </a:defRPr>
    </a:lvl2pPr>
    <a:lvl3pPr marL="914400" algn="l" rtl="0" fontAlgn="base">
      <a:spcBef>
        <a:spcPct val="0"/>
      </a:spcBef>
      <a:spcAft>
        <a:spcPct val="0"/>
      </a:spcAft>
      <a:defRPr kern="1200">
        <a:solidFill>
          <a:schemeClr val="tx1"/>
        </a:solidFill>
        <a:latin typeface="Charlesworth"/>
        <a:ea typeface="+mn-ea"/>
        <a:cs typeface="Arial" pitchFamily="34" charset="0"/>
      </a:defRPr>
    </a:lvl3pPr>
    <a:lvl4pPr marL="1371600" algn="l" rtl="0" fontAlgn="base">
      <a:spcBef>
        <a:spcPct val="0"/>
      </a:spcBef>
      <a:spcAft>
        <a:spcPct val="0"/>
      </a:spcAft>
      <a:defRPr kern="1200">
        <a:solidFill>
          <a:schemeClr val="tx1"/>
        </a:solidFill>
        <a:latin typeface="Charlesworth"/>
        <a:ea typeface="+mn-ea"/>
        <a:cs typeface="Arial" pitchFamily="34" charset="0"/>
      </a:defRPr>
    </a:lvl4pPr>
    <a:lvl5pPr marL="1828800" algn="l" rtl="0" fontAlgn="base">
      <a:spcBef>
        <a:spcPct val="0"/>
      </a:spcBef>
      <a:spcAft>
        <a:spcPct val="0"/>
      </a:spcAft>
      <a:defRPr kern="1200">
        <a:solidFill>
          <a:schemeClr val="tx1"/>
        </a:solidFill>
        <a:latin typeface="Charlesworth"/>
        <a:ea typeface="+mn-ea"/>
        <a:cs typeface="Arial" pitchFamily="34" charset="0"/>
      </a:defRPr>
    </a:lvl5pPr>
    <a:lvl6pPr marL="2286000" algn="l" defTabSz="914400" rtl="0" eaLnBrk="1" latinLnBrk="0" hangingPunct="1">
      <a:defRPr kern="1200">
        <a:solidFill>
          <a:schemeClr val="tx1"/>
        </a:solidFill>
        <a:latin typeface="Charlesworth"/>
        <a:ea typeface="+mn-ea"/>
        <a:cs typeface="Arial" pitchFamily="34" charset="0"/>
      </a:defRPr>
    </a:lvl6pPr>
    <a:lvl7pPr marL="2743200" algn="l" defTabSz="914400" rtl="0" eaLnBrk="1" latinLnBrk="0" hangingPunct="1">
      <a:defRPr kern="1200">
        <a:solidFill>
          <a:schemeClr val="tx1"/>
        </a:solidFill>
        <a:latin typeface="Charlesworth"/>
        <a:ea typeface="+mn-ea"/>
        <a:cs typeface="Arial" pitchFamily="34" charset="0"/>
      </a:defRPr>
    </a:lvl7pPr>
    <a:lvl8pPr marL="3200400" algn="l" defTabSz="914400" rtl="0" eaLnBrk="1" latinLnBrk="0" hangingPunct="1">
      <a:defRPr kern="1200">
        <a:solidFill>
          <a:schemeClr val="tx1"/>
        </a:solidFill>
        <a:latin typeface="Charlesworth"/>
        <a:ea typeface="+mn-ea"/>
        <a:cs typeface="Arial" pitchFamily="34" charset="0"/>
      </a:defRPr>
    </a:lvl8pPr>
    <a:lvl9pPr marL="3657600" algn="l" defTabSz="914400" rtl="0" eaLnBrk="1" latinLnBrk="0" hangingPunct="1">
      <a:defRPr kern="1200">
        <a:solidFill>
          <a:schemeClr val="tx1"/>
        </a:solidFill>
        <a:latin typeface="Charlesworth"/>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a:srgbClr val="005000"/>
    <a:srgbClr val="003300"/>
    <a:srgbClr val="000000"/>
    <a:srgbClr val="336699"/>
    <a:srgbClr val="669900"/>
    <a:srgbClr val="080808"/>
    <a:srgbClr val="660066"/>
    <a:srgbClr val="006600"/>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66" autoAdjust="0"/>
    <p:restoredTop sz="41636" autoAdjust="0"/>
  </p:normalViewPr>
  <p:slideViewPr>
    <p:cSldViewPr>
      <p:cViewPr>
        <p:scale>
          <a:sx n="90" d="100"/>
          <a:sy n="90" d="100"/>
        </p:scale>
        <p:origin x="-678" y="372"/>
      </p:cViewPr>
      <p:guideLst>
        <p:guide orient="horz" pos="543"/>
        <p:guide pos="198"/>
        <p:guide pos="297"/>
        <p:guide pos="602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68"/>
    </p:cViewPr>
  </p:sorterViewPr>
  <p:notesViewPr>
    <p:cSldViewPr>
      <p:cViewPr varScale="1">
        <p:scale>
          <a:sx n="49" d="100"/>
          <a:sy n="49" d="100"/>
        </p:scale>
        <p:origin x="-1944" y="-90"/>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2" y="0"/>
            <a:ext cx="2946189" cy="496650"/>
          </a:xfrm>
          <a:prstGeom prst="rect">
            <a:avLst/>
          </a:prstGeom>
          <a:noFill/>
          <a:ln w="9525">
            <a:noFill/>
            <a:miter lim="800000"/>
            <a:headEnd/>
            <a:tailEnd/>
          </a:ln>
          <a:effectLst/>
        </p:spPr>
        <p:txBody>
          <a:bodyPr vert="horz" wrap="square" lIns="92181" tIns="46090" rIns="92181" bIns="46090" numCol="1" anchor="t" anchorCtr="0" compatLnSpc="1">
            <a:prstTxWarp prst="textNoShape">
              <a:avLst/>
            </a:prstTxWarp>
          </a:bodyPr>
          <a:lstStyle>
            <a:lvl1pPr>
              <a:defRPr sz="1200">
                <a:latin typeface="Charlesworth" pitchFamily="82" charset="0"/>
                <a:cs typeface="+mn-cs"/>
              </a:defRPr>
            </a:lvl1pPr>
          </a:lstStyle>
          <a:p>
            <a:pPr>
              <a:defRPr/>
            </a:pPr>
            <a:endParaRPr lang="es-ES"/>
          </a:p>
        </p:txBody>
      </p:sp>
      <p:sp>
        <p:nvSpPr>
          <p:cNvPr id="124931" name="Rectangle 3"/>
          <p:cNvSpPr>
            <a:spLocks noGrp="1" noChangeArrowheads="1"/>
          </p:cNvSpPr>
          <p:nvPr>
            <p:ph type="dt" sz="quarter" idx="1"/>
          </p:nvPr>
        </p:nvSpPr>
        <p:spPr bwMode="auto">
          <a:xfrm>
            <a:off x="3849900" y="0"/>
            <a:ext cx="2946189" cy="496650"/>
          </a:xfrm>
          <a:prstGeom prst="rect">
            <a:avLst/>
          </a:prstGeom>
          <a:noFill/>
          <a:ln w="9525">
            <a:noFill/>
            <a:miter lim="800000"/>
            <a:headEnd/>
            <a:tailEnd/>
          </a:ln>
          <a:effectLst/>
        </p:spPr>
        <p:txBody>
          <a:bodyPr vert="horz" wrap="square" lIns="92181" tIns="46090" rIns="92181" bIns="46090" numCol="1" anchor="t" anchorCtr="0" compatLnSpc="1">
            <a:prstTxWarp prst="textNoShape">
              <a:avLst/>
            </a:prstTxWarp>
          </a:bodyPr>
          <a:lstStyle>
            <a:lvl1pPr algn="r">
              <a:defRPr sz="1200">
                <a:latin typeface="Charlesworth" pitchFamily="82" charset="0"/>
                <a:cs typeface="+mn-cs"/>
              </a:defRPr>
            </a:lvl1pPr>
          </a:lstStyle>
          <a:p>
            <a:pPr>
              <a:defRPr/>
            </a:pPr>
            <a:endParaRPr lang="es-ES"/>
          </a:p>
        </p:txBody>
      </p:sp>
      <p:sp>
        <p:nvSpPr>
          <p:cNvPr id="124932" name="Rectangle 4"/>
          <p:cNvSpPr>
            <a:spLocks noGrp="1" noChangeArrowheads="1"/>
          </p:cNvSpPr>
          <p:nvPr>
            <p:ph type="ftr" sz="quarter" idx="2"/>
          </p:nvPr>
        </p:nvSpPr>
        <p:spPr bwMode="auto">
          <a:xfrm>
            <a:off x="2" y="9428402"/>
            <a:ext cx="2946189" cy="496650"/>
          </a:xfrm>
          <a:prstGeom prst="rect">
            <a:avLst/>
          </a:prstGeom>
          <a:noFill/>
          <a:ln w="9525">
            <a:noFill/>
            <a:miter lim="800000"/>
            <a:headEnd/>
            <a:tailEnd/>
          </a:ln>
          <a:effectLst/>
        </p:spPr>
        <p:txBody>
          <a:bodyPr vert="horz" wrap="square" lIns="92181" tIns="46090" rIns="92181" bIns="46090" numCol="1" anchor="b" anchorCtr="0" compatLnSpc="1">
            <a:prstTxWarp prst="textNoShape">
              <a:avLst/>
            </a:prstTxWarp>
          </a:bodyPr>
          <a:lstStyle>
            <a:lvl1pPr>
              <a:defRPr sz="1200">
                <a:latin typeface="Charlesworth" pitchFamily="82" charset="0"/>
                <a:cs typeface="+mn-cs"/>
              </a:defRPr>
            </a:lvl1pPr>
          </a:lstStyle>
          <a:p>
            <a:pPr>
              <a:defRPr/>
            </a:pPr>
            <a:endParaRPr lang="es-ES"/>
          </a:p>
        </p:txBody>
      </p:sp>
      <p:sp>
        <p:nvSpPr>
          <p:cNvPr id="124933" name="Rectangle 5"/>
          <p:cNvSpPr>
            <a:spLocks noGrp="1" noChangeArrowheads="1"/>
          </p:cNvSpPr>
          <p:nvPr>
            <p:ph type="sldNum" sz="quarter" idx="3"/>
          </p:nvPr>
        </p:nvSpPr>
        <p:spPr bwMode="auto">
          <a:xfrm>
            <a:off x="3849900" y="9428402"/>
            <a:ext cx="2946189" cy="496650"/>
          </a:xfrm>
          <a:prstGeom prst="rect">
            <a:avLst/>
          </a:prstGeom>
          <a:noFill/>
          <a:ln w="9525">
            <a:noFill/>
            <a:miter lim="800000"/>
            <a:headEnd/>
            <a:tailEnd/>
          </a:ln>
          <a:effectLst/>
        </p:spPr>
        <p:txBody>
          <a:bodyPr vert="horz" wrap="square" lIns="92181" tIns="46090" rIns="92181" bIns="46090" numCol="1" anchor="b" anchorCtr="0" compatLnSpc="1">
            <a:prstTxWarp prst="textNoShape">
              <a:avLst/>
            </a:prstTxWarp>
          </a:bodyPr>
          <a:lstStyle>
            <a:lvl1pPr algn="r">
              <a:defRPr sz="1200">
                <a:latin typeface="Charlesworth" pitchFamily="82" charset="0"/>
                <a:cs typeface="+mn-cs"/>
              </a:defRPr>
            </a:lvl1pPr>
          </a:lstStyle>
          <a:p>
            <a:pPr>
              <a:defRPr/>
            </a:pPr>
            <a:fld id="{82EF4751-F53E-4095-8C1C-C1AABBAFC95C}" type="slidenum">
              <a:rPr lang="es-ES"/>
              <a:pPr>
                <a:defRPr/>
              </a:pPr>
              <a:t>‹Nº›</a:t>
            </a:fld>
            <a:endParaRPr lang="es-ES"/>
          </a:p>
        </p:txBody>
      </p:sp>
    </p:spTree>
    <p:extLst>
      <p:ext uri="{BB962C8B-B14F-4D97-AF65-F5344CB8AC3E}">
        <p14:creationId xmlns:p14="http://schemas.microsoft.com/office/powerpoint/2010/main" val="2618505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2946189" cy="496650"/>
          </a:xfrm>
          <a:prstGeom prst="rect">
            <a:avLst/>
          </a:prstGeom>
          <a:noFill/>
          <a:ln w="9525">
            <a:noFill/>
            <a:miter lim="800000"/>
            <a:headEnd/>
            <a:tailEnd/>
          </a:ln>
          <a:effectLst/>
        </p:spPr>
        <p:txBody>
          <a:bodyPr vert="horz" wrap="square" lIns="92181" tIns="46090" rIns="92181" bIns="46090" numCol="1" anchor="t" anchorCtr="0" compatLnSpc="1">
            <a:prstTxWarp prst="textNoShape">
              <a:avLst/>
            </a:prstTxWarp>
          </a:bodyPr>
          <a:lstStyle>
            <a:lvl1pPr>
              <a:defRPr sz="1200">
                <a:latin typeface="Charlesworth" pitchFamily="82" charset="0"/>
                <a:cs typeface="+mn-cs"/>
              </a:defRPr>
            </a:lvl1pPr>
          </a:lstStyle>
          <a:p>
            <a:pPr>
              <a:defRPr/>
            </a:pPr>
            <a:endParaRPr lang="es-ES"/>
          </a:p>
        </p:txBody>
      </p:sp>
      <p:sp>
        <p:nvSpPr>
          <p:cNvPr id="3075" name="Rectangle 3"/>
          <p:cNvSpPr>
            <a:spLocks noGrp="1" noChangeArrowheads="1"/>
          </p:cNvSpPr>
          <p:nvPr>
            <p:ph type="dt" idx="1"/>
          </p:nvPr>
        </p:nvSpPr>
        <p:spPr bwMode="auto">
          <a:xfrm>
            <a:off x="3849900" y="0"/>
            <a:ext cx="2946189" cy="496650"/>
          </a:xfrm>
          <a:prstGeom prst="rect">
            <a:avLst/>
          </a:prstGeom>
          <a:noFill/>
          <a:ln w="9525">
            <a:noFill/>
            <a:miter lim="800000"/>
            <a:headEnd/>
            <a:tailEnd/>
          </a:ln>
          <a:effectLst/>
        </p:spPr>
        <p:txBody>
          <a:bodyPr vert="horz" wrap="square" lIns="92181" tIns="46090" rIns="92181" bIns="46090" numCol="1" anchor="t" anchorCtr="0" compatLnSpc="1">
            <a:prstTxWarp prst="textNoShape">
              <a:avLst/>
            </a:prstTxWarp>
          </a:bodyPr>
          <a:lstStyle>
            <a:lvl1pPr algn="r">
              <a:defRPr sz="1200">
                <a:latin typeface="Charlesworth" pitchFamily="82" charset="0"/>
                <a:cs typeface="+mn-cs"/>
              </a:defRPr>
            </a:lvl1pPr>
          </a:lstStyle>
          <a:p>
            <a:pPr>
              <a:defRPr/>
            </a:pPr>
            <a:endParaRPr lang="es-ES"/>
          </a:p>
        </p:txBody>
      </p:sp>
      <p:sp>
        <p:nvSpPr>
          <p:cNvPr id="30724"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768" y="4714202"/>
            <a:ext cx="5438140" cy="4468257"/>
          </a:xfrm>
          <a:prstGeom prst="rect">
            <a:avLst/>
          </a:prstGeom>
          <a:noFill/>
          <a:ln w="9525">
            <a:noFill/>
            <a:miter lim="800000"/>
            <a:headEnd/>
            <a:tailEnd/>
          </a:ln>
          <a:effectLst/>
        </p:spPr>
        <p:txBody>
          <a:bodyPr vert="horz" wrap="square" lIns="92181" tIns="46090" rIns="92181" bIns="4609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3078" name="Rectangle 6"/>
          <p:cNvSpPr>
            <a:spLocks noGrp="1" noChangeArrowheads="1"/>
          </p:cNvSpPr>
          <p:nvPr>
            <p:ph type="ftr" sz="quarter" idx="4"/>
          </p:nvPr>
        </p:nvSpPr>
        <p:spPr bwMode="auto">
          <a:xfrm>
            <a:off x="2" y="9428402"/>
            <a:ext cx="2946189" cy="496650"/>
          </a:xfrm>
          <a:prstGeom prst="rect">
            <a:avLst/>
          </a:prstGeom>
          <a:noFill/>
          <a:ln w="9525">
            <a:noFill/>
            <a:miter lim="800000"/>
            <a:headEnd/>
            <a:tailEnd/>
          </a:ln>
          <a:effectLst/>
        </p:spPr>
        <p:txBody>
          <a:bodyPr vert="horz" wrap="square" lIns="92181" tIns="46090" rIns="92181" bIns="46090" numCol="1" anchor="b" anchorCtr="0" compatLnSpc="1">
            <a:prstTxWarp prst="textNoShape">
              <a:avLst/>
            </a:prstTxWarp>
          </a:bodyPr>
          <a:lstStyle>
            <a:lvl1pPr>
              <a:defRPr sz="1200">
                <a:latin typeface="Charlesworth" pitchFamily="82" charset="0"/>
                <a:cs typeface="+mn-cs"/>
              </a:defRPr>
            </a:lvl1pPr>
          </a:lstStyle>
          <a:p>
            <a:pPr>
              <a:defRPr/>
            </a:pPr>
            <a:endParaRPr lang="es-ES"/>
          </a:p>
        </p:txBody>
      </p:sp>
      <p:sp>
        <p:nvSpPr>
          <p:cNvPr id="3079" name="Rectangle 7"/>
          <p:cNvSpPr>
            <a:spLocks noGrp="1" noChangeArrowheads="1"/>
          </p:cNvSpPr>
          <p:nvPr>
            <p:ph type="sldNum" sz="quarter" idx="5"/>
          </p:nvPr>
        </p:nvSpPr>
        <p:spPr bwMode="auto">
          <a:xfrm>
            <a:off x="3849900" y="9428402"/>
            <a:ext cx="2946189" cy="496650"/>
          </a:xfrm>
          <a:prstGeom prst="rect">
            <a:avLst/>
          </a:prstGeom>
          <a:noFill/>
          <a:ln w="9525">
            <a:noFill/>
            <a:miter lim="800000"/>
            <a:headEnd/>
            <a:tailEnd/>
          </a:ln>
          <a:effectLst/>
        </p:spPr>
        <p:txBody>
          <a:bodyPr vert="horz" wrap="square" lIns="92181" tIns="46090" rIns="92181" bIns="46090" numCol="1" anchor="b" anchorCtr="0" compatLnSpc="1">
            <a:prstTxWarp prst="textNoShape">
              <a:avLst/>
            </a:prstTxWarp>
          </a:bodyPr>
          <a:lstStyle>
            <a:lvl1pPr algn="r">
              <a:defRPr sz="1200">
                <a:latin typeface="Charlesworth" pitchFamily="82" charset="0"/>
                <a:cs typeface="+mn-cs"/>
              </a:defRPr>
            </a:lvl1pPr>
          </a:lstStyle>
          <a:p>
            <a:pPr>
              <a:defRPr/>
            </a:pPr>
            <a:fld id="{3562F2E5-C68F-4BA6-81EE-70D56A4D94A3}" type="slidenum">
              <a:rPr lang="es-ES"/>
              <a:pPr>
                <a:defRPr/>
              </a:pPr>
              <a:t>‹Nº›</a:t>
            </a:fld>
            <a:endParaRPr lang="es-ES"/>
          </a:p>
        </p:txBody>
      </p:sp>
    </p:spTree>
    <p:extLst>
      <p:ext uri="{BB962C8B-B14F-4D97-AF65-F5344CB8AC3E}">
        <p14:creationId xmlns:p14="http://schemas.microsoft.com/office/powerpoint/2010/main" val="28639777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harlesworth" pitchFamily="82" charset="0"/>
        <a:ea typeface="+mn-ea"/>
        <a:cs typeface="+mn-cs"/>
      </a:defRPr>
    </a:lvl1pPr>
    <a:lvl2pPr marL="457200" algn="l" rtl="0" eaLnBrk="0" fontAlgn="base" hangingPunct="0">
      <a:spcBef>
        <a:spcPct val="30000"/>
      </a:spcBef>
      <a:spcAft>
        <a:spcPct val="0"/>
      </a:spcAft>
      <a:defRPr sz="1200" kern="1200">
        <a:solidFill>
          <a:schemeClr val="tx1"/>
        </a:solidFill>
        <a:latin typeface="Charlesworth" pitchFamily="82" charset="0"/>
        <a:ea typeface="+mn-ea"/>
        <a:cs typeface="+mn-cs"/>
      </a:defRPr>
    </a:lvl2pPr>
    <a:lvl3pPr marL="914400" algn="l" rtl="0" eaLnBrk="0" fontAlgn="base" hangingPunct="0">
      <a:spcBef>
        <a:spcPct val="30000"/>
      </a:spcBef>
      <a:spcAft>
        <a:spcPct val="0"/>
      </a:spcAft>
      <a:defRPr sz="1200" kern="1200">
        <a:solidFill>
          <a:schemeClr val="tx1"/>
        </a:solidFill>
        <a:latin typeface="Charlesworth" pitchFamily="82" charset="0"/>
        <a:ea typeface="+mn-ea"/>
        <a:cs typeface="+mn-cs"/>
      </a:defRPr>
    </a:lvl3pPr>
    <a:lvl4pPr marL="1371600" algn="l" rtl="0" eaLnBrk="0" fontAlgn="base" hangingPunct="0">
      <a:spcBef>
        <a:spcPct val="30000"/>
      </a:spcBef>
      <a:spcAft>
        <a:spcPct val="0"/>
      </a:spcAft>
      <a:defRPr sz="1200" kern="1200">
        <a:solidFill>
          <a:schemeClr val="tx1"/>
        </a:solidFill>
        <a:latin typeface="Charlesworth" pitchFamily="82" charset="0"/>
        <a:ea typeface="+mn-ea"/>
        <a:cs typeface="+mn-cs"/>
      </a:defRPr>
    </a:lvl4pPr>
    <a:lvl5pPr marL="1828800" algn="l" rtl="0" eaLnBrk="0" fontAlgn="base" hangingPunct="0">
      <a:spcBef>
        <a:spcPct val="30000"/>
      </a:spcBef>
      <a:spcAft>
        <a:spcPct val="0"/>
      </a:spcAft>
      <a:defRPr sz="1200" kern="1200">
        <a:solidFill>
          <a:schemeClr val="tx1"/>
        </a:solidFill>
        <a:latin typeface="Charlesworth" pitchFamily="8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DA48F9A-E35A-4FB1-A970-FBADB395B582}" type="slidenum">
              <a:rPr lang="es-ES" smtClean="0">
                <a:latin typeface="Charlesworth"/>
              </a:rPr>
              <a:pPr/>
              <a:t>1</a:t>
            </a:fld>
            <a:endParaRPr lang="es-ES" smtClean="0">
              <a:latin typeface="Charlesworth"/>
            </a:endParaRPr>
          </a:p>
        </p:txBody>
      </p:sp>
      <p:sp>
        <p:nvSpPr>
          <p:cNvPr id="31747" name="Rectangle 2"/>
          <p:cNvSpPr>
            <a:spLocks noGrp="1" noRot="1" noChangeAspect="1" noChangeArrowheads="1" noTextEdit="1"/>
          </p:cNvSpPr>
          <p:nvPr>
            <p:ph type="sldImg"/>
          </p:nvPr>
        </p:nvSpPr>
        <p:spPr>
          <a:xfrm>
            <a:off x="711200" y="744538"/>
            <a:ext cx="5375275" cy="3722687"/>
          </a:xfrm>
          <a:ln/>
        </p:spPr>
      </p:sp>
      <p:sp>
        <p:nvSpPr>
          <p:cNvPr id="31748" name="Rectangle 3"/>
          <p:cNvSpPr>
            <a:spLocks noGrp="1" noChangeArrowheads="1"/>
          </p:cNvSpPr>
          <p:nvPr>
            <p:ph type="body" idx="1"/>
          </p:nvPr>
        </p:nvSpPr>
        <p:spPr>
          <a:xfrm>
            <a:off x="908475" y="4714202"/>
            <a:ext cx="4980726" cy="4468257"/>
          </a:xfrm>
          <a:noFill/>
          <a:ln/>
        </p:spPr>
        <p:txBody>
          <a:bodyPr/>
          <a:lstStyle/>
          <a:p>
            <a:pPr eaLnBrk="1" hangingPunct="1"/>
            <a:endParaRPr lang="es-ES" dirty="0" smtClean="0">
              <a:latin typeface="Charlesworth"/>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3562F2E5-C68F-4BA6-81EE-70D56A4D94A3}" type="slidenum">
              <a:rPr lang="es-ES" smtClean="0"/>
              <a:pPr>
                <a:defRPr/>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3562F2E5-C68F-4BA6-81EE-70D56A4D94A3}" type="slidenum">
              <a:rPr lang="es-ES" smtClean="0"/>
              <a:pPr>
                <a:defRPr/>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3562F2E5-C68F-4BA6-81EE-70D56A4D94A3}" type="slidenum">
              <a:rPr lang="es-ES" smtClean="0"/>
              <a:pPr>
                <a:defRPr/>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3562F2E5-C68F-4BA6-81EE-70D56A4D94A3}" type="slidenum">
              <a:rPr lang="es-ES" smtClean="0"/>
              <a:pPr>
                <a:defRPr/>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3562F2E5-C68F-4BA6-81EE-70D56A4D94A3}" type="slidenum">
              <a:rPr lang="es-ES" smtClean="0"/>
              <a:pPr>
                <a:defRPr/>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3562F2E5-C68F-4BA6-81EE-70D56A4D94A3}" type="slidenum">
              <a:rPr lang="es-ES" smtClean="0"/>
              <a:pPr>
                <a:defRPr/>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3562F2E5-C68F-4BA6-81EE-70D56A4D94A3}" type="slidenum">
              <a:rPr lang="es-ES" smtClean="0"/>
              <a:pPr>
                <a:defRPr/>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3562F2E5-C68F-4BA6-81EE-70D56A4D94A3}" type="slidenum">
              <a:rPr lang="es-ES" smtClean="0"/>
              <a:pPr>
                <a:defRPr/>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3562F2E5-C68F-4BA6-81EE-70D56A4D94A3}" type="slidenum">
              <a:rPr lang="es-ES" smtClean="0"/>
              <a:pPr>
                <a:defRPr/>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3562F2E5-C68F-4BA6-81EE-70D56A4D94A3}" type="slidenum">
              <a:rPr lang="es-ES" smtClean="0"/>
              <a:pPr>
                <a:defRPr/>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p:cNvSpPr>
          <p:nvPr>
            <p:ph type="sldImg"/>
          </p:nvPr>
        </p:nvSpPr>
        <p:spPr>
          <a:ln/>
        </p:spPr>
      </p:sp>
      <p:sp>
        <p:nvSpPr>
          <p:cNvPr id="17410" name="2 Marcador de notas"/>
          <p:cNvSpPr>
            <a:spLocks noGrp="1"/>
          </p:cNvSpPr>
          <p:nvPr>
            <p:ph type="body" idx="1"/>
          </p:nvPr>
        </p:nvSpPr>
        <p:spPr>
          <a:noFill/>
          <a:ln/>
        </p:spPr>
        <p:txBody>
          <a:bodyPr/>
          <a:lstStyle/>
          <a:p>
            <a:endParaRPr lang="es-ES" smtClean="0">
              <a:latin typeface="Charlesworth"/>
            </a:endParaRPr>
          </a:p>
        </p:txBody>
      </p:sp>
      <p:sp>
        <p:nvSpPr>
          <p:cNvPr id="4" name="3 Marcador de número de diapositiva"/>
          <p:cNvSpPr>
            <a:spLocks noGrp="1"/>
          </p:cNvSpPr>
          <p:nvPr>
            <p:ph type="sldNum" sz="quarter" idx="5"/>
          </p:nvPr>
        </p:nvSpPr>
        <p:spPr/>
        <p:txBody>
          <a:bodyPr/>
          <a:lstStyle/>
          <a:p>
            <a:pPr>
              <a:defRPr/>
            </a:pPr>
            <a:fld id="{DF27136F-5845-4449-89A7-8CFBBBC865C9}" type="slidenum">
              <a:rPr lang="es-ES" smtClean="0"/>
              <a:pPr>
                <a:defRPr/>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3562F2E5-C68F-4BA6-81EE-70D56A4D94A3}" type="slidenum">
              <a:rPr lang="es-ES" smtClean="0"/>
              <a:pPr>
                <a:defRPr/>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3562F2E5-C68F-4BA6-81EE-70D56A4D94A3}" type="slidenum">
              <a:rPr lang="es-ES" smtClean="0"/>
              <a:pPr>
                <a:defRPr/>
              </a:pPr>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3562F2E5-C68F-4BA6-81EE-70D56A4D94A3}" type="slidenum">
              <a:rPr lang="es-ES" smtClean="0"/>
              <a:pPr>
                <a:defRPr/>
              </a:pPr>
              <a:t>22</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3562F2E5-C68F-4BA6-81EE-70D56A4D94A3}" type="slidenum">
              <a:rPr lang="es-ES" smtClean="0"/>
              <a:pPr>
                <a:defRPr/>
              </a:pPr>
              <a:t>23</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3562F2E5-C68F-4BA6-81EE-70D56A4D94A3}" type="slidenum">
              <a:rPr lang="es-ES" smtClean="0"/>
              <a:pPr>
                <a:defRPr/>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3562F2E5-C68F-4BA6-81EE-70D56A4D94A3}" type="slidenum">
              <a:rPr lang="es-ES" smtClean="0"/>
              <a:pPr>
                <a:defRPr/>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3562F2E5-C68F-4BA6-81EE-70D56A4D94A3}" type="slidenum">
              <a:rPr lang="es-ES" smtClean="0"/>
              <a:pPr>
                <a:defRPr/>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3562F2E5-C68F-4BA6-81EE-70D56A4D94A3}" type="slidenum">
              <a:rPr lang="es-ES" smtClean="0"/>
              <a:pPr>
                <a:defRPr/>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3562F2E5-C68F-4BA6-81EE-70D56A4D94A3}" type="slidenum">
              <a:rPr lang="es-ES" smtClean="0"/>
              <a:pPr>
                <a:defRPr/>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3562F2E5-C68F-4BA6-81EE-70D56A4D94A3}" type="slidenum">
              <a:rPr lang="es-ES" smtClean="0"/>
              <a:pPr>
                <a:defRPr/>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3562F2E5-C68F-4BA6-81EE-70D56A4D94A3}" type="slidenum">
              <a:rPr lang="es-ES" smtClean="0"/>
              <a:pPr>
                <a:defRPr/>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3" name="Rectangle 4"/>
          <p:cNvSpPr>
            <a:spLocks noChangeArrowheads="1"/>
          </p:cNvSpPr>
          <p:nvPr userDrawn="1"/>
        </p:nvSpPr>
        <p:spPr bwMode="auto">
          <a:xfrm>
            <a:off x="0" y="904875"/>
            <a:ext cx="9906000" cy="76200"/>
          </a:xfrm>
          <a:prstGeom prst="rect">
            <a:avLst/>
          </a:prstGeom>
          <a:solidFill>
            <a:schemeClr val="accent2"/>
          </a:solidFill>
          <a:ln w="9525">
            <a:noFill/>
            <a:miter lim="800000"/>
            <a:headEnd/>
            <a:tailEnd/>
          </a:ln>
          <a:effectLst/>
        </p:spPr>
        <p:txBody>
          <a:bodyPr wrap="none" anchor="ctr"/>
          <a:lstStyle/>
          <a:p>
            <a:pPr>
              <a:defRPr/>
            </a:pPr>
            <a:endParaRPr lang="es-ES">
              <a:latin typeface="Charlesworth" pitchFamily="82" charset="0"/>
              <a:cs typeface="+mn-cs"/>
            </a:endParaRPr>
          </a:p>
        </p:txBody>
      </p:sp>
      <p:sp>
        <p:nvSpPr>
          <p:cNvPr id="4" name="Text Box 5"/>
          <p:cNvSpPr txBox="1">
            <a:spLocks noChangeArrowheads="1"/>
          </p:cNvSpPr>
          <p:nvPr userDrawn="1"/>
        </p:nvSpPr>
        <p:spPr bwMode="auto">
          <a:xfrm>
            <a:off x="7346950" y="6248400"/>
            <a:ext cx="1816100" cy="457200"/>
          </a:xfrm>
          <a:prstGeom prst="rect">
            <a:avLst/>
          </a:prstGeom>
          <a:noFill/>
          <a:ln w="9525">
            <a:noFill/>
            <a:miter lim="800000"/>
            <a:headEnd/>
            <a:tailEnd/>
          </a:ln>
          <a:effectLst/>
        </p:spPr>
        <p:txBody>
          <a:bodyPr>
            <a:spAutoFit/>
          </a:bodyPr>
          <a:lstStyle/>
          <a:p>
            <a:pPr>
              <a:spcBef>
                <a:spcPct val="50000"/>
              </a:spcBef>
              <a:defRPr/>
            </a:pPr>
            <a:endParaRPr lang="en-GB" sz="2400">
              <a:latin typeface="Times New Roman" pitchFamily="18" charset="0"/>
              <a:cs typeface="+mn-cs"/>
            </a:endParaRPr>
          </a:p>
        </p:txBody>
      </p:sp>
      <p:pic>
        <p:nvPicPr>
          <p:cNvPr id="5" name="20 Imagen" descr="BANDA.jpg"/>
          <p:cNvPicPr>
            <a:picLocks noChangeAspect="1"/>
          </p:cNvPicPr>
          <p:nvPr userDrawn="1"/>
        </p:nvPicPr>
        <p:blipFill>
          <a:blip r:embed="rId3" cstate="print"/>
          <a:srcRect/>
          <a:stretch>
            <a:fillRect/>
          </a:stretch>
        </p:blipFill>
        <p:spPr bwMode="auto">
          <a:xfrm>
            <a:off x="0" y="0"/>
            <a:ext cx="9906000" cy="922338"/>
          </a:xfrm>
          <a:prstGeom prst="rect">
            <a:avLst/>
          </a:prstGeom>
          <a:noFill/>
          <a:ln w="9525">
            <a:noFill/>
            <a:miter lim="800000"/>
            <a:headEnd/>
            <a:tailEnd/>
          </a:ln>
        </p:spPr>
      </p:pic>
      <p:sp>
        <p:nvSpPr>
          <p:cNvPr id="10243" name="Rectangle 3"/>
          <p:cNvSpPr>
            <a:spLocks noGrp="1" noChangeArrowheads="1"/>
          </p:cNvSpPr>
          <p:nvPr>
            <p:ph type="subTitle" idx="1"/>
          </p:nvPr>
        </p:nvSpPr>
        <p:spPr>
          <a:xfrm>
            <a:off x="3219450" y="4267200"/>
            <a:ext cx="6521450" cy="1752600"/>
          </a:xfrm>
        </p:spPr>
        <p:txBody>
          <a:bodyPr/>
          <a:lstStyle>
            <a:lvl1pPr marL="0" indent="0">
              <a:buFont typeface="Wingdings" pitchFamily="2" charset="2"/>
              <a:buNone/>
              <a:defRPr sz="3400"/>
            </a:lvl1pPr>
          </a:lstStyle>
          <a:p>
            <a:r>
              <a:rPr lang="es-ES"/>
              <a:t>Haga clic para modificar el estilo de subtítulo del patrón</a:t>
            </a:r>
          </a:p>
        </p:txBody>
      </p:sp>
      <p:sp>
        <p:nvSpPr>
          <p:cNvPr id="6" name="Rectangle 2"/>
          <p:cNvSpPr>
            <a:spLocks noGrp="1" noChangeArrowheads="1"/>
          </p:cNvSpPr>
          <p:nvPr>
            <p:ph type="dt" sz="half" idx="10"/>
          </p:nvPr>
        </p:nvSpPr>
        <p:spPr>
          <a:xfrm>
            <a:off x="495300" y="6248400"/>
            <a:ext cx="2311400" cy="457200"/>
          </a:xfrm>
        </p:spPr>
        <p:txBody>
          <a:bodyPr/>
          <a:lstStyle>
            <a:lvl1pPr>
              <a:defRPr dirty="0"/>
            </a:lvl1pPr>
          </a:lstStyle>
          <a:p>
            <a:pPr>
              <a:defRPr/>
            </a:pPr>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pie de página"/>
          <p:cNvSpPr>
            <a:spLocks noGrp="1"/>
          </p:cNvSpPr>
          <p:nvPr>
            <p:ph type="ftr" sz="quarter" idx="10"/>
          </p:nvPr>
        </p:nvSpPr>
        <p:spPr/>
        <p:txBody>
          <a:bodyPr/>
          <a:lstStyle>
            <a:lvl1pPr>
              <a:defRPr/>
            </a:lvl1pPr>
          </a:lstStyle>
          <a:p>
            <a:pPr>
              <a:defRPr/>
            </a:pPr>
            <a:endParaRPr lang="es-ES"/>
          </a:p>
        </p:txBody>
      </p:sp>
      <p:sp>
        <p:nvSpPr>
          <p:cNvPr id="5" name="4 Marcador de número de diapositiva"/>
          <p:cNvSpPr>
            <a:spLocks noGrp="1"/>
          </p:cNvSpPr>
          <p:nvPr>
            <p:ph type="sldNum" sz="quarter" idx="11"/>
          </p:nvPr>
        </p:nvSpPr>
        <p:spPr>
          <a:xfrm>
            <a:off x="7099300" y="6248400"/>
            <a:ext cx="2311400" cy="457200"/>
          </a:xfrm>
          <a:prstGeom prst="rect">
            <a:avLst/>
          </a:prstGeom>
        </p:spPr>
        <p:txBody>
          <a:bodyPr/>
          <a:lstStyle>
            <a:lvl1pPr>
              <a:defRPr>
                <a:latin typeface="Charlesworth" pitchFamily="82" charset="0"/>
                <a:cs typeface="+mn-cs"/>
              </a:defRPr>
            </a:lvl1pPr>
          </a:lstStyle>
          <a:p>
            <a:pPr>
              <a:defRPr/>
            </a:pPr>
            <a:fld id="{5CA010DF-FAD6-4ED0-8E4B-BAC34886820F}" type="slidenum">
              <a:rPr lang="es-ES"/>
              <a:pPr>
                <a:defRPr/>
              </a:pPr>
              <a:t>‹Nº›</a:t>
            </a:fld>
            <a:endParaRPr lang="es-ES"/>
          </a:p>
        </p:txBody>
      </p:sp>
      <p:sp>
        <p:nvSpPr>
          <p:cNvPr id="6" name="5 Marcador de fecha"/>
          <p:cNvSpPr>
            <a:spLocks noGrp="1"/>
          </p:cNvSpPr>
          <p:nvPr>
            <p:ph type="dt" sz="half" idx="12"/>
          </p:nvPr>
        </p:nvSpPr>
        <p:spPr/>
        <p:txBody>
          <a:bodyPr/>
          <a:lstStyle>
            <a:lvl1pPr>
              <a:defRPr/>
            </a:lvl1pPr>
          </a:lstStyle>
          <a:p>
            <a:pPr>
              <a:defRPr/>
            </a:pP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294565" y="404817"/>
            <a:ext cx="2339975" cy="546258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71465" y="404817"/>
            <a:ext cx="6870700" cy="546258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pie de página"/>
          <p:cNvSpPr>
            <a:spLocks noGrp="1"/>
          </p:cNvSpPr>
          <p:nvPr>
            <p:ph type="ftr" sz="quarter" idx="10"/>
          </p:nvPr>
        </p:nvSpPr>
        <p:spPr/>
        <p:txBody>
          <a:bodyPr/>
          <a:lstStyle>
            <a:lvl1pPr>
              <a:defRPr/>
            </a:lvl1pPr>
          </a:lstStyle>
          <a:p>
            <a:pPr>
              <a:defRPr/>
            </a:pPr>
            <a:endParaRPr lang="es-ES"/>
          </a:p>
        </p:txBody>
      </p:sp>
      <p:sp>
        <p:nvSpPr>
          <p:cNvPr id="5" name="4 Marcador de número de diapositiva"/>
          <p:cNvSpPr>
            <a:spLocks noGrp="1"/>
          </p:cNvSpPr>
          <p:nvPr>
            <p:ph type="sldNum" sz="quarter" idx="11"/>
          </p:nvPr>
        </p:nvSpPr>
        <p:spPr>
          <a:xfrm>
            <a:off x="7099300" y="6248400"/>
            <a:ext cx="2311400" cy="457200"/>
          </a:xfrm>
          <a:prstGeom prst="rect">
            <a:avLst/>
          </a:prstGeom>
        </p:spPr>
        <p:txBody>
          <a:bodyPr/>
          <a:lstStyle>
            <a:lvl1pPr>
              <a:defRPr>
                <a:latin typeface="Charlesworth" pitchFamily="82" charset="0"/>
                <a:cs typeface="+mn-cs"/>
              </a:defRPr>
            </a:lvl1pPr>
          </a:lstStyle>
          <a:p>
            <a:pPr>
              <a:defRPr/>
            </a:pPr>
            <a:fld id="{5E395505-C646-424E-BA3A-DCC940D35F00}" type="slidenum">
              <a:rPr lang="es-ES"/>
              <a:pPr>
                <a:defRPr/>
              </a:pPr>
              <a:t>‹Nº›</a:t>
            </a:fld>
            <a:endParaRPr lang="es-ES"/>
          </a:p>
        </p:txBody>
      </p:sp>
      <p:sp>
        <p:nvSpPr>
          <p:cNvPr id="6" name="5 Marcador de fecha"/>
          <p:cNvSpPr>
            <a:spLocks noGrp="1"/>
          </p:cNvSpPr>
          <p:nvPr>
            <p:ph type="dt" sz="half" idx="12"/>
          </p:nvPr>
        </p:nvSpPr>
        <p:spPr/>
        <p:txBody>
          <a:bodyPr/>
          <a:lstStyle>
            <a:lvl1pPr>
              <a:defRPr/>
            </a:lvl1pPr>
          </a:lstStyle>
          <a:p>
            <a:pPr>
              <a:defRPr/>
            </a:pPr>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solidFill>
                <a:srgbClr val="000000"/>
              </a:solidFill>
            </a:endParaRPr>
          </a:p>
        </p:txBody>
      </p:sp>
      <p:sp>
        <p:nvSpPr>
          <p:cNvPr id="5" name="Rectangle 3"/>
          <p:cNvSpPr>
            <a:spLocks noGrp="1" noChangeArrowheads="1"/>
          </p:cNvSpPr>
          <p:nvPr>
            <p:ph type="sldNum" sz="quarter" idx="11"/>
          </p:nvPr>
        </p:nvSpPr>
        <p:spPr>
          <a:xfrm>
            <a:off x="7099300" y="6248400"/>
            <a:ext cx="2311400" cy="457200"/>
          </a:xfrm>
          <a:prstGeom prst="rect">
            <a:avLst/>
          </a:prstGeom>
          <a:ln/>
        </p:spPr>
        <p:txBody>
          <a:bodyPr/>
          <a:lstStyle>
            <a:lvl1pPr>
              <a:defRPr/>
            </a:lvl1pPr>
          </a:lstStyle>
          <a:p>
            <a:pPr>
              <a:defRPr/>
            </a:pPr>
            <a:fld id="{D8F0908F-A415-48DE-8BCD-675611CBBBCA}" type="slidenum">
              <a:rPr lang="es-ES">
                <a:solidFill>
                  <a:srgbClr val="000000"/>
                </a:solidFill>
              </a:rPr>
              <a:pPr>
                <a:defRPr/>
              </a:pPr>
              <a:t>‹Nº›</a:t>
            </a:fld>
            <a:endParaRPr lang="es-E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s-E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2" name="Picture 2" descr="http://intranet.redinterna.age/stfls/comun/logos/2011-EconomiaC.jpg"/>
          <p:cNvPicPr>
            <a:picLocks noChangeAspect="1" noChangeArrowheads="1"/>
          </p:cNvPicPr>
          <p:nvPr userDrawn="1"/>
        </p:nvPicPr>
        <p:blipFill>
          <a:blip r:embed="rId3" cstate="print"/>
          <a:srcRect/>
          <a:stretch>
            <a:fillRect/>
          </a:stretch>
        </p:blipFill>
        <p:spPr bwMode="auto">
          <a:xfrm>
            <a:off x="7401275" y="6098682"/>
            <a:ext cx="2482771" cy="759318"/>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Picture 2" descr="http://intranet.redinterna.age/stfls/comun/logos/2011-EconomiaC.jpg"/>
          <p:cNvPicPr>
            <a:picLocks noChangeAspect="1" noChangeArrowheads="1"/>
          </p:cNvPicPr>
          <p:nvPr userDrawn="1"/>
        </p:nvPicPr>
        <p:blipFill>
          <a:blip r:embed="rId3" cstate="print"/>
          <a:srcRect/>
          <a:stretch>
            <a:fillRect/>
          </a:stretch>
        </p:blipFill>
        <p:spPr bwMode="auto">
          <a:xfrm>
            <a:off x="7889875" y="6242050"/>
            <a:ext cx="2016125" cy="615950"/>
          </a:xfrm>
          <a:prstGeom prst="rect">
            <a:avLst/>
          </a:prstGeom>
          <a:noFill/>
          <a:ln w="9525">
            <a:noFill/>
            <a:miter lim="800000"/>
            <a:headEnd/>
            <a:tailEnd/>
          </a:ln>
        </p:spPr>
      </p:pic>
      <p:sp>
        <p:nvSpPr>
          <p:cNvPr id="2" name="1 Título"/>
          <p:cNvSpPr>
            <a:spLocks noGrp="1"/>
          </p:cNvSpPr>
          <p:nvPr>
            <p:ph type="title"/>
          </p:nvPr>
        </p:nvSpPr>
        <p:spPr>
          <a:xfrm>
            <a:off x="782638" y="4406904"/>
            <a:ext cx="84201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5" name="3 Marcador de pie de página"/>
          <p:cNvSpPr>
            <a:spLocks noGrp="1"/>
          </p:cNvSpPr>
          <p:nvPr>
            <p:ph type="ftr" sz="quarter" idx="10"/>
          </p:nvPr>
        </p:nvSpPr>
        <p:spPr/>
        <p:txBody>
          <a:bodyPr/>
          <a:lstStyle>
            <a:lvl1pPr>
              <a:defRPr dirty="0"/>
            </a:lvl1pPr>
          </a:lstStyle>
          <a:p>
            <a:pPr>
              <a:defRPr/>
            </a:pPr>
            <a:endParaRPr lang="es-ES"/>
          </a:p>
        </p:txBody>
      </p:sp>
      <p:sp>
        <p:nvSpPr>
          <p:cNvPr id="6" name="4 Marcador de número de diapositiva"/>
          <p:cNvSpPr>
            <a:spLocks noGrp="1"/>
          </p:cNvSpPr>
          <p:nvPr>
            <p:ph type="sldNum" sz="quarter" idx="11"/>
          </p:nvPr>
        </p:nvSpPr>
        <p:spPr>
          <a:xfrm>
            <a:off x="7099300" y="6248400"/>
            <a:ext cx="2311400" cy="457200"/>
          </a:xfrm>
          <a:prstGeom prst="rect">
            <a:avLst/>
          </a:prstGeom>
        </p:spPr>
        <p:txBody>
          <a:bodyPr/>
          <a:lstStyle>
            <a:lvl1pPr>
              <a:defRPr>
                <a:latin typeface="Charlesworth" pitchFamily="82" charset="0"/>
                <a:cs typeface="+mn-cs"/>
              </a:defRPr>
            </a:lvl1pPr>
          </a:lstStyle>
          <a:p>
            <a:pPr>
              <a:defRPr/>
            </a:pPr>
            <a:fld id="{601E6DBE-8851-4155-A820-8197B8FFE16B}" type="slidenum">
              <a:rPr lang="es-ES"/>
              <a:pPr>
                <a:defRPr/>
              </a:pPr>
              <a:t>‹Nº›</a:t>
            </a:fld>
            <a:endParaRPr lang="es-ES"/>
          </a:p>
        </p:txBody>
      </p:sp>
      <p:sp>
        <p:nvSpPr>
          <p:cNvPr id="7" name="5 Marcador de fecha"/>
          <p:cNvSpPr>
            <a:spLocks noGrp="1"/>
          </p:cNvSpPr>
          <p:nvPr>
            <p:ph type="dt" sz="half" idx="12"/>
          </p:nvPr>
        </p:nvSpPr>
        <p:spPr/>
        <p:txBody>
          <a:bodyPr/>
          <a:lstStyle>
            <a:lvl1pPr>
              <a:defRPr/>
            </a:lvl1pPr>
          </a:lstStyle>
          <a:p>
            <a:pPr>
              <a:defRPr/>
            </a:pPr>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5" name="Picture 2" descr="http://intranet.redinterna.age/stfls/comun/logos/2011-EconomiaC.jpg"/>
          <p:cNvPicPr>
            <a:picLocks noChangeAspect="1" noChangeArrowheads="1"/>
          </p:cNvPicPr>
          <p:nvPr userDrawn="1"/>
        </p:nvPicPr>
        <p:blipFill>
          <a:blip r:embed="rId2" cstate="print"/>
          <a:srcRect/>
          <a:stretch>
            <a:fillRect/>
          </a:stretch>
        </p:blipFill>
        <p:spPr bwMode="auto">
          <a:xfrm>
            <a:off x="7889875" y="6242050"/>
            <a:ext cx="2016125" cy="615950"/>
          </a:xfrm>
          <a:prstGeom prst="rect">
            <a:avLst/>
          </a:prstGeom>
          <a:noFill/>
          <a:ln w="9525">
            <a:noFill/>
            <a:miter lim="800000"/>
            <a:headEnd/>
            <a:tailEnd/>
          </a:ln>
        </p:spPr>
      </p:pic>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271465" y="1628779"/>
            <a:ext cx="4605337" cy="4238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029202" y="1628779"/>
            <a:ext cx="4605338" cy="4238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4 Marcador de pie de página"/>
          <p:cNvSpPr>
            <a:spLocks noGrp="1"/>
          </p:cNvSpPr>
          <p:nvPr>
            <p:ph type="ftr" sz="quarter" idx="10"/>
          </p:nvPr>
        </p:nvSpPr>
        <p:spPr/>
        <p:txBody>
          <a:bodyPr/>
          <a:lstStyle>
            <a:lvl1pPr>
              <a:defRPr/>
            </a:lvl1pPr>
          </a:lstStyle>
          <a:p>
            <a:pPr>
              <a:defRPr/>
            </a:pPr>
            <a:endParaRPr lang="es-ES"/>
          </a:p>
        </p:txBody>
      </p:sp>
      <p:sp>
        <p:nvSpPr>
          <p:cNvPr id="7" name="5 Marcador de número de diapositiva"/>
          <p:cNvSpPr>
            <a:spLocks noGrp="1"/>
          </p:cNvSpPr>
          <p:nvPr>
            <p:ph type="sldNum" sz="quarter" idx="11"/>
          </p:nvPr>
        </p:nvSpPr>
        <p:spPr>
          <a:xfrm>
            <a:off x="7099300" y="6248400"/>
            <a:ext cx="2311400" cy="457200"/>
          </a:xfrm>
          <a:prstGeom prst="rect">
            <a:avLst/>
          </a:prstGeom>
        </p:spPr>
        <p:txBody>
          <a:bodyPr/>
          <a:lstStyle>
            <a:lvl1pPr>
              <a:defRPr>
                <a:latin typeface="Charlesworth" pitchFamily="82" charset="0"/>
                <a:cs typeface="+mn-cs"/>
              </a:defRPr>
            </a:lvl1pPr>
          </a:lstStyle>
          <a:p>
            <a:pPr>
              <a:defRPr/>
            </a:pPr>
            <a:fld id="{C8B1B12B-9B85-4A8C-AB76-7609D9B77974}" type="slidenum">
              <a:rPr lang="es-ES"/>
              <a:pPr>
                <a:defRPr/>
              </a:pPr>
              <a:t>‹Nº›</a:t>
            </a:fld>
            <a:endParaRPr lang="es-ES"/>
          </a:p>
        </p:txBody>
      </p:sp>
      <p:sp>
        <p:nvSpPr>
          <p:cNvPr id="8" name="6 Marcador de fecha"/>
          <p:cNvSpPr>
            <a:spLocks noGrp="1"/>
          </p:cNvSpPr>
          <p:nvPr>
            <p:ph type="dt" sz="half" idx="12"/>
          </p:nvPr>
        </p:nvSpPr>
        <p:spPr/>
        <p:txBody>
          <a:bodyPr/>
          <a:lstStyle>
            <a:lvl1pPr>
              <a:defRPr/>
            </a:lvl1pPr>
          </a:lstStyle>
          <a:p>
            <a:pPr>
              <a:defRPr/>
            </a:pP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7" name="Picture 2" descr="http://intranet.redinterna.age/stfls/comun/logos/2011-EconomiaC.jpg"/>
          <p:cNvPicPr>
            <a:picLocks noChangeAspect="1" noChangeArrowheads="1"/>
          </p:cNvPicPr>
          <p:nvPr userDrawn="1"/>
        </p:nvPicPr>
        <p:blipFill>
          <a:blip r:embed="rId2" cstate="print"/>
          <a:srcRect/>
          <a:stretch>
            <a:fillRect/>
          </a:stretch>
        </p:blipFill>
        <p:spPr bwMode="auto">
          <a:xfrm>
            <a:off x="7889875" y="6242050"/>
            <a:ext cx="2016125" cy="615950"/>
          </a:xfrm>
          <a:prstGeom prst="rect">
            <a:avLst/>
          </a:prstGeom>
          <a:noFill/>
          <a:ln w="9525">
            <a:noFill/>
            <a:miter lim="800000"/>
            <a:headEnd/>
            <a:tailEnd/>
          </a:ln>
        </p:spPr>
      </p:pic>
      <p:sp>
        <p:nvSpPr>
          <p:cNvPr id="2" name="1 Título"/>
          <p:cNvSpPr>
            <a:spLocks noGrp="1"/>
          </p:cNvSpPr>
          <p:nvPr>
            <p:ph type="title"/>
          </p:nvPr>
        </p:nvSpPr>
        <p:spPr>
          <a:xfrm>
            <a:off x="495300" y="274638"/>
            <a:ext cx="89154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37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37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8" name="6 Marcador de pie de página"/>
          <p:cNvSpPr>
            <a:spLocks noGrp="1"/>
          </p:cNvSpPr>
          <p:nvPr>
            <p:ph type="ftr" sz="quarter" idx="10"/>
          </p:nvPr>
        </p:nvSpPr>
        <p:spPr/>
        <p:txBody>
          <a:bodyPr/>
          <a:lstStyle>
            <a:lvl1pPr>
              <a:defRPr/>
            </a:lvl1pPr>
          </a:lstStyle>
          <a:p>
            <a:pPr>
              <a:defRPr/>
            </a:pPr>
            <a:endParaRPr lang="es-ES"/>
          </a:p>
        </p:txBody>
      </p:sp>
      <p:sp>
        <p:nvSpPr>
          <p:cNvPr id="9" name="7 Marcador de número de diapositiva"/>
          <p:cNvSpPr>
            <a:spLocks noGrp="1"/>
          </p:cNvSpPr>
          <p:nvPr>
            <p:ph type="sldNum" sz="quarter" idx="11"/>
          </p:nvPr>
        </p:nvSpPr>
        <p:spPr>
          <a:xfrm>
            <a:off x="7099300" y="6248400"/>
            <a:ext cx="2311400" cy="457200"/>
          </a:xfrm>
          <a:prstGeom prst="rect">
            <a:avLst/>
          </a:prstGeom>
        </p:spPr>
        <p:txBody>
          <a:bodyPr/>
          <a:lstStyle>
            <a:lvl1pPr>
              <a:defRPr>
                <a:latin typeface="Charlesworth" pitchFamily="82" charset="0"/>
                <a:cs typeface="+mn-cs"/>
              </a:defRPr>
            </a:lvl1pPr>
          </a:lstStyle>
          <a:p>
            <a:pPr>
              <a:defRPr/>
            </a:pPr>
            <a:fld id="{10E90769-7665-4EEF-BAE1-E519FED0DBF9}" type="slidenum">
              <a:rPr lang="es-ES"/>
              <a:pPr>
                <a:defRPr/>
              </a:pPr>
              <a:t>‹Nº›</a:t>
            </a:fld>
            <a:endParaRPr lang="es-ES"/>
          </a:p>
        </p:txBody>
      </p:sp>
      <p:sp>
        <p:nvSpPr>
          <p:cNvPr id="10" name="8 Marcador de fecha"/>
          <p:cNvSpPr>
            <a:spLocks noGrp="1"/>
          </p:cNvSpPr>
          <p:nvPr>
            <p:ph type="dt" sz="half" idx="12"/>
          </p:nvPr>
        </p:nvSpPr>
        <p:spPr/>
        <p:txBody>
          <a:bodyPr/>
          <a:lstStyle>
            <a:lvl1pPr>
              <a:defRPr/>
            </a:lvl1pPr>
          </a:lstStyle>
          <a:p>
            <a:pPr>
              <a:defRPr/>
            </a:pP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3" name="Picture 2" descr="http://intranet.redinterna.age/stfls/comun/logos/2011-EconomiaC.jpg"/>
          <p:cNvPicPr>
            <a:picLocks noChangeAspect="1" noChangeArrowheads="1"/>
          </p:cNvPicPr>
          <p:nvPr userDrawn="1"/>
        </p:nvPicPr>
        <p:blipFill>
          <a:blip r:embed="rId2" cstate="print"/>
          <a:srcRect/>
          <a:stretch>
            <a:fillRect/>
          </a:stretch>
        </p:blipFill>
        <p:spPr bwMode="auto">
          <a:xfrm>
            <a:off x="7889875" y="6242050"/>
            <a:ext cx="2016125" cy="615950"/>
          </a:xfrm>
          <a:prstGeom prst="rect">
            <a:avLst/>
          </a:prstGeom>
          <a:noFill/>
          <a:ln w="9525">
            <a:noFill/>
            <a:miter lim="800000"/>
            <a:headEnd/>
            <a:tailEnd/>
          </a:ln>
        </p:spPr>
      </p:pic>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4" name="2 Marcador de pie de página"/>
          <p:cNvSpPr>
            <a:spLocks noGrp="1"/>
          </p:cNvSpPr>
          <p:nvPr>
            <p:ph type="ftr" sz="quarter" idx="10"/>
          </p:nvPr>
        </p:nvSpPr>
        <p:spPr/>
        <p:txBody>
          <a:bodyPr/>
          <a:lstStyle>
            <a:lvl1pPr>
              <a:defRPr/>
            </a:lvl1pPr>
          </a:lstStyle>
          <a:p>
            <a:pPr>
              <a:defRPr/>
            </a:pPr>
            <a:endParaRPr lang="es-ES"/>
          </a:p>
        </p:txBody>
      </p:sp>
      <p:sp>
        <p:nvSpPr>
          <p:cNvPr id="5" name="3 Marcador de número de diapositiva"/>
          <p:cNvSpPr>
            <a:spLocks noGrp="1"/>
          </p:cNvSpPr>
          <p:nvPr>
            <p:ph type="sldNum" sz="quarter" idx="11"/>
          </p:nvPr>
        </p:nvSpPr>
        <p:spPr>
          <a:xfrm>
            <a:off x="7099300" y="6248400"/>
            <a:ext cx="2311400" cy="457200"/>
          </a:xfrm>
          <a:prstGeom prst="rect">
            <a:avLst/>
          </a:prstGeom>
        </p:spPr>
        <p:txBody>
          <a:bodyPr/>
          <a:lstStyle>
            <a:lvl1pPr>
              <a:defRPr>
                <a:latin typeface="Charlesworth" pitchFamily="82" charset="0"/>
                <a:cs typeface="+mn-cs"/>
              </a:defRPr>
            </a:lvl1pPr>
          </a:lstStyle>
          <a:p>
            <a:pPr>
              <a:defRPr/>
            </a:pPr>
            <a:fld id="{D7515879-3C4D-4A48-B3BB-DA94F56D6BC9}" type="slidenum">
              <a:rPr lang="es-ES"/>
              <a:pPr>
                <a:defRPr/>
              </a:pPr>
              <a:t>‹Nº›</a:t>
            </a:fld>
            <a:endParaRPr lang="es-ES"/>
          </a:p>
        </p:txBody>
      </p:sp>
      <p:sp>
        <p:nvSpPr>
          <p:cNvPr id="6" name="4 Marcador de fecha"/>
          <p:cNvSpPr>
            <a:spLocks noGrp="1"/>
          </p:cNvSpPr>
          <p:nvPr>
            <p:ph type="dt" sz="half" idx="12"/>
          </p:nvPr>
        </p:nvSpPr>
        <p:spPr/>
        <p:txBody>
          <a:bodyPr/>
          <a:lstStyle>
            <a:lvl1pPr>
              <a:defRPr/>
            </a:lvl1pPr>
          </a:lstStyle>
          <a:p>
            <a:pPr>
              <a:defRPr/>
            </a:pP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pie de página"/>
          <p:cNvSpPr>
            <a:spLocks noGrp="1"/>
          </p:cNvSpPr>
          <p:nvPr>
            <p:ph type="ftr" sz="quarter" idx="10"/>
          </p:nvPr>
        </p:nvSpPr>
        <p:spPr/>
        <p:txBody>
          <a:bodyPr/>
          <a:lstStyle>
            <a:lvl1pPr>
              <a:defRPr/>
            </a:lvl1pPr>
          </a:lstStyle>
          <a:p>
            <a:pPr>
              <a:defRPr/>
            </a:pPr>
            <a:endParaRPr lang="es-ES"/>
          </a:p>
        </p:txBody>
      </p:sp>
      <p:sp>
        <p:nvSpPr>
          <p:cNvPr id="3" name="2 Marcador de número de diapositiva"/>
          <p:cNvSpPr>
            <a:spLocks noGrp="1"/>
          </p:cNvSpPr>
          <p:nvPr>
            <p:ph type="sldNum" sz="quarter" idx="11"/>
          </p:nvPr>
        </p:nvSpPr>
        <p:spPr>
          <a:xfrm>
            <a:off x="7099300" y="6248400"/>
            <a:ext cx="2311400" cy="457200"/>
          </a:xfrm>
          <a:prstGeom prst="rect">
            <a:avLst/>
          </a:prstGeom>
        </p:spPr>
        <p:txBody>
          <a:bodyPr/>
          <a:lstStyle>
            <a:lvl1pPr>
              <a:defRPr>
                <a:latin typeface="Charlesworth" pitchFamily="82" charset="0"/>
                <a:cs typeface="+mn-cs"/>
              </a:defRPr>
            </a:lvl1pPr>
          </a:lstStyle>
          <a:p>
            <a:pPr>
              <a:defRPr/>
            </a:pPr>
            <a:fld id="{75064C5A-E98B-4B99-A499-BED31D6C6E4F}" type="slidenum">
              <a:rPr lang="es-ES"/>
              <a:pPr>
                <a:defRPr/>
              </a:pPr>
              <a:t>‹Nº›</a:t>
            </a:fld>
            <a:endParaRPr lang="es-ES"/>
          </a:p>
        </p:txBody>
      </p:sp>
      <p:sp>
        <p:nvSpPr>
          <p:cNvPr id="4" name="3 Marcador de fecha"/>
          <p:cNvSpPr>
            <a:spLocks noGrp="1"/>
          </p:cNvSpPr>
          <p:nvPr>
            <p:ph type="dt" sz="half" idx="12"/>
          </p:nvPr>
        </p:nvSpPr>
        <p:spPr/>
        <p:txBody>
          <a:bodyPr/>
          <a:lstStyle>
            <a:lvl1pPr>
              <a:defRPr/>
            </a:lvl1pPr>
          </a:lstStyle>
          <a:p>
            <a:pPr>
              <a:defRPr/>
            </a:pPr>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2" y="273050"/>
            <a:ext cx="3259138"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3499"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2"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pie de página"/>
          <p:cNvSpPr>
            <a:spLocks noGrp="1"/>
          </p:cNvSpPr>
          <p:nvPr>
            <p:ph type="ftr" sz="quarter" idx="10"/>
          </p:nvPr>
        </p:nvSpPr>
        <p:spPr/>
        <p:txBody>
          <a:bodyPr/>
          <a:lstStyle>
            <a:lvl1pPr>
              <a:defRPr/>
            </a:lvl1pPr>
          </a:lstStyle>
          <a:p>
            <a:pPr>
              <a:defRPr/>
            </a:pPr>
            <a:endParaRPr lang="es-ES"/>
          </a:p>
        </p:txBody>
      </p:sp>
      <p:sp>
        <p:nvSpPr>
          <p:cNvPr id="6" name="5 Marcador de número de diapositiva"/>
          <p:cNvSpPr>
            <a:spLocks noGrp="1"/>
          </p:cNvSpPr>
          <p:nvPr>
            <p:ph type="sldNum" sz="quarter" idx="11"/>
          </p:nvPr>
        </p:nvSpPr>
        <p:spPr>
          <a:xfrm>
            <a:off x="7099300" y="6248400"/>
            <a:ext cx="2311400" cy="457200"/>
          </a:xfrm>
          <a:prstGeom prst="rect">
            <a:avLst/>
          </a:prstGeom>
        </p:spPr>
        <p:txBody>
          <a:bodyPr/>
          <a:lstStyle>
            <a:lvl1pPr>
              <a:defRPr>
                <a:latin typeface="Charlesworth" pitchFamily="82" charset="0"/>
                <a:cs typeface="+mn-cs"/>
              </a:defRPr>
            </a:lvl1pPr>
          </a:lstStyle>
          <a:p>
            <a:pPr>
              <a:defRPr/>
            </a:pPr>
            <a:fld id="{C067E4C1-4319-4668-BA18-C56F9D77328E}" type="slidenum">
              <a:rPr lang="es-ES"/>
              <a:pPr>
                <a:defRPr/>
              </a:pPr>
              <a:t>‹Nº›</a:t>
            </a:fld>
            <a:endParaRPr lang="es-ES"/>
          </a:p>
        </p:txBody>
      </p:sp>
      <p:sp>
        <p:nvSpPr>
          <p:cNvPr id="7" name="6 Marcador de fecha"/>
          <p:cNvSpPr>
            <a:spLocks noGrp="1"/>
          </p:cNvSpPr>
          <p:nvPr>
            <p:ph type="dt" sz="half" idx="12"/>
          </p:nvPr>
        </p:nvSpPr>
        <p:spPr/>
        <p:txBody>
          <a:bodyPr/>
          <a:lstStyle>
            <a:lvl1pPr>
              <a:defRPr/>
            </a:lvl1pPr>
          </a:lstStyle>
          <a:p>
            <a:pPr>
              <a:defRPr/>
            </a:pPr>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pie de página"/>
          <p:cNvSpPr>
            <a:spLocks noGrp="1"/>
          </p:cNvSpPr>
          <p:nvPr>
            <p:ph type="ftr" sz="quarter" idx="10"/>
          </p:nvPr>
        </p:nvSpPr>
        <p:spPr/>
        <p:txBody>
          <a:bodyPr/>
          <a:lstStyle>
            <a:lvl1pPr>
              <a:defRPr/>
            </a:lvl1pPr>
          </a:lstStyle>
          <a:p>
            <a:pPr>
              <a:defRPr/>
            </a:pPr>
            <a:endParaRPr lang="es-ES"/>
          </a:p>
        </p:txBody>
      </p:sp>
      <p:sp>
        <p:nvSpPr>
          <p:cNvPr id="6" name="5 Marcador de número de diapositiva"/>
          <p:cNvSpPr>
            <a:spLocks noGrp="1"/>
          </p:cNvSpPr>
          <p:nvPr>
            <p:ph type="sldNum" sz="quarter" idx="11"/>
          </p:nvPr>
        </p:nvSpPr>
        <p:spPr>
          <a:xfrm>
            <a:off x="7099300" y="6248400"/>
            <a:ext cx="2311400" cy="457200"/>
          </a:xfrm>
          <a:prstGeom prst="rect">
            <a:avLst/>
          </a:prstGeom>
        </p:spPr>
        <p:txBody>
          <a:bodyPr/>
          <a:lstStyle>
            <a:lvl1pPr>
              <a:defRPr>
                <a:latin typeface="Charlesworth" pitchFamily="82" charset="0"/>
                <a:cs typeface="+mn-cs"/>
              </a:defRPr>
            </a:lvl1pPr>
          </a:lstStyle>
          <a:p>
            <a:pPr>
              <a:defRPr/>
            </a:pPr>
            <a:fld id="{39911B9C-EC43-48E0-9699-9B35A90A2D6E}" type="slidenum">
              <a:rPr lang="es-ES"/>
              <a:pPr>
                <a:defRPr/>
              </a:pPr>
              <a:t>‹Nº›</a:t>
            </a:fld>
            <a:endParaRPr lang="es-ES"/>
          </a:p>
        </p:txBody>
      </p:sp>
      <p:sp>
        <p:nvSpPr>
          <p:cNvPr id="7" name="6 Marcador de fecha"/>
          <p:cNvSpPr>
            <a:spLocks noGrp="1"/>
          </p:cNvSpPr>
          <p:nvPr>
            <p:ph type="dt" sz="half" idx="12"/>
          </p:nvPr>
        </p:nvSpPr>
        <p:spPr/>
        <p:txBody>
          <a:bodyPr/>
          <a:lstStyle>
            <a:lvl1pPr>
              <a:defRPr/>
            </a:lvl1pPr>
          </a:lstStyle>
          <a:p>
            <a:pPr>
              <a:defRPr/>
            </a:pP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026" name="22 Imagen" descr="BANDA.jpg"/>
          <p:cNvPicPr>
            <a:picLocks noChangeAspect="1"/>
          </p:cNvPicPr>
          <p:nvPr userDrawn="1"/>
        </p:nvPicPr>
        <p:blipFill>
          <a:blip r:embed="rId14" cstate="print"/>
          <a:srcRect/>
          <a:stretch>
            <a:fillRect/>
          </a:stretch>
        </p:blipFill>
        <p:spPr bwMode="auto">
          <a:xfrm>
            <a:off x="0" y="6092829"/>
            <a:ext cx="9906000" cy="765175"/>
          </a:xfrm>
          <a:prstGeom prst="rect">
            <a:avLst/>
          </a:prstGeom>
          <a:noFill/>
          <a:ln w="9525">
            <a:noFill/>
            <a:miter lim="800000"/>
            <a:headEnd/>
            <a:tailEnd/>
          </a:ln>
        </p:spPr>
      </p:pic>
      <p:sp>
        <p:nvSpPr>
          <p:cNvPr id="9218" name="Rectangle 2"/>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Charlesworth" pitchFamily="82" charset="0"/>
                <a:cs typeface="+mn-cs"/>
              </a:defRPr>
            </a:lvl1pPr>
          </a:lstStyle>
          <a:p>
            <a:pPr>
              <a:defRPr/>
            </a:pPr>
            <a:endParaRPr lang="es-ES"/>
          </a:p>
        </p:txBody>
      </p:sp>
      <p:grpSp>
        <p:nvGrpSpPr>
          <p:cNvPr id="1028" name="Group 4"/>
          <p:cNvGrpSpPr>
            <a:grpSpLocks/>
          </p:cNvGrpSpPr>
          <p:nvPr/>
        </p:nvGrpSpPr>
        <p:grpSpPr bwMode="auto">
          <a:xfrm>
            <a:off x="0" y="0"/>
            <a:ext cx="9906000" cy="546100"/>
            <a:chOff x="0" y="0"/>
            <a:chExt cx="5760" cy="344"/>
          </a:xfrm>
        </p:grpSpPr>
        <p:sp>
          <p:nvSpPr>
            <p:cNvPr id="922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s-ES" sz="2400">
                <a:latin typeface="Times New Roman" pitchFamily="18" charset="0"/>
                <a:cs typeface="+mn-cs"/>
              </a:endParaRPr>
            </a:p>
          </p:txBody>
        </p:sp>
        <p:sp>
          <p:nvSpPr>
            <p:cNvPr id="922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s-ES" sz="2400">
                <a:latin typeface="Times New Roman" pitchFamily="18" charset="0"/>
                <a:cs typeface="+mn-cs"/>
              </a:endParaRPr>
            </a:p>
          </p:txBody>
        </p:sp>
        <p:sp>
          <p:nvSpPr>
            <p:cNvPr id="922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s-ES">
                <a:solidFill>
                  <a:schemeClr val="hlink"/>
                </a:solidFill>
                <a:latin typeface="Charlesworth" pitchFamily="82" charset="0"/>
                <a:cs typeface="+mn-cs"/>
              </a:endParaRPr>
            </a:p>
          </p:txBody>
        </p:sp>
        <p:sp>
          <p:nvSpPr>
            <p:cNvPr id="922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s-ES">
                <a:solidFill>
                  <a:schemeClr val="hlink"/>
                </a:solidFill>
                <a:latin typeface="Charlesworth" pitchFamily="82" charset="0"/>
                <a:cs typeface="+mn-cs"/>
              </a:endParaRPr>
            </a:p>
          </p:txBody>
        </p:sp>
        <p:sp>
          <p:nvSpPr>
            <p:cNvPr id="922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s-ES">
                <a:solidFill>
                  <a:schemeClr val="accent2"/>
                </a:solidFill>
                <a:latin typeface="Charlesworth" pitchFamily="82" charset="0"/>
                <a:cs typeface="+mn-cs"/>
              </a:endParaRPr>
            </a:p>
          </p:txBody>
        </p:sp>
        <p:sp>
          <p:nvSpPr>
            <p:cNvPr id="9226" name="Rectangle 10"/>
            <p:cNvSpPr>
              <a:spLocks noChangeArrowheads="1"/>
            </p:cNvSpPr>
            <p:nvPr/>
          </p:nvSpPr>
          <p:spPr bwMode="auto">
            <a:xfrm>
              <a:off x="173" y="173"/>
              <a:ext cx="87" cy="87"/>
            </a:xfrm>
            <a:prstGeom prst="rect">
              <a:avLst/>
            </a:prstGeom>
            <a:solidFill>
              <a:schemeClr val="folHlink"/>
            </a:solidFill>
            <a:ln w="9525">
              <a:noFill/>
              <a:miter lim="800000"/>
              <a:headEnd/>
              <a:tailEnd/>
            </a:ln>
          </p:spPr>
          <p:txBody>
            <a:bodyPr/>
            <a:lstStyle/>
            <a:p>
              <a:pPr>
                <a:defRPr/>
              </a:pPr>
              <a:endParaRPr lang="es-ES">
                <a:solidFill>
                  <a:schemeClr val="hlink"/>
                </a:solidFill>
                <a:latin typeface="Charlesworth" pitchFamily="82" charset="0"/>
                <a:cs typeface="+mn-cs"/>
              </a:endParaRPr>
            </a:p>
          </p:txBody>
        </p:sp>
        <p:sp>
          <p:nvSpPr>
            <p:cNvPr id="922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s-ES" sz="2400">
                <a:latin typeface="Times New Roman" pitchFamily="18" charset="0"/>
                <a:cs typeface="+mn-cs"/>
              </a:endParaRPr>
            </a:p>
          </p:txBody>
        </p:sp>
        <p:sp>
          <p:nvSpPr>
            <p:cNvPr id="922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s-ES">
                <a:solidFill>
                  <a:schemeClr val="accent2"/>
                </a:solidFill>
                <a:latin typeface="Charlesworth" pitchFamily="82" charset="0"/>
                <a:cs typeface="+mn-cs"/>
              </a:endParaRPr>
            </a:p>
          </p:txBody>
        </p:sp>
        <p:sp>
          <p:nvSpPr>
            <p:cNvPr id="9229" name="Rectangle 13"/>
            <p:cNvSpPr>
              <a:spLocks noChangeArrowheads="1"/>
            </p:cNvSpPr>
            <p:nvPr/>
          </p:nvSpPr>
          <p:spPr bwMode="auto">
            <a:xfrm>
              <a:off x="173" y="258"/>
              <a:ext cx="87" cy="86"/>
            </a:xfrm>
            <a:prstGeom prst="rect">
              <a:avLst/>
            </a:prstGeom>
            <a:solidFill>
              <a:schemeClr val="accent2"/>
            </a:solidFill>
            <a:ln w="9525">
              <a:noFill/>
              <a:miter lim="800000"/>
              <a:headEnd/>
              <a:tailEnd/>
            </a:ln>
          </p:spPr>
          <p:txBody>
            <a:bodyPr/>
            <a:lstStyle/>
            <a:p>
              <a:pPr>
                <a:defRPr/>
              </a:pPr>
              <a:endParaRPr lang="es-ES">
                <a:solidFill>
                  <a:schemeClr val="accent2"/>
                </a:solidFill>
                <a:latin typeface="Charlesworth" pitchFamily="82" charset="0"/>
                <a:cs typeface="+mn-cs"/>
              </a:endParaRPr>
            </a:p>
          </p:txBody>
        </p:sp>
      </p:grpSp>
      <p:sp>
        <p:nvSpPr>
          <p:cNvPr id="1029" name="Rectangle 14"/>
          <p:cNvSpPr>
            <a:spLocks noGrp="1" noChangeArrowheads="1"/>
          </p:cNvSpPr>
          <p:nvPr>
            <p:ph type="title"/>
          </p:nvPr>
        </p:nvSpPr>
        <p:spPr bwMode="auto">
          <a:xfrm>
            <a:off x="350838" y="404813"/>
            <a:ext cx="7423150"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30" name="Rectangle 15"/>
          <p:cNvSpPr>
            <a:spLocks noGrp="1" noChangeArrowheads="1"/>
          </p:cNvSpPr>
          <p:nvPr>
            <p:ph type="body" idx="1"/>
          </p:nvPr>
        </p:nvSpPr>
        <p:spPr bwMode="auto">
          <a:xfrm>
            <a:off x="271465" y="1628779"/>
            <a:ext cx="9363075" cy="423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9232" name="Rectangle 16"/>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harlesworth" pitchFamily="82" charset="0"/>
                <a:cs typeface="+mn-cs"/>
              </a:defRPr>
            </a:lvl1pPr>
          </a:lstStyle>
          <a:p>
            <a:pPr>
              <a:defRPr/>
            </a:pPr>
            <a:endParaRPr lang="es-ES"/>
          </a:p>
        </p:txBody>
      </p:sp>
      <p:sp>
        <p:nvSpPr>
          <p:cNvPr id="9234" name="Text Box 18"/>
          <p:cNvSpPr txBox="1">
            <a:spLocks noChangeArrowheads="1"/>
          </p:cNvSpPr>
          <p:nvPr userDrawn="1"/>
        </p:nvSpPr>
        <p:spPr bwMode="auto">
          <a:xfrm>
            <a:off x="7346950" y="6248400"/>
            <a:ext cx="1816100" cy="457200"/>
          </a:xfrm>
          <a:prstGeom prst="rect">
            <a:avLst/>
          </a:prstGeom>
          <a:noFill/>
          <a:ln w="9525">
            <a:noFill/>
            <a:miter lim="800000"/>
            <a:headEnd/>
            <a:tailEnd/>
          </a:ln>
          <a:effectLst/>
        </p:spPr>
        <p:txBody>
          <a:bodyPr>
            <a:spAutoFit/>
          </a:bodyPr>
          <a:lstStyle/>
          <a:p>
            <a:pPr>
              <a:spcBef>
                <a:spcPct val="50000"/>
              </a:spcBef>
              <a:defRPr/>
            </a:pPr>
            <a:endParaRPr lang="en-GB" sz="2400">
              <a:latin typeface="Times New Roman" pitchFamily="18" charset="0"/>
              <a:cs typeface="+mn-cs"/>
            </a:endParaRPr>
          </a:p>
        </p:txBody>
      </p:sp>
      <p:sp>
        <p:nvSpPr>
          <p:cNvPr id="9237" name="Rectangle 21"/>
          <p:cNvSpPr>
            <a:spLocks noChangeArrowheads="1"/>
          </p:cNvSpPr>
          <p:nvPr userDrawn="1"/>
        </p:nvSpPr>
        <p:spPr bwMode="auto">
          <a:xfrm>
            <a:off x="0" y="976313"/>
            <a:ext cx="9906000" cy="76200"/>
          </a:xfrm>
          <a:prstGeom prst="rect">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0"/>
          </a:gradFill>
          <a:ln w="9525">
            <a:noFill/>
            <a:miter lim="800000"/>
            <a:headEnd/>
            <a:tailEnd/>
          </a:ln>
          <a:effectLst/>
        </p:spPr>
        <p:txBody>
          <a:bodyPr wrap="none" anchor="ctr"/>
          <a:lstStyle/>
          <a:p>
            <a:pPr>
              <a:defRPr/>
            </a:pPr>
            <a:endParaRPr lang="es-ES" dirty="0">
              <a:solidFill>
                <a:schemeClr val="bg2"/>
              </a:solidFill>
              <a:latin typeface="Charlesworth" pitchFamily="82" charset="0"/>
              <a:cs typeface="+mn-cs"/>
            </a:endParaRPr>
          </a:p>
        </p:txBody>
      </p:sp>
    </p:spTree>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rtl="0" eaLnBrk="0" fontAlgn="base" hangingPunct="0">
        <a:spcBef>
          <a:spcPct val="0"/>
        </a:spcBef>
        <a:spcAft>
          <a:spcPct val="0"/>
        </a:spcAft>
        <a:defRPr sz="4400" b="1">
          <a:solidFill>
            <a:schemeClr val="hlink"/>
          </a:solidFill>
          <a:latin typeface="+mj-lt"/>
          <a:ea typeface="+mj-ea"/>
          <a:cs typeface="+mj-cs"/>
        </a:defRPr>
      </a:lvl1pPr>
      <a:lvl2pPr algn="l" rtl="0" eaLnBrk="0" fontAlgn="base" hangingPunct="0">
        <a:spcBef>
          <a:spcPct val="0"/>
        </a:spcBef>
        <a:spcAft>
          <a:spcPct val="0"/>
        </a:spcAft>
        <a:defRPr sz="4400" b="1">
          <a:solidFill>
            <a:schemeClr val="hlink"/>
          </a:solidFill>
          <a:latin typeface="Souvenir Lt BT" pitchFamily="18" charset="0"/>
        </a:defRPr>
      </a:lvl2pPr>
      <a:lvl3pPr algn="l" rtl="0" eaLnBrk="0" fontAlgn="base" hangingPunct="0">
        <a:spcBef>
          <a:spcPct val="0"/>
        </a:spcBef>
        <a:spcAft>
          <a:spcPct val="0"/>
        </a:spcAft>
        <a:defRPr sz="4400" b="1">
          <a:solidFill>
            <a:schemeClr val="hlink"/>
          </a:solidFill>
          <a:latin typeface="Souvenir Lt BT" pitchFamily="18" charset="0"/>
        </a:defRPr>
      </a:lvl3pPr>
      <a:lvl4pPr algn="l" rtl="0" eaLnBrk="0" fontAlgn="base" hangingPunct="0">
        <a:spcBef>
          <a:spcPct val="0"/>
        </a:spcBef>
        <a:spcAft>
          <a:spcPct val="0"/>
        </a:spcAft>
        <a:defRPr sz="4400" b="1">
          <a:solidFill>
            <a:schemeClr val="hlink"/>
          </a:solidFill>
          <a:latin typeface="Souvenir Lt BT" pitchFamily="18" charset="0"/>
        </a:defRPr>
      </a:lvl4pPr>
      <a:lvl5pPr algn="l" rtl="0" eaLnBrk="0" fontAlgn="base" hangingPunct="0">
        <a:spcBef>
          <a:spcPct val="0"/>
        </a:spcBef>
        <a:spcAft>
          <a:spcPct val="0"/>
        </a:spcAft>
        <a:defRPr sz="4400" b="1">
          <a:solidFill>
            <a:schemeClr val="hlink"/>
          </a:solidFill>
          <a:latin typeface="Souvenir Lt BT" pitchFamily="18" charset="0"/>
        </a:defRPr>
      </a:lvl5pPr>
      <a:lvl6pPr marL="457200" algn="l" rtl="0" fontAlgn="base">
        <a:spcBef>
          <a:spcPct val="0"/>
        </a:spcBef>
        <a:spcAft>
          <a:spcPct val="0"/>
        </a:spcAft>
        <a:defRPr sz="4400" b="1">
          <a:solidFill>
            <a:schemeClr val="hlink"/>
          </a:solidFill>
          <a:latin typeface="Souvenir Lt BT" pitchFamily="18" charset="0"/>
        </a:defRPr>
      </a:lvl6pPr>
      <a:lvl7pPr marL="914400" algn="l" rtl="0" fontAlgn="base">
        <a:spcBef>
          <a:spcPct val="0"/>
        </a:spcBef>
        <a:spcAft>
          <a:spcPct val="0"/>
        </a:spcAft>
        <a:defRPr sz="4400" b="1">
          <a:solidFill>
            <a:schemeClr val="hlink"/>
          </a:solidFill>
          <a:latin typeface="Souvenir Lt BT" pitchFamily="18" charset="0"/>
        </a:defRPr>
      </a:lvl7pPr>
      <a:lvl8pPr marL="1371600" algn="l" rtl="0" fontAlgn="base">
        <a:spcBef>
          <a:spcPct val="0"/>
        </a:spcBef>
        <a:spcAft>
          <a:spcPct val="0"/>
        </a:spcAft>
        <a:defRPr sz="4400" b="1">
          <a:solidFill>
            <a:schemeClr val="hlink"/>
          </a:solidFill>
          <a:latin typeface="Souvenir Lt BT" pitchFamily="18" charset="0"/>
        </a:defRPr>
      </a:lvl8pPr>
      <a:lvl9pPr marL="1828800" algn="l" rtl="0" fontAlgn="base">
        <a:spcBef>
          <a:spcPct val="0"/>
        </a:spcBef>
        <a:spcAft>
          <a:spcPct val="0"/>
        </a:spcAft>
        <a:defRPr sz="4400" b="1">
          <a:solidFill>
            <a:schemeClr val="hlink"/>
          </a:solidFill>
          <a:latin typeface="Souvenir Lt BT"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Ø"/>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85000"/>
        <a:buFont typeface="Verdana"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13" Type="http://schemas.microsoft.com/office/2007/relationships/hdphoto" Target="../media/hdphoto5.wdp"/><Relationship Id="rId3" Type="http://schemas.openxmlformats.org/officeDocument/2006/relationships/image" Target="../media/image2.jpeg"/><Relationship Id="rId7" Type="http://schemas.microsoft.com/office/2007/relationships/hdphoto" Target="../media/hdphoto2.wdp"/><Relationship Id="rId12"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9.jpe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1.jpeg"/><Relationship Id="rId4" Type="http://schemas.openxmlformats.org/officeDocument/2006/relationships/image" Target="../media/image8.jpeg"/><Relationship Id="rId9" Type="http://schemas.microsoft.com/office/2007/relationships/hdphoto" Target="../media/hdphoto3.wdp"/><Relationship Id="rId1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jpe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microsoft.com/office/2007/relationships/hdphoto" Target="../media/hdphoto6.wdp"/><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5.emf"/><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7.wmf"/><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orizontal color con fondo amarillo PNG"/>
          <p:cNvPicPr>
            <a:picLocks noChangeAspect="1" noChangeArrowheads="1"/>
          </p:cNvPicPr>
          <p:nvPr/>
        </p:nvPicPr>
        <p:blipFill>
          <a:blip r:embed="rId3" cstate="print"/>
          <a:srcRect/>
          <a:stretch>
            <a:fillRect/>
          </a:stretch>
        </p:blipFill>
        <p:spPr bwMode="auto">
          <a:xfrm>
            <a:off x="7329263" y="1"/>
            <a:ext cx="2576737" cy="913278"/>
          </a:xfrm>
          <a:prstGeom prst="rect">
            <a:avLst/>
          </a:prstGeom>
          <a:ln>
            <a:noFill/>
          </a:ln>
          <a:effectLst>
            <a:softEdge rad="112500"/>
          </a:effectLst>
        </p:spPr>
      </p:pic>
      <p:sp>
        <p:nvSpPr>
          <p:cNvPr id="6" name="Rectangle 3"/>
          <p:cNvSpPr>
            <a:spLocks noChangeArrowheads="1"/>
          </p:cNvSpPr>
          <p:nvPr/>
        </p:nvSpPr>
        <p:spPr bwMode="auto">
          <a:xfrm>
            <a:off x="669000" y="4428931"/>
            <a:ext cx="8748496" cy="1628651"/>
          </a:xfrm>
          <a:prstGeom prst="rect">
            <a:avLst/>
          </a:prstGeom>
          <a:noFill/>
          <a:ln>
            <a:noFill/>
          </a:ln>
          <a:effectLst/>
          <a:extLst>
            <a:ext uri="{909E8E84-426E-40DD-AFC4-6F175D3DCCD1}">
              <a14:hiddenFill xmlns:a14="http://schemas.microsoft.com/office/drawing/2010/main">
                <a:solidFill>
                  <a:srgbClr val="6699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r"/>
            <a:endParaRPr lang="en-GB" sz="1100" b="1" dirty="0" smtClean="0">
              <a:solidFill>
                <a:srgbClr val="000000">
                  <a:lumMod val="85000"/>
                  <a:lumOff val="15000"/>
                </a:srgbClr>
              </a:solidFill>
              <a:latin typeface="Verdana" pitchFamily="34" charset="0"/>
              <a:cs typeface="+mn-cs"/>
            </a:endParaRPr>
          </a:p>
          <a:p>
            <a:pPr algn="r"/>
            <a:r>
              <a:rPr lang="en-GB" sz="1100" b="1" dirty="0">
                <a:solidFill>
                  <a:srgbClr val="000000">
                    <a:lumMod val="85000"/>
                    <a:lumOff val="15000"/>
                  </a:srgbClr>
                </a:solidFill>
                <a:latin typeface="Verdana" pitchFamily="34" charset="0"/>
              </a:rPr>
              <a:t>Juan Manuel Garrido Moreno</a:t>
            </a:r>
          </a:p>
          <a:p>
            <a:pPr algn="r"/>
            <a:r>
              <a:rPr lang="en-GB" sz="800" b="1" dirty="0" err="1">
                <a:solidFill>
                  <a:srgbClr val="000000">
                    <a:lumMod val="85000"/>
                    <a:lumOff val="15000"/>
                  </a:srgbClr>
                </a:solidFill>
                <a:latin typeface="Verdana" pitchFamily="34" charset="0"/>
              </a:rPr>
              <a:t>Subdirector</a:t>
            </a:r>
            <a:r>
              <a:rPr lang="en-GB" sz="800" b="1" dirty="0">
                <a:solidFill>
                  <a:srgbClr val="000000">
                    <a:lumMod val="85000"/>
                    <a:lumOff val="15000"/>
                  </a:srgbClr>
                </a:solidFill>
                <a:latin typeface="Verdana" pitchFamily="34" charset="0"/>
              </a:rPr>
              <a:t> General </a:t>
            </a:r>
            <a:r>
              <a:rPr lang="en-GB" sz="800" b="1" dirty="0" smtClean="0">
                <a:solidFill>
                  <a:srgbClr val="000000">
                    <a:lumMod val="85000"/>
                    <a:lumOff val="15000"/>
                  </a:srgbClr>
                </a:solidFill>
                <a:latin typeface="Verdana" pitchFamily="34" charset="0"/>
              </a:rPr>
              <a:t>de </a:t>
            </a:r>
            <a:r>
              <a:rPr lang="en-GB" sz="800" b="1" dirty="0" err="1">
                <a:solidFill>
                  <a:srgbClr val="000000">
                    <a:lumMod val="85000"/>
                    <a:lumOff val="15000"/>
                  </a:srgbClr>
                </a:solidFill>
                <a:latin typeface="Verdana" pitchFamily="34" charset="0"/>
              </a:rPr>
              <a:t>Fomento</a:t>
            </a:r>
            <a:r>
              <a:rPr lang="en-GB" sz="800" b="1" dirty="0">
                <a:solidFill>
                  <a:srgbClr val="000000">
                    <a:lumMod val="85000"/>
                    <a:lumOff val="15000"/>
                  </a:srgbClr>
                </a:solidFill>
                <a:latin typeface="Verdana" pitchFamily="34" charset="0"/>
              </a:rPr>
              <a:t> de la Innovación Empresarial</a:t>
            </a:r>
          </a:p>
          <a:p>
            <a:pPr algn="r"/>
            <a:r>
              <a:rPr lang="en-GB" sz="800" b="1" dirty="0">
                <a:solidFill>
                  <a:srgbClr val="000000">
                    <a:lumMod val="85000"/>
                    <a:lumOff val="15000"/>
                  </a:srgbClr>
                </a:solidFill>
                <a:latin typeface="Verdana" pitchFamily="34" charset="0"/>
              </a:rPr>
              <a:t>DIRECCIÓN GENERAL DE INNOVACIÓN Y COMPETITIVIDAD</a:t>
            </a:r>
          </a:p>
          <a:p>
            <a:pPr algn="r"/>
            <a:r>
              <a:rPr lang="en-GB" sz="800" b="1" dirty="0">
                <a:solidFill>
                  <a:srgbClr val="000000">
                    <a:lumMod val="85000"/>
                    <a:lumOff val="15000"/>
                  </a:srgbClr>
                </a:solidFill>
                <a:latin typeface="Verdana" pitchFamily="34" charset="0"/>
              </a:rPr>
              <a:t>email: </a:t>
            </a:r>
            <a:r>
              <a:rPr lang="en-GB" sz="800" b="1" dirty="0" smtClean="0">
                <a:solidFill>
                  <a:srgbClr val="000000">
                    <a:lumMod val="85000"/>
                    <a:lumOff val="15000"/>
                  </a:srgbClr>
                </a:solidFill>
                <a:latin typeface="Verdana" pitchFamily="34" charset="0"/>
              </a:rPr>
              <a:t>sgfomentoinnovacion@mineco.es</a:t>
            </a:r>
            <a:endParaRPr lang="en-GB" sz="800" b="1" dirty="0">
              <a:solidFill>
                <a:srgbClr val="000000">
                  <a:lumMod val="85000"/>
                  <a:lumOff val="15000"/>
                </a:srgbClr>
              </a:solidFill>
              <a:latin typeface="Verdana" pitchFamily="34" charset="0"/>
            </a:endParaRPr>
          </a:p>
          <a:p>
            <a:pPr algn="r"/>
            <a:endParaRPr lang="en-GB" sz="400" b="1" dirty="0" smtClean="0">
              <a:solidFill>
                <a:srgbClr val="000000">
                  <a:lumMod val="85000"/>
                  <a:lumOff val="15000"/>
                </a:srgbClr>
              </a:solidFill>
              <a:latin typeface="Arial Narrow" pitchFamily="34" charset="0"/>
              <a:cs typeface="+mn-cs"/>
            </a:endParaRPr>
          </a:p>
          <a:p>
            <a:pPr algn="r"/>
            <a:endParaRPr lang="en-GB" sz="400" b="1" dirty="0" smtClean="0">
              <a:solidFill>
                <a:srgbClr val="000000">
                  <a:lumMod val="85000"/>
                  <a:lumOff val="15000"/>
                </a:srgbClr>
              </a:solidFill>
              <a:latin typeface="Arial Narrow" pitchFamily="34" charset="0"/>
              <a:cs typeface="+mn-cs"/>
            </a:endParaRPr>
          </a:p>
          <a:p>
            <a:pPr algn="r"/>
            <a:endParaRPr lang="en-GB" sz="600" b="1" dirty="0" smtClean="0">
              <a:solidFill>
                <a:srgbClr val="000000">
                  <a:lumMod val="85000"/>
                  <a:lumOff val="15000"/>
                </a:srgbClr>
              </a:solidFill>
              <a:latin typeface="Arial Narrow" pitchFamily="34" charset="0"/>
              <a:cs typeface="+mn-cs"/>
            </a:endParaRPr>
          </a:p>
          <a:p>
            <a:pPr algn="r"/>
            <a:r>
              <a:rPr lang="en-GB" sz="2000" b="1" dirty="0" smtClean="0">
                <a:solidFill>
                  <a:srgbClr val="000000">
                    <a:lumMod val="85000"/>
                    <a:lumOff val="15000"/>
                  </a:srgbClr>
                </a:solidFill>
                <a:latin typeface="Arial Narrow" pitchFamily="34" charset="0"/>
                <a:cs typeface="+mn-cs"/>
              </a:rPr>
              <a:t>SOLUCIONES ANTE LA NUEVA CONTRATACIÓN PÚBLICA</a:t>
            </a:r>
          </a:p>
          <a:p>
            <a:pPr algn="r"/>
            <a:r>
              <a:rPr lang="en-GB" sz="2000" b="1" dirty="0" smtClean="0">
                <a:solidFill>
                  <a:srgbClr val="000000">
                    <a:lumMod val="85000"/>
                    <a:lumOff val="15000"/>
                  </a:srgbClr>
                </a:solidFill>
                <a:latin typeface="Arial Narrow" pitchFamily="34" charset="0"/>
                <a:cs typeface="+mn-cs"/>
              </a:rPr>
              <a:t>MADRID, 22 SEPTIEMBRE 2015</a:t>
            </a:r>
            <a:endParaRPr lang="en-GB" sz="2000" b="1" dirty="0">
              <a:solidFill>
                <a:srgbClr val="000000">
                  <a:lumMod val="85000"/>
                  <a:lumOff val="15000"/>
                </a:srgbClr>
              </a:solidFill>
              <a:latin typeface="Arial Narrow" pitchFamily="34" charset="0"/>
              <a:cs typeface="+mn-cs"/>
            </a:endParaRPr>
          </a:p>
        </p:txBody>
      </p:sp>
      <p:grpSp>
        <p:nvGrpSpPr>
          <p:cNvPr id="2" name="1 Grupo"/>
          <p:cNvGrpSpPr/>
          <p:nvPr/>
        </p:nvGrpSpPr>
        <p:grpSpPr>
          <a:xfrm>
            <a:off x="560512" y="1772816"/>
            <a:ext cx="8856984" cy="2384052"/>
            <a:chOff x="560512" y="1693020"/>
            <a:chExt cx="8856984" cy="2384052"/>
          </a:xfrm>
        </p:grpSpPr>
        <p:sp>
          <p:nvSpPr>
            <p:cNvPr id="8" name="7 Rectángulo"/>
            <p:cNvSpPr/>
            <p:nvPr/>
          </p:nvSpPr>
          <p:spPr bwMode="auto">
            <a:xfrm>
              <a:off x="560512" y="1693020"/>
              <a:ext cx="8856984" cy="2384052"/>
            </a:xfrm>
            <a:prstGeom prst="rect">
              <a:avLst/>
            </a:prstGeom>
            <a:solidFill>
              <a:schemeClr val="accent4">
                <a:lumMod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smtClean="0">
                <a:ln>
                  <a:noFill/>
                </a:ln>
                <a:solidFill>
                  <a:srgbClr val="000000"/>
                </a:solidFill>
                <a:effectLst/>
                <a:uLnTx/>
                <a:uFillTx/>
                <a:latin typeface="Verdana" pitchFamily="34" charset="0"/>
                <a:cs typeface="+mn-cs"/>
              </a:endParaRPr>
            </a:p>
          </p:txBody>
        </p:sp>
        <p:sp>
          <p:nvSpPr>
            <p:cNvPr id="9" name="1 CuadroTexto"/>
            <p:cNvSpPr txBox="1">
              <a:spLocks noChangeArrowheads="1"/>
            </p:cNvSpPr>
            <p:nvPr/>
          </p:nvSpPr>
          <p:spPr bwMode="auto">
            <a:xfrm>
              <a:off x="560512" y="1758295"/>
              <a:ext cx="8856984" cy="2308324"/>
            </a:xfrm>
            <a:prstGeom prst="rect">
              <a:avLst/>
            </a:prstGeom>
            <a:noFill/>
            <a:ln w="9525">
              <a:noFill/>
              <a:miter lim="800000"/>
              <a:headEnd/>
              <a:tailEnd/>
            </a:ln>
          </p:spPr>
          <p:txBody>
            <a:bodyPr wrap="square">
              <a:spAutoFit/>
            </a:bodyPr>
            <a:lstStyle/>
            <a:p>
              <a:pPr algn="just"/>
              <a:r>
                <a:rPr lang="en-GB" sz="2000" b="1" dirty="0" smtClean="0">
                  <a:solidFill>
                    <a:schemeClr val="bg1"/>
                  </a:solidFill>
                  <a:latin typeface="Arial Narrow" pitchFamily="34" charset="0"/>
                  <a:cs typeface="+mn-cs"/>
                </a:rPr>
                <a:t> </a:t>
              </a:r>
              <a:r>
                <a:rPr lang="en-GB" sz="2000" b="1" dirty="0" err="1" smtClean="0">
                  <a:solidFill>
                    <a:schemeClr val="bg1"/>
                  </a:solidFill>
                  <a:latin typeface="Arial Narrow" pitchFamily="34" charset="0"/>
                  <a:cs typeface="+mn-cs"/>
                </a:rPr>
                <a:t>Compra</a:t>
              </a:r>
              <a:r>
                <a:rPr lang="en-GB" sz="2000" b="1" dirty="0" smtClean="0">
                  <a:solidFill>
                    <a:schemeClr val="bg1"/>
                  </a:solidFill>
                  <a:latin typeface="Arial Narrow" pitchFamily="34" charset="0"/>
                  <a:cs typeface="+mn-cs"/>
                </a:rPr>
                <a:t> </a:t>
              </a:r>
              <a:r>
                <a:rPr lang="en-GB" sz="2000" b="1" dirty="0" err="1" smtClean="0">
                  <a:solidFill>
                    <a:schemeClr val="bg1"/>
                  </a:solidFill>
                  <a:latin typeface="Arial Narrow" pitchFamily="34" charset="0"/>
                  <a:cs typeface="+mn-cs"/>
                </a:rPr>
                <a:t>Pública</a:t>
              </a:r>
              <a:r>
                <a:rPr lang="en-GB" sz="2000" b="1" dirty="0" smtClean="0">
                  <a:solidFill>
                    <a:schemeClr val="bg1"/>
                  </a:solidFill>
                  <a:latin typeface="Arial Narrow" pitchFamily="34" charset="0"/>
                  <a:cs typeface="+mn-cs"/>
                </a:rPr>
                <a:t> </a:t>
              </a:r>
              <a:r>
                <a:rPr lang="en-GB" sz="2000" b="1" dirty="0" err="1" smtClean="0">
                  <a:solidFill>
                    <a:schemeClr val="bg1"/>
                  </a:solidFill>
                  <a:latin typeface="Arial Narrow" pitchFamily="34" charset="0"/>
                  <a:cs typeface="+mn-cs"/>
                </a:rPr>
                <a:t>Innovadora</a:t>
              </a:r>
              <a:r>
                <a:rPr lang="en-GB" sz="2000" b="1" dirty="0" smtClean="0">
                  <a:solidFill>
                    <a:schemeClr val="bg1"/>
                  </a:solidFill>
                  <a:latin typeface="Arial Narrow" pitchFamily="34" charset="0"/>
                  <a:cs typeface="+mn-cs"/>
                </a:rPr>
                <a:t> (CPI):</a:t>
              </a:r>
            </a:p>
            <a:p>
              <a:endParaRPr lang="en-GB" sz="800" b="1" dirty="0" smtClean="0">
                <a:solidFill>
                  <a:schemeClr val="bg1"/>
                </a:solidFill>
                <a:latin typeface="Arial Narrow"/>
                <a:cs typeface="+mn-cs"/>
              </a:endParaRPr>
            </a:p>
            <a:p>
              <a:pPr algn="ctr"/>
              <a:r>
                <a:rPr lang="en-GB" sz="4400" b="1" dirty="0" smtClean="0">
                  <a:solidFill>
                    <a:schemeClr val="bg1"/>
                  </a:solidFill>
                  <a:latin typeface="Arial Narrow"/>
                  <a:cs typeface="+mn-cs"/>
                </a:rPr>
                <a:t>FUNDAMENTOS E </a:t>
              </a:r>
              <a:r>
                <a:rPr lang="en-GB" sz="4400" b="1" dirty="0" smtClean="0">
                  <a:solidFill>
                    <a:schemeClr val="bg1"/>
                  </a:solidFill>
                  <a:latin typeface="Arial Narrow"/>
                  <a:cs typeface="+mn-cs"/>
                </a:rPr>
                <a:t>INSTRUMENTACIÓN</a:t>
              </a:r>
              <a:endParaRPr lang="en-GB" sz="4400" b="1" dirty="0" smtClean="0">
                <a:solidFill>
                  <a:schemeClr val="bg1"/>
                </a:solidFill>
                <a:latin typeface="Arial Narrow"/>
                <a:cs typeface="+mn-cs"/>
              </a:endParaRPr>
            </a:p>
            <a:p>
              <a:pPr algn="just"/>
              <a:endParaRPr lang="en-GB" sz="2000" b="1" dirty="0" smtClean="0">
                <a:solidFill>
                  <a:schemeClr val="bg1"/>
                </a:solidFill>
                <a:latin typeface="Arial Narrow" pitchFamily="34" charset="0"/>
                <a:cs typeface="+mn-cs"/>
              </a:endParaRPr>
            </a:p>
            <a:p>
              <a:pPr algn="just"/>
              <a:endParaRPr lang="en-GB" sz="1600" b="1" dirty="0" smtClean="0">
                <a:solidFill>
                  <a:schemeClr val="bg1"/>
                </a:solidFill>
                <a:latin typeface="Arial Narrow" pitchFamily="34" charset="0"/>
                <a:cs typeface="+mn-cs"/>
              </a:endParaRPr>
            </a:p>
            <a:p>
              <a:pPr algn="r"/>
              <a:r>
                <a:rPr lang="en-GB" sz="1600" b="1" dirty="0" smtClean="0">
                  <a:solidFill>
                    <a:schemeClr val="bg1"/>
                  </a:solidFill>
                  <a:latin typeface="Arial Narrow" pitchFamily="34" charset="0"/>
                  <a:cs typeface="+mn-cs"/>
                </a:rPr>
                <a:t>	</a:t>
              </a:r>
              <a:r>
                <a:rPr lang="en-GB" sz="1500" b="1" dirty="0" err="1" smtClean="0">
                  <a:solidFill>
                    <a:schemeClr val="bg1"/>
                  </a:solidFill>
                  <a:latin typeface="Arial Narrow" pitchFamily="34" charset="0"/>
                  <a:cs typeface="+mn-cs"/>
                </a:rPr>
                <a:t>Subdirección</a:t>
              </a:r>
              <a:r>
                <a:rPr lang="en-GB" sz="1500" b="1" dirty="0" smtClean="0">
                  <a:solidFill>
                    <a:schemeClr val="bg1"/>
                  </a:solidFill>
                  <a:latin typeface="Arial Narrow" pitchFamily="34" charset="0"/>
                  <a:cs typeface="+mn-cs"/>
                </a:rPr>
                <a:t> General de </a:t>
              </a:r>
              <a:r>
                <a:rPr lang="en-GB" sz="1500" b="1" dirty="0" err="1" smtClean="0">
                  <a:solidFill>
                    <a:schemeClr val="bg1"/>
                  </a:solidFill>
                  <a:latin typeface="Arial Narrow" pitchFamily="34" charset="0"/>
                  <a:cs typeface="+mn-cs"/>
                </a:rPr>
                <a:t>Fomento</a:t>
              </a:r>
              <a:r>
                <a:rPr lang="en-GB" sz="1500" b="1" dirty="0" smtClean="0">
                  <a:solidFill>
                    <a:schemeClr val="bg1"/>
                  </a:solidFill>
                  <a:latin typeface="Arial Narrow" pitchFamily="34" charset="0"/>
                  <a:cs typeface="+mn-cs"/>
                </a:rPr>
                <a:t> de la Innovación Empresarial</a:t>
              </a:r>
            </a:p>
            <a:p>
              <a:pPr algn="r"/>
              <a:r>
                <a:rPr lang="en-GB" sz="1600" b="1" dirty="0" smtClean="0">
                  <a:solidFill>
                    <a:schemeClr val="bg1"/>
                  </a:solidFill>
                  <a:latin typeface="Arial Narrow" pitchFamily="34" charset="0"/>
                  <a:cs typeface="+mn-cs"/>
                </a:rPr>
                <a:t>	</a:t>
              </a:r>
              <a:r>
                <a:rPr lang="en-GB" sz="2000" b="1" dirty="0" smtClean="0">
                  <a:solidFill>
                    <a:schemeClr val="bg1"/>
                  </a:solidFill>
                  <a:latin typeface="Arial Narrow" pitchFamily="34" charset="0"/>
                  <a:cs typeface="+mn-cs"/>
                </a:rPr>
                <a:t>Dirección General de Innovación y Competitividad</a:t>
              </a:r>
              <a:endParaRPr lang="en-GB" sz="2000" b="1" dirty="0">
                <a:solidFill>
                  <a:schemeClr val="bg1"/>
                </a:solidFill>
                <a:latin typeface="Arial Narrow" pitchFamily="34" charset="0"/>
                <a:cs typeface="+mn-cs"/>
              </a:endParaRPr>
            </a:p>
          </p:txBody>
        </p:sp>
      </p:gr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ntranet.redinterna.age/stfls/comun/logos/2011-EconomiaC.jpg"/>
          <p:cNvPicPr>
            <a:picLocks noChangeAspect="1" noChangeArrowheads="1"/>
          </p:cNvPicPr>
          <p:nvPr/>
        </p:nvPicPr>
        <p:blipFill>
          <a:blip r:embed="rId3" cstate="print"/>
          <a:srcRect/>
          <a:stretch>
            <a:fillRect/>
          </a:stretch>
        </p:blipFill>
        <p:spPr bwMode="auto">
          <a:xfrm>
            <a:off x="6237934" y="6098682"/>
            <a:ext cx="2482771" cy="759318"/>
          </a:xfrm>
          <a:prstGeom prst="rect">
            <a:avLst/>
          </a:prstGeom>
          <a:ln>
            <a:noFill/>
          </a:ln>
          <a:effectLst>
            <a:softEdge rad="112500"/>
          </a:effectLst>
        </p:spPr>
      </p:pic>
      <p:sp>
        <p:nvSpPr>
          <p:cNvPr id="12" name="Rectangle 3"/>
          <p:cNvSpPr>
            <a:spLocks noChangeArrowheads="1"/>
          </p:cNvSpPr>
          <p:nvPr/>
        </p:nvSpPr>
        <p:spPr bwMode="auto">
          <a:xfrm>
            <a:off x="499717" y="1268760"/>
            <a:ext cx="8773763" cy="460375"/>
          </a:xfrm>
          <a:prstGeom prst="rect">
            <a:avLst/>
          </a:prstGeom>
          <a:solidFill>
            <a:srgbClr val="333333"/>
          </a:solidFill>
          <a:ln>
            <a:noFill/>
          </a:ln>
          <a:effectLst/>
          <a:extLst/>
        </p:spPr>
        <p:txBody>
          <a:bodyPr wrap="square" lIns="76200" tIns="38100" rIns="76200" bIns="38100">
            <a:spAutoFit/>
          </a:bodyPr>
          <a:lstStyle/>
          <a:p>
            <a:pPr marL="609600" indent="-609600">
              <a:lnSpc>
                <a:spcPct val="50000"/>
              </a:lnSpc>
              <a:spcBef>
                <a:spcPct val="50000"/>
              </a:spcBef>
              <a:defRPr/>
            </a:pPr>
            <a:r>
              <a:rPr lang="en-GB" sz="200" b="1" dirty="0">
                <a:latin typeface="Arial Narrow" pitchFamily="34" charset="0"/>
                <a:cs typeface="+mn-cs"/>
              </a:rPr>
              <a:t>	</a:t>
            </a:r>
          </a:p>
          <a:p>
            <a:pPr marL="609600" indent="-609600">
              <a:lnSpc>
                <a:spcPct val="50000"/>
              </a:lnSpc>
              <a:spcBef>
                <a:spcPct val="50000"/>
              </a:spcBef>
              <a:defRPr/>
            </a:pPr>
            <a:r>
              <a:rPr lang="en-GB" sz="2400" b="1" dirty="0">
                <a:latin typeface="Arial Narrow" pitchFamily="34" charset="0"/>
                <a:cs typeface="+mn-cs"/>
              </a:rPr>
              <a:t> </a:t>
            </a:r>
            <a:r>
              <a:rPr lang="en-GB" sz="2400" b="1" dirty="0" smtClean="0">
                <a:latin typeface="Arial Narrow" pitchFamily="34" charset="0"/>
                <a:cs typeface="+mn-cs"/>
              </a:rPr>
              <a:t>V.</a:t>
            </a:r>
            <a:r>
              <a:rPr lang="en-GB" sz="2400" b="1" dirty="0">
                <a:latin typeface="Arial Narrow" pitchFamily="34" charset="0"/>
                <a:cs typeface="+mn-cs"/>
              </a:rPr>
              <a:t>	</a:t>
            </a:r>
            <a:r>
              <a:rPr lang="en-GB" sz="2400" b="1" dirty="0" smtClean="0">
                <a:latin typeface="Arial Narrow" pitchFamily="34" charset="0"/>
                <a:cs typeface="+mn-cs"/>
              </a:rPr>
              <a:t>INSTRUMENTACIÓN</a:t>
            </a:r>
            <a:endParaRPr lang="en-GB" sz="2400" b="1" dirty="0">
              <a:latin typeface="Arial Narrow" pitchFamily="34" charset="0"/>
              <a:cs typeface="+mn-cs"/>
            </a:endParaRPr>
          </a:p>
        </p:txBody>
      </p:sp>
      <p:grpSp>
        <p:nvGrpSpPr>
          <p:cNvPr id="9" name="8 Grupo"/>
          <p:cNvGrpSpPr/>
          <p:nvPr/>
        </p:nvGrpSpPr>
        <p:grpSpPr>
          <a:xfrm>
            <a:off x="8254228" y="2132856"/>
            <a:ext cx="1080400" cy="3528392"/>
            <a:chOff x="7056000" y="1988840"/>
            <a:chExt cx="1296424" cy="3792496"/>
          </a:xfrm>
        </p:grpSpPr>
        <p:pic>
          <p:nvPicPr>
            <p:cNvPr id="13" name="Picture 6" descr="11"/>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056000" y="4917851"/>
              <a:ext cx="1296000" cy="8634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4" name="Picture 7" descr="9"/>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7056000" y="3933056"/>
              <a:ext cx="1296000" cy="8634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5" name="Picture 8" descr="Grantelescopio"/>
            <p:cNvPicPr>
              <a:picLocks noChangeAspect="1" noChangeArrowheads="1"/>
            </p:cNvPicPr>
            <p:nvPr/>
          </p:nvPicPr>
          <p:blipFill>
            <a:blip r:embed="rId8" cstate="print">
              <a:duotone>
                <a:prstClr val="black"/>
                <a:srgbClr val="D9C3A5">
                  <a:tint val="50000"/>
                  <a:satMod val="180000"/>
                </a:srgbClr>
              </a:duotone>
              <a:extLst>
                <a:ext uri="{BEBA8EAE-BF5A-486C-A8C5-ECC9F3942E4B}">
                  <a14:imgProps xmlns:a14="http://schemas.microsoft.com/office/drawing/2010/main">
                    <a14:imgLayer r:embed="rId9">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056000" y="2972049"/>
              <a:ext cx="1296000" cy="8650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6" name="15 Imagen"/>
            <p:cNvPicPr>
              <a:picLocks/>
            </p:cNvPicPr>
            <p:nvPr/>
          </p:nvPicPr>
          <p:blipFill>
            <a:blip r:embed="rId10" cstate="print">
              <a:grayscl/>
              <a:extLst>
                <a:ext uri="{BEBA8EAE-BF5A-486C-A8C5-ECC9F3942E4B}">
                  <a14:imgProps xmlns:a14="http://schemas.microsoft.com/office/drawing/2010/main">
                    <a14:imgLayer r:embed="rId11">
                      <a14:imgEffect>
                        <a14:saturation sat="66000"/>
                      </a14:imgEffect>
                    </a14:imgLayer>
                  </a14:imgProps>
                </a:ext>
                <a:ext uri="{28A0092B-C50C-407E-A947-70E740481C1C}">
                  <a14:useLocalDpi xmlns:a14="http://schemas.microsoft.com/office/drawing/2010/main" val="0"/>
                </a:ext>
              </a:extLst>
            </a:blip>
            <a:stretch>
              <a:fillRect/>
            </a:stretch>
          </p:blipFill>
          <p:spPr>
            <a:xfrm>
              <a:off x="7056424" y="1988840"/>
              <a:ext cx="1296000" cy="889200"/>
            </a:xfrm>
            <a:prstGeom prst="rect">
              <a:avLst/>
            </a:prstGeom>
            <a:ln>
              <a:noFill/>
            </a:ln>
            <a:effectLst>
              <a:outerShdw blurRad="190500" algn="tl" rotWithShape="0">
                <a:srgbClr val="000000">
                  <a:alpha val="70000"/>
                </a:srgbClr>
              </a:outerShdw>
            </a:effectLst>
          </p:spPr>
        </p:pic>
      </p:grpSp>
      <p:sp>
        <p:nvSpPr>
          <p:cNvPr id="17" name="Text Box 21"/>
          <p:cNvSpPr txBox="1">
            <a:spLocks noChangeArrowheads="1"/>
          </p:cNvSpPr>
          <p:nvPr/>
        </p:nvSpPr>
        <p:spPr bwMode="auto">
          <a:xfrm>
            <a:off x="488504" y="5805264"/>
            <a:ext cx="892584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lIns="76200" tIns="38100" rIns="76200" bIns="38100">
            <a:spAutoFit/>
          </a:bodyPr>
          <a:lstStyle>
            <a:lvl1pPr marL="609600" indent="-6096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436688"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algn="ctr" eaLnBrk="0" fontAlgn="base" hangingPunct="0">
              <a:spcBef>
                <a:spcPct val="0"/>
              </a:spcBef>
              <a:spcAft>
                <a:spcPct val="0"/>
              </a:spcAft>
              <a:defRPr sz="2400">
                <a:solidFill>
                  <a:schemeClr val="tx1"/>
                </a:solidFill>
                <a:latin typeface="Times New Roman" pitchFamily="18" charset="0"/>
              </a:defRPr>
            </a:lvl6pPr>
            <a:lvl7pPr marL="3200400" indent="-457200" algn="ctr" eaLnBrk="0" fontAlgn="base" hangingPunct="0">
              <a:spcBef>
                <a:spcPct val="0"/>
              </a:spcBef>
              <a:spcAft>
                <a:spcPct val="0"/>
              </a:spcAft>
              <a:defRPr sz="2400">
                <a:solidFill>
                  <a:schemeClr val="tx1"/>
                </a:solidFill>
                <a:latin typeface="Times New Roman" pitchFamily="18" charset="0"/>
              </a:defRPr>
            </a:lvl7pPr>
            <a:lvl8pPr marL="3657600" indent="-457200" algn="ctr" eaLnBrk="0" fontAlgn="base" hangingPunct="0">
              <a:spcBef>
                <a:spcPct val="0"/>
              </a:spcBef>
              <a:spcAft>
                <a:spcPct val="0"/>
              </a:spcAft>
              <a:defRPr sz="2400">
                <a:solidFill>
                  <a:schemeClr val="tx1"/>
                </a:solidFill>
                <a:latin typeface="Times New Roman" pitchFamily="18" charset="0"/>
              </a:defRPr>
            </a:lvl8pPr>
            <a:lvl9pPr marL="4114800" indent="-457200" algn="ctr" eaLnBrk="0" fontAlgn="base" hangingPunct="0">
              <a:spcBef>
                <a:spcPct val="0"/>
              </a:spcBef>
              <a:spcAft>
                <a:spcPct val="0"/>
              </a:spcAft>
              <a:defRPr sz="2400">
                <a:solidFill>
                  <a:schemeClr val="tx1"/>
                </a:solidFill>
                <a:latin typeface="Times New Roman" pitchFamily="18" charset="0"/>
              </a:defRPr>
            </a:lvl9pPr>
          </a:lstStyle>
          <a:p>
            <a:pPr lvl="2">
              <a:lnSpc>
                <a:spcPct val="90000"/>
              </a:lnSpc>
              <a:spcBef>
                <a:spcPct val="90000"/>
              </a:spcBef>
            </a:pPr>
            <a:r>
              <a:rPr lang="en-GB" sz="1000" b="1" baseline="30000" dirty="0" smtClean="0">
                <a:solidFill>
                  <a:srgbClr val="000000">
                    <a:lumMod val="95000"/>
                    <a:lumOff val="5000"/>
                  </a:srgbClr>
                </a:solidFill>
                <a:latin typeface="Arial" pitchFamily="34" charset="0"/>
                <a:cs typeface="+mn-cs"/>
              </a:rPr>
              <a:t>1</a:t>
            </a:r>
            <a:r>
              <a:rPr lang="en-GB" sz="1000" b="1" dirty="0" smtClean="0">
                <a:solidFill>
                  <a:srgbClr val="000000">
                    <a:lumMod val="95000"/>
                    <a:lumOff val="5000"/>
                  </a:srgbClr>
                </a:solidFill>
                <a:latin typeface="Arial" pitchFamily="34" charset="0"/>
                <a:cs typeface="+mn-cs"/>
              </a:rPr>
              <a:t>. Approved by the National Consultative Body on Public Procurement (</a:t>
            </a:r>
            <a:r>
              <a:rPr lang="en-GB" sz="1000" b="1" dirty="0" err="1" smtClean="0">
                <a:solidFill>
                  <a:srgbClr val="000000">
                    <a:lumMod val="95000"/>
                    <a:lumOff val="5000"/>
                  </a:srgbClr>
                </a:solidFill>
                <a:latin typeface="Arial" pitchFamily="34" charset="0"/>
                <a:cs typeface="+mn-cs"/>
              </a:rPr>
              <a:t>Ministerio</a:t>
            </a:r>
            <a:r>
              <a:rPr lang="en-GB" sz="1000" b="1" dirty="0" smtClean="0">
                <a:solidFill>
                  <a:srgbClr val="000000">
                    <a:lumMod val="95000"/>
                    <a:lumOff val="5000"/>
                  </a:srgbClr>
                </a:solidFill>
                <a:latin typeface="Arial" pitchFamily="34" charset="0"/>
                <a:cs typeface="+mn-cs"/>
              </a:rPr>
              <a:t> de Hacienda Y </a:t>
            </a:r>
            <a:r>
              <a:rPr lang="en-GB" sz="1000" b="1" dirty="0" err="1" smtClean="0">
                <a:solidFill>
                  <a:srgbClr val="000000">
                    <a:lumMod val="95000"/>
                    <a:lumOff val="5000"/>
                  </a:srgbClr>
                </a:solidFill>
                <a:latin typeface="Arial" pitchFamily="34" charset="0"/>
                <a:cs typeface="+mn-cs"/>
              </a:rPr>
              <a:t>Administraciones</a:t>
            </a:r>
            <a:r>
              <a:rPr lang="en-GB" sz="1000" b="1" dirty="0" smtClean="0">
                <a:solidFill>
                  <a:srgbClr val="000000">
                    <a:lumMod val="95000"/>
                    <a:lumOff val="5000"/>
                  </a:srgbClr>
                </a:solidFill>
                <a:latin typeface="Arial" pitchFamily="34" charset="0"/>
                <a:cs typeface="+mn-cs"/>
              </a:rPr>
              <a:t> </a:t>
            </a:r>
            <a:r>
              <a:rPr lang="en-GB" sz="1000" b="1" dirty="0" err="1" smtClean="0">
                <a:solidFill>
                  <a:srgbClr val="000000">
                    <a:lumMod val="95000"/>
                    <a:lumOff val="5000"/>
                  </a:srgbClr>
                </a:solidFill>
                <a:latin typeface="Arial" pitchFamily="34" charset="0"/>
                <a:cs typeface="+mn-cs"/>
              </a:rPr>
              <a:t>Públicas</a:t>
            </a:r>
            <a:r>
              <a:rPr lang="en-GB" sz="1000" b="1" dirty="0" smtClean="0">
                <a:solidFill>
                  <a:srgbClr val="000000">
                    <a:lumMod val="95000"/>
                    <a:lumOff val="5000"/>
                  </a:srgbClr>
                </a:solidFill>
                <a:latin typeface="Arial" pitchFamily="34" charset="0"/>
                <a:cs typeface="+mn-cs"/>
              </a:rPr>
              <a:t>)</a:t>
            </a:r>
            <a:endParaRPr lang="en-GB" sz="1000" b="1" baseline="30000" dirty="0">
              <a:solidFill>
                <a:srgbClr val="000000">
                  <a:lumMod val="95000"/>
                  <a:lumOff val="5000"/>
                </a:srgbClr>
              </a:solidFill>
              <a:latin typeface="Arial" pitchFamily="34" charset="0"/>
              <a:cs typeface="+mn-cs"/>
            </a:endParaRPr>
          </a:p>
        </p:txBody>
      </p:sp>
      <p:pic>
        <p:nvPicPr>
          <p:cNvPr id="18" name="Picture 2"/>
          <p:cNvPicPr>
            <a:picLocks noChangeAspect="1" noChangeArrowheads="1"/>
          </p:cNvPicPr>
          <p:nvPr/>
        </p:nvPicPr>
        <p:blipFill>
          <a:blip r:embed="rId12">
            <a:duotone>
              <a:prstClr val="black"/>
              <a:srgbClr val="669900">
                <a:tint val="45000"/>
                <a:satMod val="400000"/>
              </a:srgbClr>
            </a:duotone>
            <a:extLst>
              <a:ext uri="{BEBA8EAE-BF5A-486C-A8C5-ECC9F3942E4B}">
                <a14:imgProps xmlns:a14="http://schemas.microsoft.com/office/drawing/2010/main">
                  <a14:imgLayer r:embed="rId1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04528" y="1916832"/>
            <a:ext cx="7074669" cy="3368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18 Imagen"/>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34409" y="6228299"/>
            <a:ext cx="1060557" cy="500084"/>
          </a:xfrm>
          <a:prstGeom prst="rect">
            <a:avLst/>
          </a:prstGeom>
        </p:spPr>
      </p:pic>
      <p:sp>
        <p:nvSpPr>
          <p:cNvPr id="20" name="Rectangle 17"/>
          <p:cNvSpPr>
            <a:spLocks noChangeArrowheads="1"/>
          </p:cNvSpPr>
          <p:nvPr/>
        </p:nvSpPr>
        <p:spPr bwMode="auto">
          <a:xfrm>
            <a:off x="539552" y="434752"/>
            <a:ext cx="8604448" cy="473968"/>
          </a:xfrm>
          <a:prstGeom prst="rect">
            <a:avLst/>
          </a:prstGeom>
          <a:noFill/>
          <a:ln w="12700">
            <a:noFill/>
            <a:miter lim="800000"/>
            <a:headEnd/>
            <a:tailEnd/>
          </a:ln>
          <a:effectLst/>
        </p:spPr>
        <p:txBody>
          <a:bodyPr lIns="46038" tIns="44450" rIns="46038" bIns="44450"/>
          <a:lstStyle/>
          <a:p>
            <a:pPr lvl="0" eaLnBrk="0" hangingPunct="0">
              <a:defRPr/>
            </a:pPr>
            <a:r>
              <a:rPr lang="es-ES" sz="2000" b="1" dirty="0" smtClean="0">
                <a:solidFill>
                  <a:srgbClr val="000000"/>
                </a:solidFill>
                <a:latin typeface="Arial" pitchFamily="34" charset="0"/>
              </a:rPr>
              <a:t>CPI. </a:t>
            </a:r>
            <a:r>
              <a:rPr lang="es-ES" sz="1400" b="1" dirty="0" smtClean="0">
                <a:solidFill>
                  <a:srgbClr val="000000"/>
                </a:solidFill>
                <a:latin typeface="Arial" pitchFamily="34" charset="0"/>
              </a:rPr>
              <a:t>FUNDAMENTOS E INSTRUMENTACIÓN</a:t>
            </a:r>
            <a:endParaRPr lang="es-ES" sz="1400" b="1" dirty="0">
              <a:solidFill>
                <a:srgbClr val="000000"/>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138695938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ntranet.redinterna.age/stfls/comun/logos/2011-EconomiaC.jpg"/>
          <p:cNvPicPr>
            <a:picLocks noChangeAspect="1" noChangeArrowheads="1"/>
          </p:cNvPicPr>
          <p:nvPr/>
        </p:nvPicPr>
        <p:blipFill>
          <a:blip r:embed="rId3" cstate="print"/>
          <a:srcRect/>
          <a:stretch>
            <a:fillRect/>
          </a:stretch>
        </p:blipFill>
        <p:spPr bwMode="auto">
          <a:xfrm>
            <a:off x="7401275" y="6098682"/>
            <a:ext cx="2482771" cy="759318"/>
          </a:xfrm>
          <a:prstGeom prst="rect">
            <a:avLst/>
          </a:prstGeom>
          <a:ln>
            <a:noFill/>
          </a:ln>
          <a:effectLst>
            <a:softEdge rad="112500"/>
          </a:effectLst>
        </p:spPr>
      </p:pic>
      <p:sp>
        <p:nvSpPr>
          <p:cNvPr id="18" name="1 CuadroTexto"/>
          <p:cNvSpPr txBox="1">
            <a:spLocks noChangeArrowheads="1"/>
          </p:cNvSpPr>
          <p:nvPr/>
        </p:nvSpPr>
        <p:spPr bwMode="auto">
          <a:xfrm>
            <a:off x="571725" y="5733256"/>
            <a:ext cx="87737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1" eaLnBrk="1" hangingPunct="1">
              <a:spcBef>
                <a:spcPct val="0"/>
              </a:spcBef>
              <a:buFontTx/>
              <a:buNone/>
            </a:pPr>
            <a:r>
              <a:rPr lang="en-GB" altLang="es-ES" sz="1100" dirty="0">
                <a:solidFill>
                  <a:srgbClr val="0D0D0D"/>
                </a:solidFill>
              </a:rPr>
              <a:t>(*)        </a:t>
            </a:r>
            <a:r>
              <a:rPr lang="en-GB" altLang="es-ES" sz="1100" dirty="0" smtClean="0">
                <a:solidFill>
                  <a:srgbClr val="0D0D0D"/>
                </a:solidFill>
              </a:rPr>
              <a:t>ACB: </a:t>
            </a:r>
            <a:r>
              <a:rPr lang="en-GB" altLang="es-ES" sz="1100" dirty="0" err="1" smtClean="0">
                <a:solidFill>
                  <a:srgbClr val="0D0D0D"/>
                </a:solidFill>
              </a:rPr>
              <a:t>Análisis</a:t>
            </a:r>
            <a:r>
              <a:rPr lang="en-GB" altLang="es-ES" sz="1100" dirty="0">
                <a:solidFill>
                  <a:srgbClr val="0D0D0D"/>
                </a:solidFill>
              </a:rPr>
              <a:t> </a:t>
            </a:r>
            <a:r>
              <a:rPr lang="en-GB" altLang="es-ES" sz="1100" dirty="0" err="1" smtClean="0">
                <a:solidFill>
                  <a:srgbClr val="0D0D0D"/>
                </a:solidFill>
              </a:rPr>
              <a:t>Coste</a:t>
            </a:r>
            <a:r>
              <a:rPr lang="en-GB" altLang="es-ES" sz="1100" dirty="0" smtClean="0">
                <a:solidFill>
                  <a:srgbClr val="0D0D0D"/>
                </a:solidFill>
              </a:rPr>
              <a:t> </a:t>
            </a:r>
            <a:r>
              <a:rPr lang="en-GB" altLang="es-ES" sz="1100" dirty="0" err="1" smtClean="0">
                <a:solidFill>
                  <a:srgbClr val="0D0D0D"/>
                </a:solidFill>
              </a:rPr>
              <a:t>Beneficio</a:t>
            </a:r>
            <a:r>
              <a:rPr lang="es-ES" altLang="es-ES" sz="1100" dirty="0" smtClean="0">
                <a:solidFill>
                  <a:srgbClr val="0D0D0D"/>
                </a:solidFill>
              </a:rPr>
              <a:t>			(**)      Opción en estudio  </a:t>
            </a:r>
            <a:endParaRPr lang="es-ES" altLang="es-ES" sz="1100" dirty="0">
              <a:solidFill>
                <a:srgbClr val="0D0D0D"/>
              </a:solidFill>
            </a:endParaRPr>
          </a:p>
        </p:txBody>
      </p:sp>
      <p:sp>
        <p:nvSpPr>
          <p:cNvPr id="10" name="Rectangle 3"/>
          <p:cNvSpPr>
            <a:spLocks noChangeArrowheads="1"/>
          </p:cNvSpPr>
          <p:nvPr/>
        </p:nvSpPr>
        <p:spPr bwMode="auto">
          <a:xfrm>
            <a:off x="499717" y="1268760"/>
            <a:ext cx="8773763" cy="460375"/>
          </a:xfrm>
          <a:prstGeom prst="rect">
            <a:avLst/>
          </a:prstGeom>
          <a:solidFill>
            <a:srgbClr val="333333"/>
          </a:solidFill>
          <a:ln>
            <a:noFill/>
          </a:ln>
          <a:effectLst/>
          <a:extLst/>
        </p:spPr>
        <p:txBody>
          <a:bodyPr wrap="square" lIns="76200" tIns="38100" rIns="76200" bIns="38100">
            <a:spAutoFit/>
          </a:bodyPr>
          <a:lstStyle/>
          <a:p>
            <a:pPr marL="609600" indent="-609600">
              <a:lnSpc>
                <a:spcPct val="50000"/>
              </a:lnSpc>
              <a:spcBef>
                <a:spcPct val="50000"/>
              </a:spcBef>
              <a:defRPr/>
            </a:pPr>
            <a:r>
              <a:rPr lang="en-GB" sz="200" b="1" dirty="0">
                <a:latin typeface="Arial Narrow" pitchFamily="34" charset="0"/>
                <a:cs typeface="+mn-cs"/>
              </a:rPr>
              <a:t>	</a:t>
            </a:r>
          </a:p>
          <a:p>
            <a:pPr marL="609600" indent="-609600">
              <a:lnSpc>
                <a:spcPct val="50000"/>
              </a:lnSpc>
              <a:spcBef>
                <a:spcPct val="50000"/>
              </a:spcBef>
              <a:defRPr/>
            </a:pPr>
            <a:r>
              <a:rPr lang="en-GB" sz="2400" b="1" dirty="0">
                <a:latin typeface="Arial Narrow" pitchFamily="34" charset="0"/>
                <a:cs typeface="+mn-cs"/>
              </a:rPr>
              <a:t> </a:t>
            </a:r>
            <a:r>
              <a:rPr lang="en-GB" sz="2400" b="1" dirty="0" smtClean="0">
                <a:latin typeface="Arial Narrow" pitchFamily="34" charset="0"/>
                <a:cs typeface="+mn-cs"/>
              </a:rPr>
              <a:t>V.</a:t>
            </a:r>
            <a:r>
              <a:rPr lang="en-GB" sz="2400" b="1" dirty="0">
                <a:latin typeface="Arial Narrow" pitchFamily="34" charset="0"/>
                <a:cs typeface="+mn-cs"/>
              </a:rPr>
              <a:t>	</a:t>
            </a:r>
            <a:r>
              <a:rPr lang="en-GB" sz="2400" b="1" dirty="0" smtClean="0">
                <a:latin typeface="Arial Narrow" pitchFamily="34" charset="0"/>
                <a:cs typeface="+mn-cs"/>
              </a:rPr>
              <a:t>INSTRUMENTACIÓN</a:t>
            </a:r>
            <a:endParaRPr lang="en-GB" sz="2400" b="1" dirty="0">
              <a:latin typeface="Arial Narrow" pitchFamily="34" charset="0"/>
              <a:cs typeface="+mn-cs"/>
            </a:endParaRPr>
          </a:p>
        </p:txBody>
      </p:sp>
      <p:sp>
        <p:nvSpPr>
          <p:cNvPr id="7" name="AutoShape 10"/>
          <p:cNvSpPr>
            <a:spLocks noChangeArrowheads="1"/>
          </p:cNvSpPr>
          <p:nvPr/>
        </p:nvSpPr>
        <p:spPr bwMode="auto">
          <a:xfrm>
            <a:off x="1096203" y="1916832"/>
            <a:ext cx="8177275" cy="381000"/>
          </a:xfrm>
          <a:prstGeom prst="roundRect">
            <a:avLst>
              <a:gd name="adj" fmla="val 16667"/>
            </a:avLst>
          </a:prstGeom>
          <a:solidFill>
            <a:srgbClr val="003300">
              <a:alpha val="70000"/>
            </a:srgbClr>
          </a:solidFill>
          <a:ln>
            <a:noFill/>
          </a:ln>
          <a:effectLst/>
          <a:extLst/>
        </p:spPr>
        <p:txBody>
          <a:bodyPr wrap="square" lIns="76200" tIns="38100" rIns="76200" bIns="38100" anchor="ctr">
            <a:spAutoFit/>
          </a:bodyPr>
          <a:lstStyle/>
          <a:p>
            <a:pPr fontAlgn="auto">
              <a:spcBef>
                <a:spcPts val="0"/>
              </a:spcBef>
              <a:spcAft>
                <a:spcPts val="0"/>
              </a:spcAft>
              <a:defRPr/>
            </a:pPr>
            <a:endParaRPr lang="en-GB" sz="2000" b="1" kern="0" dirty="0">
              <a:solidFill>
                <a:srgbClr val="000000">
                  <a:lumMod val="95000"/>
                  <a:lumOff val="5000"/>
                </a:srgbClr>
              </a:solidFill>
              <a:latin typeface="Verdana" pitchFamily="34" charset="0"/>
              <a:cs typeface="+mn-cs"/>
            </a:endParaRPr>
          </a:p>
        </p:txBody>
      </p:sp>
      <p:sp>
        <p:nvSpPr>
          <p:cNvPr id="11" name="Text Box 5"/>
          <p:cNvSpPr txBox="1">
            <a:spLocks noChangeArrowheads="1"/>
          </p:cNvSpPr>
          <p:nvPr/>
        </p:nvSpPr>
        <p:spPr bwMode="auto">
          <a:xfrm>
            <a:off x="564330" y="1844824"/>
            <a:ext cx="8709149" cy="2192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36000" tIns="38100" rIns="36000" bIns="38100">
            <a:spAutoFit/>
          </a:bodyPr>
          <a:lstStyle>
            <a:lvl1pPr marL="542925" indent="-276225">
              <a:defRPr sz="2400">
                <a:solidFill>
                  <a:schemeClr val="tx1"/>
                </a:solidFill>
                <a:latin typeface="Times New Roman" pitchFamily="18" charset="0"/>
              </a:defRPr>
            </a:lvl1pPr>
            <a:lvl2pPr marL="808038">
              <a:defRPr sz="2400">
                <a:solidFill>
                  <a:schemeClr val="tx1"/>
                </a:solidFill>
                <a:latin typeface="Times New Roman" pitchFamily="18" charset="0"/>
              </a:defRPr>
            </a:lvl2pPr>
            <a:lvl3pPr marL="987425">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lvl="1" algn="ctr">
              <a:spcBef>
                <a:spcPts val="0"/>
              </a:spcBef>
              <a:spcAft>
                <a:spcPts val="0"/>
              </a:spcAft>
              <a:defRPr/>
            </a:pPr>
            <a:endParaRPr lang="es-ES" sz="600" dirty="0" smtClean="0">
              <a:solidFill>
                <a:schemeClr val="bg1"/>
              </a:solidFill>
              <a:latin typeface="Calibri" panose="020F0502020204030204" pitchFamily="34" charset="0"/>
              <a:cs typeface="+mn-cs"/>
            </a:endParaRPr>
          </a:p>
          <a:p>
            <a:pPr marL="1093788" lvl="1" indent="-285750">
              <a:spcBef>
                <a:spcPts val="300"/>
              </a:spcBef>
              <a:spcAft>
                <a:spcPts val="1200"/>
              </a:spcAft>
              <a:buFont typeface="Wingdings" pitchFamily="2" charset="2"/>
              <a:buChar char="q"/>
              <a:defRPr/>
            </a:pPr>
            <a:r>
              <a:rPr lang="es-ES" sz="1700" b="1" dirty="0" smtClean="0">
                <a:latin typeface="Calibri" panose="020F0502020204030204" pitchFamily="34" charset="0"/>
                <a:cs typeface="+mn-cs"/>
              </a:rPr>
              <a:t> CONSTRUCCIÓN OPERACIÓN: [TRAMO I: I+D+i] + [TRAMO II: DESPLIEGUE]</a:t>
            </a:r>
          </a:p>
          <a:p>
            <a:pPr marL="1657350" lvl="3" indent="-285750">
              <a:spcBef>
                <a:spcPts val="600"/>
              </a:spcBef>
              <a:spcAft>
                <a:spcPts val="600"/>
              </a:spcAft>
              <a:buFont typeface="Wingdings" panose="05000000000000000000" pitchFamily="2" charset="2"/>
              <a:buChar char="ü"/>
              <a:defRPr/>
            </a:pPr>
            <a:r>
              <a:rPr lang="es-ES" sz="1400" b="1" dirty="0" smtClean="0">
                <a:solidFill>
                  <a:srgbClr val="000000">
                    <a:lumMod val="95000"/>
                    <a:lumOff val="5000"/>
                  </a:srgbClr>
                </a:solidFill>
                <a:latin typeface="Calibri" panose="020F0502020204030204" pitchFamily="34" charset="0"/>
                <a:cs typeface="+mn-cs"/>
              </a:rPr>
              <a:t>IDENTIFICAR necesidad no satisfecha por el mercado	   </a:t>
            </a:r>
            <a:r>
              <a:rPr lang="es-ES" sz="1400" b="1" dirty="0">
                <a:solidFill>
                  <a:srgbClr val="000000">
                    <a:lumMod val="95000"/>
                    <a:lumOff val="5000"/>
                  </a:srgbClr>
                </a:solidFill>
                <a:latin typeface="Calibri" panose="020F0502020204030204" pitchFamily="34" charset="0"/>
                <a:cs typeface="+mn-cs"/>
              </a:rPr>
              <a:t> </a:t>
            </a:r>
            <a:r>
              <a:rPr lang="es-ES" sz="1400" b="1" dirty="0" smtClean="0">
                <a:solidFill>
                  <a:srgbClr val="000000">
                    <a:lumMod val="95000"/>
                    <a:lumOff val="5000"/>
                  </a:srgbClr>
                </a:solidFill>
                <a:latin typeface="Calibri" panose="020F0502020204030204" pitchFamily="34" charset="0"/>
                <a:cs typeface="+mn-cs"/>
              </a:rPr>
              <a:t>      [COMPRADOR PÚBLICO]</a:t>
            </a:r>
          </a:p>
          <a:p>
            <a:pPr marL="1657350" lvl="3" indent="-285750">
              <a:spcBef>
                <a:spcPts val="600"/>
              </a:spcBef>
              <a:spcAft>
                <a:spcPts val="600"/>
              </a:spcAft>
              <a:buFont typeface="Wingdings" panose="05000000000000000000" pitchFamily="2" charset="2"/>
              <a:buChar char="ü"/>
              <a:defRPr/>
            </a:pPr>
            <a:r>
              <a:rPr lang="es-ES" sz="1400" b="1" dirty="0" smtClean="0">
                <a:solidFill>
                  <a:srgbClr val="000000">
                    <a:lumMod val="95000"/>
                    <a:lumOff val="5000"/>
                  </a:srgbClr>
                </a:solidFill>
                <a:latin typeface="Calibri" panose="020F0502020204030204" pitchFamily="34" charset="0"/>
                <a:cs typeface="+mn-cs"/>
              </a:rPr>
              <a:t>SOLICITUD de financiación a MINECO (INNOCOMPRA)	          [COMPRADOR PÚBLICO]</a:t>
            </a:r>
          </a:p>
          <a:p>
            <a:pPr marL="1657350" lvl="3" indent="-285750">
              <a:spcBef>
                <a:spcPts val="600"/>
              </a:spcBef>
              <a:spcAft>
                <a:spcPts val="600"/>
              </a:spcAft>
              <a:buFont typeface="Wingdings" panose="05000000000000000000" pitchFamily="2" charset="2"/>
              <a:buChar char="ü"/>
              <a:defRPr/>
            </a:pPr>
            <a:r>
              <a:rPr lang="es-ES" sz="1400" b="1" dirty="0" smtClean="0">
                <a:solidFill>
                  <a:srgbClr val="000000">
                    <a:lumMod val="95000"/>
                    <a:lumOff val="5000"/>
                  </a:srgbClr>
                </a:solidFill>
                <a:latin typeface="Calibri" panose="020F0502020204030204" pitchFamily="34" charset="0"/>
                <a:cs typeface="+mn-cs"/>
              </a:rPr>
              <a:t>EVALUACIÓN (contenido de I+D+i y ACB*)</a:t>
            </a:r>
            <a:r>
              <a:rPr lang="es-ES" sz="1400" b="1" dirty="0">
                <a:solidFill>
                  <a:srgbClr val="000000">
                    <a:lumMod val="95000"/>
                    <a:lumOff val="5000"/>
                  </a:srgbClr>
                </a:solidFill>
                <a:latin typeface="Calibri" panose="020F0502020204030204" pitchFamily="34" charset="0"/>
                <a:cs typeface="+mn-cs"/>
              </a:rPr>
              <a:t>	</a:t>
            </a:r>
            <a:r>
              <a:rPr lang="es-ES" sz="1400" b="1" dirty="0" smtClean="0">
                <a:solidFill>
                  <a:srgbClr val="000000">
                    <a:lumMod val="95000"/>
                    <a:lumOff val="5000"/>
                  </a:srgbClr>
                </a:solidFill>
                <a:latin typeface="Calibri" panose="020F0502020204030204" pitchFamily="34" charset="0"/>
                <a:cs typeface="+mn-cs"/>
              </a:rPr>
              <a:t>          	          [MINECO]</a:t>
            </a:r>
          </a:p>
          <a:p>
            <a:pPr marL="1657350" lvl="3" indent="-285750">
              <a:spcBef>
                <a:spcPts val="600"/>
              </a:spcBef>
              <a:spcAft>
                <a:spcPts val="600"/>
              </a:spcAft>
              <a:buFont typeface="Wingdings" panose="05000000000000000000" pitchFamily="2" charset="2"/>
              <a:buChar char="ü"/>
              <a:defRPr/>
            </a:pPr>
            <a:r>
              <a:rPr lang="es-ES" sz="1400" b="1" dirty="0" smtClean="0">
                <a:solidFill>
                  <a:srgbClr val="000000">
                    <a:lumMod val="95000"/>
                    <a:lumOff val="5000"/>
                  </a:srgbClr>
                </a:solidFill>
                <a:latin typeface="Calibri" panose="020F0502020204030204" pitchFamily="34" charset="0"/>
                <a:cs typeface="+mn-cs"/>
              </a:rPr>
              <a:t>CONVENIO DE COLABORACIÓN (Tramitación Y Formalización)</a:t>
            </a:r>
          </a:p>
          <a:p>
            <a:pPr lvl="1" algn="ctr">
              <a:spcBef>
                <a:spcPts val="0"/>
              </a:spcBef>
              <a:spcAft>
                <a:spcPts val="0"/>
              </a:spcAft>
              <a:defRPr/>
            </a:pPr>
            <a:endParaRPr lang="es-ES" sz="600" dirty="0">
              <a:solidFill>
                <a:schemeClr val="bg1"/>
              </a:solidFill>
              <a:latin typeface="Calibri" panose="020F0502020204030204" pitchFamily="34" charset="0"/>
            </a:endParaRPr>
          </a:p>
        </p:txBody>
      </p:sp>
      <p:grpSp>
        <p:nvGrpSpPr>
          <p:cNvPr id="5" name="4 Grupo"/>
          <p:cNvGrpSpPr/>
          <p:nvPr/>
        </p:nvGrpSpPr>
        <p:grpSpPr>
          <a:xfrm>
            <a:off x="560512" y="4225444"/>
            <a:ext cx="8950464" cy="1651828"/>
            <a:chOff x="502553" y="4077072"/>
            <a:chExt cx="8950464" cy="1651828"/>
          </a:xfrm>
        </p:grpSpPr>
        <p:sp>
          <p:nvSpPr>
            <p:cNvPr id="4" name="3 Rectángulo redondeado"/>
            <p:cNvSpPr/>
            <p:nvPr/>
          </p:nvSpPr>
          <p:spPr>
            <a:xfrm>
              <a:off x="560512" y="4077072"/>
              <a:ext cx="1584176" cy="576064"/>
            </a:xfrm>
            <a:prstGeom prst="roundRect">
              <a:avLst/>
            </a:prstGeom>
            <a:solidFill>
              <a:srgbClr val="33669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redondeado"/>
            <p:cNvSpPr/>
            <p:nvPr/>
          </p:nvSpPr>
          <p:spPr>
            <a:xfrm>
              <a:off x="560512" y="4797152"/>
              <a:ext cx="1584176" cy="576064"/>
            </a:xfrm>
            <a:prstGeom prst="roundRect">
              <a:avLst/>
            </a:prstGeom>
            <a:solidFill>
              <a:srgbClr val="33669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redondeado"/>
            <p:cNvSpPr/>
            <p:nvPr/>
          </p:nvSpPr>
          <p:spPr>
            <a:xfrm>
              <a:off x="2288704" y="4077072"/>
              <a:ext cx="6984774" cy="576064"/>
            </a:xfrm>
            <a:prstGeom prst="roundRect">
              <a:avLst/>
            </a:prstGeom>
            <a:solidFill>
              <a:srgbClr val="3366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redondeado"/>
            <p:cNvSpPr/>
            <p:nvPr/>
          </p:nvSpPr>
          <p:spPr>
            <a:xfrm>
              <a:off x="2288704" y="4797152"/>
              <a:ext cx="6984776" cy="576064"/>
            </a:xfrm>
            <a:prstGeom prst="roundRect">
              <a:avLst/>
            </a:prstGeom>
            <a:solidFill>
              <a:srgbClr val="3366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CuadroTexto"/>
            <p:cNvSpPr txBox="1"/>
            <p:nvPr/>
          </p:nvSpPr>
          <p:spPr>
            <a:xfrm>
              <a:off x="502553" y="4089990"/>
              <a:ext cx="8950464" cy="1638910"/>
            </a:xfrm>
            <a:prstGeom prst="rect">
              <a:avLst/>
            </a:prstGeom>
            <a:noFill/>
          </p:spPr>
          <p:txBody>
            <a:bodyPr wrap="none" rtlCol="0">
              <a:spAutoFit/>
            </a:bodyPr>
            <a:lstStyle/>
            <a:p>
              <a:pPr marL="180000" lvl="4">
                <a:spcBef>
                  <a:spcPts val="300"/>
                </a:spcBef>
                <a:spcAft>
                  <a:spcPts val="300"/>
                </a:spcAft>
                <a:defRPr/>
              </a:pPr>
              <a:r>
                <a:rPr lang="es-ES" sz="1400" b="1" dirty="0" smtClean="0">
                  <a:latin typeface="Calibri" panose="020F0502020204030204" pitchFamily="34" charset="0"/>
                </a:rPr>
                <a:t>MINECO:</a:t>
              </a:r>
              <a:r>
                <a:rPr lang="es-ES" sz="1400" b="1" dirty="0" smtClean="0">
                  <a:solidFill>
                    <a:srgbClr val="000000">
                      <a:lumMod val="95000"/>
                      <a:lumOff val="5000"/>
                    </a:srgbClr>
                  </a:solidFill>
                  <a:latin typeface="Calibri" panose="020F0502020204030204" pitchFamily="34" charset="0"/>
                </a:rPr>
                <a:t>		TRAMO I:	  Anticipo </a:t>
              </a:r>
              <a:r>
                <a:rPr lang="es-ES" sz="1400" b="1" dirty="0">
                  <a:solidFill>
                    <a:srgbClr val="000000">
                      <a:lumMod val="95000"/>
                      <a:lumOff val="5000"/>
                    </a:srgbClr>
                  </a:solidFill>
                  <a:latin typeface="Calibri" panose="020F0502020204030204" pitchFamily="34" charset="0"/>
                </a:rPr>
                <a:t>FEDER (50%-80% Fase I+D+i); Tipo 0%; Duración 4 </a:t>
              </a:r>
              <a:r>
                <a:rPr lang="es-ES" sz="1400" b="1" dirty="0" smtClean="0">
                  <a:solidFill>
                    <a:srgbClr val="000000">
                      <a:lumMod val="95000"/>
                      <a:lumOff val="5000"/>
                    </a:srgbClr>
                  </a:solidFill>
                  <a:latin typeface="Calibri" panose="020F0502020204030204" pitchFamily="34" charset="0"/>
                </a:rPr>
                <a:t>años</a:t>
              </a:r>
            </a:p>
            <a:p>
              <a:pPr marL="180000" lvl="4">
                <a:spcBef>
                  <a:spcPts val="300"/>
                </a:spcBef>
                <a:spcAft>
                  <a:spcPts val="300"/>
                </a:spcAft>
                <a:defRPr/>
              </a:pPr>
              <a:r>
                <a:rPr lang="es-ES" sz="1400" b="1" dirty="0" smtClean="0">
                  <a:solidFill>
                    <a:srgbClr val="000000">
                      <a:lumMod val="95000"/>
                      <a:lumOff val="5000"/>
                    </a:srgbClr>
                  </a:solidFill>
                  <a:latin typeface="Calibri" panose="020F0502020204030204" pitchFamily="34" charset="0"/>
                </a:rPr>
                <a:t>		TRAMO II**:</a:t>
              </a:r>
              <a:r>
                <a:rPr lang="es-ES" sz="1400" b="1" dirty="0">
                  <a:solidFill>
                    <a:srgbClr val="000000">
                      <a:lumMod val="95000"/>
                      <a:lumOff val="5000"/>
                    </a:srgbClr>
                  </a:solidFill>
                  <a:latin typeface="Calibri" panose="020F0502020204030204" pitchFamily="34" charset="0"/>
                </a:rPr>
                <a:t> </a:t>
              </a:r>
              <a:r>
                <a:rPr lang="es-ES" sz="1400" b="1" dirty="0" smtClean="0">
                  <a:solidFill>
                    <a:srgbClr val="000000">
                      <a:lumMod val="95000"/>
                      <a:lumOff val="5000"/>
                    </a:srgbClr>
                  </a:solidFill>
                  <a:latin typeface="Calibri" panose="020F0502020204030204" pitchFamily="34" charset="0"/>
                </a:rPr>
                <a:t>(</a:t>
              </a:r>
              <a:r>
                <a:rPr lang="es-ES" sz="1400" b="1" dirty="0">
                  <a:solidFill>
                    <a:srgbClr val="000000">
                      <a:lumMod val="95000"/>
                      <a:lumOff val="5000"/>
                    </a:srgbClr>
                  </a:solidFill>
                  <a:latin typeface="Calibri" panose="020F0502020204030204" pitchFamily="34" charset="0"/>
                </a:rPr>
                <a:t>0-70% Fase despliegue); Tipo Euribor + 0,5;, Duración 4 </a:t>
              </a:r>
              <a:r>
                <a:rPr lang="es-ES" sz="1400" b="1" dirty="0" smtClean="0">
                  <a:solidFill>
                    <a:srgbClr val="000000">
                      <a:lumMod val="95000"/>
                      <a:lumOff val="5000"/>
                    </a:srgbClr>
                  </a:solidFill>
                  <a:latin typeface="Calibri" panose="020F0502020204030204" pitchFamily="34" charset="0"/>
                </a:rPr>
                <a:t>años</a:t>
              </a:r>
            </a:p>
            <a:p>
              <a:pPr marL="180000" lvl="4">
                <a:spcBef>
                  <a:spcPts val="300"/>
                </a:spcBef>
                <a:spcAft>
                  <a:spcPts val="300"/>
                </a:spcAft>
                <a:defRPr/>
              </a:pPr>
              <a:endParaRPr lang="es-ES" sz="400" b="1" dirty="0">
                <a:solidFill>
                  <a:srgbClr val="000000">
                    <a:lumMod val="95000"/>
                    <a:lumOff val="5000"/>
                  </a:srgbClr>
                </a:solidFill>
                <a:latin typeface="Calibri" panose="020F0502020204030204" pitchFamily="34" charset="0"/>
              </a:endParaRPr>
            </a:p>
            <a:p>
              <a:pPr marL="180000" lvl="4">
                <a:spcBef>
                  <a:spcPts val="300"/>
                </a:spcBef>
                <a:spcAft>
                  <a:spcPts val="300"/>
                </a:spcAft>
                <a:defRPr/>
              </a:pPr>
              <a:r>
                <a:rPr lang="es-ES" sz="1400" b="1" dirty="0" smtClean="0">
                  <a:latin typeface="Calibri" panose="020F0502020204030204" pitchFamily="34" charset="0"/>
                </a:rPr>
                <a:t>COMPRADOR: </a:t>
              </a:r>
              <a:r>
                <a:rPr lang="es-ES" sz="1400" b="1" dirty="0" smtClean="0">
                  <a:solidFill>
                    <a:srgbClr val="000000">
                      <a:lumMod val="95000"/>
                      <a:lumOff val="5000"/>
                    </a:srgbClr>
                  </a:solidFill>
                  <a:latin typeface="Calibri" panose="020F0502020204030204" pitchFamily="34" charset="0"/>
                </a:rPr>
                <a:t>	TRAMO </a:t>
              </a:r>
              <a:r>
                <a:rPr lang="es-ES" sz="1400" b="1" dirty="0">
                  <a:solidFill>
                    <a:srgbClr val="000000">
                      <a:lumMod val="95000"/>
                      <a:lumOff val="5000"/>
                    </a:srgbClr>
                  </a:solidFill>
                  <a:latin typeface="Calibri" panose="020F0502020204030204" pitchFamily="34" charset="0"/>
                </a:rPr>
                <a:t>I: </a:t>
              </a:r>
              <a:r>
                <a:rPr lang="es-ES" sz="1400" b="1" dirty="0" smtClean="0">
                  <a:solidFill>
                    <a:srgbClr val="000000">
                      <a:lumMod val="95000"/>
                      <a:lumOff val="5000"/>
                    </a:srgbClr>
                  </a:solidFill>
                  <a:latin typeface="Calibri" panose="020F0502020204030204" pitchFamily="34" charset="0"/>
                </a:rPr>
                <a:t>	  Co-financiación </a:t>
              </a:r>
              <a:r>
                <a:rPr lang="es-ES" sz="1400" b="1" dirty="0">
                  <a:solidFill>
                    <a:srgbClr val="000000">
                      <a:lumMod val="95000"/>
                      <a:lumOff val="5000"/>
                    </a:srgbClr>
                  </a:solidFill>
                  <a:latin typeface="Calibri" panose="020F0502020204030204" pitchFamily="34" charset="0"/>
                </a:rPr>
                <a:t>(20% - 50%); Tesorería propia</a:t>
              </a:r>
            </a:p>
            <a:p>
              <a:pPr marL="180000" lvl="4">
                <a:spcBef>
                  <a:spcPts val="300"/>
                </a:spcBef>
                <a:spcAft>
                  <a:spcPts val="300"/>
                </a:spcAft>
                <a:defRPr/>
              </a:pPr>
              <a:r>
                <a:rPr lang="es-ES" sz="1400" b="1" dirty="0">
                  <a:solidFill>
                    <a:srgbClr val="000000">
                      <a:lumMod val="95000"/>
                      <a:lumOff val="5000"/>
                    </a:srgbClr>
                  </a:solidFill>
                  <a:latin typeface="Calibri" panose="020F0502020204030204" pitchFamily="34" charset="0"/>
                </a:rPr>
                <a:t>	       </a:t>
              </a:r>
              <a:r>
                <a:rPr lang="es-ES" sz="1400" b="1" dirty="0" smtClean="0">
                  <a:solidFill>
                    <a:srgbClr val="000000">
                      <a:lumMod val="95000"/>
                      <a:lumOff val="5000"/>
                    </a:srgbClr>
                  </a:solidFill>
                  <a:latin typeface="Calibri" panose="020F0502020204030204" pitchFamily="34" charset="0"/>
                </a:rPr>
                <a:t>	TRAMO II**: </a:t>
              </a:r>
              <a:r>
                <a:rPr lang="es-ES" sz="1400" b="1" dirty="0">
                  <a:solidFill>
                    <a:srgbClr val="000000">
                      <a:lumMod val="95000"/>
                      <a:lumOff val="5000"/>
                    </a:srgbClr>
                  </a:solidFill>
                  <a:latin typeface="Calibri" panose="020F0502020204030204" pitchFamily="34" charset="0"/>
                </a:rPr>
                <a:t>Cofinanciación (30% - </a:t>
              </a:r>
              <a:r>
                <a:rPr lang="es-ES" sz="1400" b="1" dirty="0" smtClean="0">
                  <a:solidFill>
                    <a:srgbClr val="000000">
                      <a:lumMod val="95000"/>
                      <a:lumOff val="5000"/>
                    </a:srgbClr>
                  </a:solidFill>
                  <a:latin typeface="Calibri" panose="020F0502020204030204" pitchFamily="34" charset="0"/>
                </a:rPr>
                <a:t>100</a:t>
              </a:r>
              <a:r>
                <a:rPr lang="es-ES" sz="1400" b="1" dirty="0">
                  <a:solidFill>
                    <a:srgbClr val="000000">
                      <a:lumMod val="95000"/>
                      <a:lumOff val="5000"/>
                    </a:srgbClr>
                  </a:solidFill>
                  <a:latin typeface="Calibri" panose="020F0502020204030204" pitchFamily="34" charset="0"/>
                </a:rPr>
                <a:t>%); Tesorería propia (posible emplear otros OE FEDER)</a:t>
              </a:r>
            </a:p>
            <a:p>
              <a:pPr marL="720000"/>
              <a:endParaRPr lang="es-ES" dirty="0"/>
            </a:p>
          </p:txBody>
        </p:sp>
      </p:grpSp>
      <p:pic>
        <p:nvPicPr>
          <p:cNvPr id="17" name="1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409" y="6228299"/>
            <a:ext cx="1060557" cy="500084"/>
          </a:xfrm>
          <a:prstGeom prst="rect">
            <a:avLst/>
          </a:prstGeom>
        </p:spPr>
      </p:pic>
      <p:sp>
        <p:nvSpPr>
          <p:cNvPr id="16" name="Rectangle 17"/>
          <p:cNvSpPr>
            <a:spLocks noChangeArrowheads="1"/>
          </p:cNvSpPr>
          <p:nvPr/>
        </p:nvSpPr>
        <p:spPr bwMode="auto">
          <a:xfrm>
            <a:off x="539552" y="434752"/>
            <a:ext cx="8604448" cy="473968"/>
          </a:xfrm>
          <a:prstGeom prst="rect">
            <a:avLst/>
          </a:prstGeom>
          <a:noFill/>
          <a:ln w="12700">
            <a:noFill/>
            <a:miter lim="800000"/>
            <a:headEnd/>
            <a:tailEnd/>
          </a:ln>
          <a:effectLst/>
        </p:spPr>
        <p:txBody>
          <a:bodyPr lIns="46038" tIns="44450" rIns="46038" bIns="44450"/>
          <a:lstStyle/>
          <a:p>
            <a:pPr lvl="0" eaLnBrk="0" hangingPunct="0">
              <a:defRPr/>
            </a:pPr>
            <a:r>
              <a:rPr lang="es-ES" sz="2000" b="1" dirty="0" smtClean="0">
                <a:solidFill>
                  <a:srgbClr val="000000"/>
                </a:solidFill>
                <a:latin typeface="Arial" pitchFamily="34" charset="0"/>
              </a:rPr>
              <a:t>CPI. </a:t>
            </a:r>
            <a:r>
              <a:rPr lang="es-ES" sz="1400" b="1" dirty="0" smtClean="0">
                <a:solidFill>
                  <a:srgbClr val="000000"/>
                </a:solidFill>
                <a:latin typeface="Arial" pitchFamily="34" charset="0"/>
              </a:rPr>
              <a:t>FUNDAMENTOS E INSTRUMENTACIÓN</a:t>
            </a:r>
            <a:endParaRPr lang="es-ES" sz="1400" b="1" dirty="0">
              <a:solidFill>
                <a:srgbClr val="000000"/>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334188338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ntranet.redinterna.age/stfls/comun/logos/2011-EconomiaC.jpg"/>
          <p:cNvPicPr>
            <a:picLocks noChangeAspect="1" noChangeArrowheads="1"/>
          </p:cNvPicPr>
          <p:nvPr/>
        </p:nvPicPr>
        <p:blipFill>
          <a:blip r:embed="rId3" cstate="print"/>
          <a:srcRect/>
          <a:stretch>
            <a:fillRect/>
          </a:stretch>
        </p:blipFill>
        <p:spPr bwMode="auto">
          <a:xfrm>
            <a:off x="7401275" y="6098682"/>
            <a:ext cx="2482771" cy="759318"/>
          </a:xfrm>
          <a:prstGeom prst="rect">
            <a:avLst/>
          </a:prstGeom>
          <a:ln>
            <a:noFill/>
          </a:ln>
          <a:effectLst>
            <a:softEdge rad="112500"/>
          </a:effectLst>
        </p:spPr>
      </p:pic>
      <p:sp>
        <p:nvSpPr>
          <p:cNvPr id="18" name="1 CuadroTexto"/>
          <p:cNvSpPr txBox="1">
            <a:spLocks noChangeArrowheads="1"/>
          </p:cNvSpPr>
          <p:nvPr/>
        </p:nvSpPr>
        <p:spPr bwMode="auto">
          <a:xfrm>
            <a:off x="787749" y="5661248"/>
            <a:ext cx="877376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1" eaLnBrk="1" hangingPunct="1">
              <a:spcBef>
                <a:spcPct val="0"/>
              </a:spcBef>
              <a:buFontTx/>
              <a:buNone/>
            </a:pPr>
            <a:r>
              <a:rPr lang="en-GB" altLang="es-ES" sz="1100" dirty="0">
                <a:solidFill>
                  <a:srgbClr val="0D0D0D"/>
                </a:solidFill>
              </a:rPr>
              <a:t>(*)        </a:t>
            </a:r>
            <a:r>
              <a:rPr lang="en-GB" altLang="es-ES" sz="1100" b="1" dirty="0" smtClean="0">
                <a:solidFill>
                  <a:srgbClr val="0D0D0D"/>
                </a:solidFill>
              </a:rPr>
              <a:t>De </a:t>
            </a:r>
            <a:r>
              <a:rPr lang="en-GB" altLang="es-ES" sz="1100" b="1" dirty="0" err="1" smtClean="0">
                <a:solidFill>
                  <a:srgbClr val="0D0D0D"/>
                </a:solidFill>
              </a:rPr>
              <a:t>conformidad</a:t>
            </a:r>
            <a:r>
              <a:rPr lang="en-GB" altLang="es-ES" sz="1100" b="1" dirty="0" smtClean="0">
                <a:solidFill>
                  <a:srgbClr val="0D0D0D"/>
                </a:solidFill>
              </a:rPr>
              <a:t> con los </a:t>
            </a:r>
            <a:r>
              <a:rPr lang="en-GB" altLang="es-ES" sz="1100" b="1" dirty="0" err="1" smtClean="0">
                <a:solidFill>
                  <a:srgbClr val="0D0D0D"/>
                </a:solidFill>
              </a:rPr>
              <a:t>criterios</a:t>
            </a:r>
            <a:r>
              <a:rPr lang="en-GB" altLang="es-ES" sz="1100" b="1" dirty="0" smtClean="0">
                <a:solidFill>
                  <a:srgbClr val="0D0D0D"/>
                </a:solidFill>
              </a:rPr>
              <a:t> del </a:t>
            </a:r>
            <a:r>
              <a:rPr lang="en-GB" altLang="es-ES" sz="1100" b="1" dirty="0" err="1" smtClean="0">
                <a:solidFill>
                  <a:srgbClr val="0D0D0D"/>
                </a:solidFill>
              </a:rPr>
              <a:t>Paquete</a:t>
            </a:r>
            <a:r>
              <a:rPr lang="en-GB" altLang="es-ES" sz="1100" b="1" dirty="0" smtClean="0">
                <a:solidFill>
                  <a:srgbClr val="0D0D0D"/>
                </a:solidFill>
              </a:rPr>
              <a:t> </a:t>
            </a:r>
            <a:r>
              <a:rPr lang="en-GB" altLang="es-ES" sz="1100" b="1" dirty="0" err="1" smtClean="0">
                <a:solidFill>
                  <a:srgbClr val="0D0D0D"/>
                </a:solidFill>
              </a:rPr>
              <a:t>Altmark</a:t>
            </a:r>
            <a:r>
              <a:rPr lang="en-GB" altLang="es-ES" sz="1100" b="1" dirty="0" smtClean="0">
                <a:solidFill>
                  <a:srgbClr val="0D0D0D"/>
                </a:solidFill>
              </a:rPr>
              <a:t> [</a:t>
            </a:r>
            <a:r>
              <a:rPr lang="en-GB" altLang="es-ES" sz="1100" b="1" dirty="0" err="1" smtClean="0">
                <a:solidFill>
                  <a:srgbClr val="0D0D0D"/>
                </a:solidFill>
              </a:rPr>
              <a:t>Servicio</a:t>
            </a:r>
            <a:r>
              <a:rPr lang="en-GB" altLang="es-ES" sz="1100" b="1" dirty="0" smtClean="0">
                <a:solidFill>
                  <a:srgbClr val="0D0D0D"/>
                </a:solidFill>
              </a:rPr>
              <a:t> </a:t>
            </a:r>
            <a:r>
              <a:rPr lang="en-GB" altLang="es-ES" sz="1100" b="1" dirty="0" err="1" smtClean="0">
                <a:solidFill>
                  <a:srgbClr val="0D0D0D"/>
                </a:solidFill>
              </a:rPr>
              <a:t>público</a:t>
            </a:r>
            <a:r>
              <a:rPr lang="en-GB" altLang="es-ES" sz="1100" b="1" dirty="0" smtClean="0">
                <a:solidFill>
                  <a:srgbClr val="0D0D0D"/>
                </a:solidFill>
              </a:rPr>
              <a:t> universal &amp; no de </a:t>
            </a:r>
            <a:r>
              <a:rPr lang="en-GB" altLang="es-ES" sz="1100" b="1" dirty="0" err="1" smtClean="0">
                <a:solidFill>
                  <a:srgbClr val="0D0D0D"/>
                </a:solidFill>
              </a:rPr>
              <a:t>mercado</a:t>
            </a:r>
            <a:r>
              <a:rPr lang="en-GB" altLang="es-ES" sz="1100" b="1" dirty="0" smtClean="0">
                <a:solidFill>
                  <a:srgbClr val="0D0D0D"/>
                </a:solidFill>
              </a:rPr>
              <a:t> % </a:t>
            </a:r>
            <a:r>
              <a:rPr lang="en-GB" altLang="es-ES" sz="1100" b="1" dirty="0" err="1" smtClean="0">
                <a:solidFill>
                  <a:srgbClr val="0D0D0D"/>
                </a:solidFill>
              </a:rPr>
              <a:t>que</a:t>
            </a:r>
            <a:r>
              <a:rPr lang="en-GB" altLang="es-ES" sz="1100" b="1" dirty="0" smtClean="0">
                <a:solidFill>
                  <a:srgbClr val="0D0D0D"/>
                </a:solidFill>
              </a:rPr>
              <a:t> no </a:t>
            </a:r>
            <a:r>
              <a:rPr lang="en-GB" altLang="es-ES" sz="1100" b="1" dirty="0" err="1" smtClean="0">
                <a:solidFill>
                  <a:srgbClr val="0D0D0D"/>
                </a:solidFill>
              </a:rPr>
              <a:t>distorsione</a:t>
            </a:r>
            <a:r>
              <a:rPr lang="en-GB" altLang="es-ES" sz="1100" b="1" dirty="0" smtClean="0">
                <a:solidFill>
                  <a:srgbClr val="0D0D0D"/>
                </a:solidFill>
              </a:rPr>
              <a:t> el </a:t>
            </a:r>
            <a:r>
              <a:rPr lang="en-GB" altLang="es-ES" sz="1100" b="1" dirty="0" err="1" smtClean="0">
                <a:solidFill>
                  <a:srgbClr val="0D0D0D"/>
                </a:solidFill>
              </a:rPr>
              <a:t>mercado</a:t>
            </a:r>
            <a:r>
              <a:rPr lang="en-GB" altLang="es-ES" sz="1100" b="1" dirty="0" smtClean="0">
                <a:solidFill>
                  <a:srgbClr val="0D0D0D"/>
                </a:solidFill>
              </a:rPr>
              <a:t>]</a:t>
            </a:r>
          </a:p>
          <a:p>
            <a:pPr marL="0" lvl="1" eaLnBrk="1" hangingPunct="1">
              <a:spcBef>
                <a:spcPct val="0"/>
              </a:spcBef>
              <a:buNone/>
            </a:pPr>
            <a:r>
              <a:rPr lang="en-GB" altLang="es-ES" sz="1100" dirty="0" smtClean="0">
                <a:solidFill>
                  <a:srgbClr val="0D0D0D"/>
                </a:solidFill>
              </a:rPr>
              <a:t>(**)      El </a:t>
            </a:r>
            <a:r>
              <a:rPr lang="en-GB" altLang="es-ES" sz="1100" dirty="0" err="1" smtClean="0">
                <a:solidFill>
                  <a:srgbClr val="0D0D0D"/>
                </a:solidFill>
              </a:rPr>
              <a:t>incumpliemiento</a:t>
            </a:r>
            <a:r>
              <a:rPr lang="en-GB" altLang="es-ES" sz="1100" dirty="0" smtClean="0">
                <a:solidFill>
                  <a:srgbClr val="0D0D0D"/>
                </a:solidFill>
              </a:rPr>
              <a:t> </a:t>
            </a:r>
            <a:r>
              <a:rPr lang="en-GB" altLang="es-ES" sz="1100" dirty="0" err="1" smtClean="0">
                <a:solidFill>
                  <a:srgbClr val="0D0D0D"/>
                </a:solidFill>
              </a:rPr>
              <a:t>es</a:t>
            </a:r>
            <a:r>
              <a:rPr lang="en-GB" altLang="es-ES" sz="1100" dirty="0" smtClean="0">
                <a:solidFill>
                  <a:srgbClr val="0D0D0D"/>
                </a:solidFill>
              </a:rPr>
              <a:t> </a:t>
            </a:r>
            <a:r>
              <a:rPr lang="en-GB" altLang="es-ES" sz="1100" dirty="0" err="1" smtClean="0">
                <a:solidFill>
                  <a:srgbClr val="0D0D0D"/>
                </a:solidFill>
              </a:rPr>
              <a:t>causa</a:t>
            </a:r>
            <a:r>
              <a:rPr lang="en-GB" altLang="es-ES" sz="1100" dirty="0" smtClean="0">
                <a:solidFill>
                  <a:srgbClr val="0D0D0D"/>
                </a:solidFill>
              </a:rPr>
              <a:t> de </a:t>
            </a:r>
            <a:r>
              <a:rPr lang="en-GB" altLang="es-ES" sz="1100" dirty="0" err="1" smtClean="0">
                <a:solidFill>
                  <a:srgbClr val="0D0D0D"/>
                </a:solidFill>
              </a:rPr>
              <a:t>denuncia</a:t>
            </a:r>
            <a:r>
              <a:rPr lang="en-GB" altLang="es-ES" sz="1100" dirty="0" smtClean="0">
                <a:solidFill>
                  <a:srgbClr val="0D0D0D"/>
                </a:solidFill>
              </a:rPr>
              <a:t> </a:t>
            </a:r>
            <a:r>
              <a:rPr lang="en-GB" altLang="es-ES" sz="1100" dirty="0" err="1" smtClean="0">
                <a:solidFill>
                  <a:srgbClr val="0D0D0D"/>
                </a:solidFill>
              </a:rPr>
              <a:t>automática</a:t>
            </a:r>
            <a:r>
              <a:rPr lang="en-GB" altLang="es-ES" sz="1100" dirty="0" smtClean="0">
                <a:solidFill>
                  <a:srgbClr val="0D0D0D"/>
                </a:solidFill>
              </a:rPr>
              <a:t> del </a:t>
            </a:r>
            <a:r>
              <a:rPr lang="en-GB" altLang="es-ES" sz="1100" dirty="0" err="1" smtClean="0">
                <a:solidFill>
                  <a:srgbClr val="0D0D0D"/>
                </a:solidFill>
              </a:rPr>
              <a:t>convenio</a:t>
            </a:r>
            <a:r>
              <a:rPr lang="en-GB" altLang="es-ES" sz="1100" dirty="0" smtClean="0">
                <a:solidFill>
                  <a:srgbClr val="0D0D0D"/>
                </a:solidFill>
              </a:rPr>
              <a:t> de </a:t>
            </a:r>
            <a:r>
              <a:rPr lang="en-GB" altLang="es-ES" sz="1100" dirty="0" err="1" smtClean="0">
                <a:solidFill>
                  <a:srgbClr val="0D0D0D"/>
                </a:solidFill>
              </a:rPr>
              <a:t>colaboración</a:t>
            </a:r>
            <a:endParaRPr lang="es-ES" altLang="es-ES" sz="1100" dirty="0">
              <a:solidFill>
                <a:srgbClr val="0D0D0D"/>
              </a:solidFill>
            </a:endParaRPr>
          </a:p>
          <a:p>
            <a:pPr marL="0" lvl="1" eaLnBrk="1" hangingPunct="1">
              <a:spcBef>
                <a:spcPct val="0"/>
              </a:spcBef>
              <a:buFontTx/>
              <a:buNone/>
            </a:pPr>
            <a:endParaRPr lang="es-ES" altLang="es-ES" sz="1100" dirty="0">
              <a:solidFill>
                <a:srgbClr val="0D0D0D"/>
              </a:solidFill>
            </a:endParaRPr>
          </a:p>
        </p:txBody>
      </p:sp>
      <p:sp>
        <p:nvSpPr>
          <p:cNvPr id="10" name="Rectangle 3"/>
          <p:cNvSpPr>
            <a:spLocks noChangeArrowheads="1"/>
          </p:cNvSpPr>
          <p:nvPr/>
        </p:nvSpPr>
        <p:spPr bwMode="auto">
          <a:xfrm>
            <a:off x="499717" y="1268760"/>
            <a:ext cx="8773763" cy="460375"/>
          </a:xfrm>
          <a:prstGeom prst="rect">
            <a:avLst/>
          </a:prstGeom>
          <a:solidFill>
            <a:srgbClr val="333333"/>
          </a:solidFill>
          <a:ln>
            <a:noFill/>
          </a:ln>
          <a:effectLst/>
          <a:extLst/>
        </p:spPr>
        <p:txBody>
          <a:bodyPr wrap="square" lIns="76200" tIns="38100" rIns="76200" bIns="38100">
            <a:spAutoFit/>
          </a:bodyPr>
          <a:lstStyle/>
          <a:p>
            <a:pPr marL="609600" indent="-609600">
              <a:lnSpc>
                <a:spcPct val="50000"/>
              </a:lnSpc>
              <a:spcBef>
                <a:spcPct val="50000"/>
              </a:spcBef>
              <a:defRPr/>
            </a:pPr>
            <a:r>
              <a:rPr lang="en-GB" sz="200" b="1" dirty="0">
                <a:latin typeface="Arial Narrow" pitchFamily="34" charset="0"/>
                <a:cs typeface="+mn-cs"/>
              </a:rPr>
              <a:t>	</a:t>
            </a:r>
          </a:p>
          <a:p>
            <a:pPr marL="609600" indent="-609600">
              <a:lnSpc>
                <a:spcPct val="50000"/>
              </a:lnSpc>
              <a:spcBef>
                <a:spcPct val="50000"/>
              </a:spcBef>
              <a:defRPr/>
            </a:pPr>
            <a:r>
              <a:rPr lang="en-GB" sz="2400" b="1" dirty="0">
                <a:latin typeface="Arial Narrow" pitchFamily="34" charset="0"/>
                <a:cs typeface="+mn-cs"/>
              </a:rPr>
              <a:t> </a:t>
            </a:r>
            <a:r>
              <a:rPr lang="en-GB" sz="2400" b="1" dirty="0" smtClean="0">
                <a:latin typeface="Arial Narrow" pitchFamily="34" charset="0"/>
                <a:cs typeface="+mn-cs"/>
              </a:rPr>
              <a:t>V.</a:t>
            </a:r>
            <a:r>
              <a:rPr lang="en-GB" sz="2400" b="1" dirty="0">
                <a:latin typeface="Arial Narrow" pitchFamily="34" charset="0"/>
                <a:cs typeface="+mn-cs"/>
              </a:rPr>
              <a:t>	</a:t>
            </a:r>
            <a:r>
              <a:rPr lang="en-GB" sz="2400" b="1" dirty="0" smtClean="0">
                <a:latin typeface="Arial Narrow" pitchFamily="34" charset="0"/>
                <a:cs typeface="+mn-cs"/>
              </a:rPr>
              <a:t>INSTRUMENTACIÓN</a:t>
            </a:r>
            <a:endParaRPr lang="en-GB" sz="2400" b="1" dirty="0">
              <a:latin typeface="Arial Narrow" pitchFamily="34" charset="0"/>
              <a:cs typeface="+mn-cs"/>
            </a:endParaRPr>
          </a:p>
        </p:txBody>
      </p:sp>
      <p:sp>
        <p:nvSpPr>
          <p:cNvPr id="7" name="AutoShape 10"/>
          <p:cNvSpPr>
            <a:spLocks noChangeArrowheads="1"/>
          </p:cNvSpPr>
          <p:nvPr/>
        </p:nvSpPr>
        <p:spPr bwMode="auto">
          <a:xfrm>
            <a:off x="1096203" y="1916832"/>
            <a:ext cx="8177275" cy="381000"/>
          </a:xfrm>
          <a:prstGeom prst="roundRect">
            <a:avLst>
              <a:gd name="adj" fmla="val 16667"/>
            </a:avLst>
          </a:prstGeom>
          <a:solidFill>
            <a:srgbClr val="003300">
              <a:alpha val="70000"/>
            </a:srgbClr>
          </a:solidFill>
          <a:ln>
            <a:noFill/>
          </a:ln>
          <a:effectLst/>
          <a:extLst/>
        </p:spPr>
        <p:txBody>
          <a:bodyPr wrap="square" lIns="76200" tIns="38100" rIns="76200" bIns="38100" anchor="ctr">
            <a:spAutoFit/>
          </a:bodyPr>
          <a:lstStyle/>
          <a:p>
            <a:pPr fontAlgn="auto">
              <a:spcBef>
                <a:spcPts val="0"/>
              </a:spcBef>
              <a:spcAft>
                <a:spcPts val="0"/>
              </a:spcAft>
              <a:defRPr/>
            </a:pPr>
            <a:endParaRPr lang="en-GB" sz="2000" b="1" kern="0" dirty="0">
              <a:solidFill>
                <a:srgbClr val="000000">
                  <a:lumMod val="95000"/>
                  <a:lumOff val="5000"/>
                </a:srgbClr>
              </a:solidFill>
              <a:latin typeface="Verdana" pitchFamily="34" charset="0"/>
              <a:cs typeface="+mn-cs"/>
            </a:endParaRPr>
          </a:p>
        </p:txBody>
      </p:sp>
      <p:sp>
        <p:nvSpPr>
          <p:cNvPr id="11" name="Text Box 5"/>
          <p:cNvSpPr txBox="1">
            <a:spLocks noChangeArrowheads="1"/>
          </p:cNvSpPr>
          <p:nvPr/>
        </p:nvSpPr>
        <p:spPr bwMode="auto">
          <a:xfrm>
            <a:off x="564330" y="1844824"/>
            <a:ext cx="8709149" cy="3870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36000" tIns="38100" rIns="36000" bIns="38100">
            <a:spAutoFit/>
          </a:bodyPr>
          <a:lstStyle>
            <a:lvl1pPr marL="542925" indent="-276225">
              <a:defRPr sz="2400">
                <a:solidFill>
                  <a:schemeClr val="tx1"/>
                </a:solidFill>
                <a:latin typeface="Times New Roman" pitchFamily="18" charset="0"/>
              </a:defRPr>
            </a:lvl1pPr>
            <a:lvl2pPr marL="808038">
              <a:defRPr sz="2400">
                <a:solidFill>
                  <a:schemeClr val="tx1"/>
                </a:solidFill>
                <a:latin typeface="Times New Roman" pitchFamily="18" charset="0"/>
              </a:defRPr>
            </a:lvl2pPr>
            <a:lvl3pPr marL="987425">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lvl="1" algn="ctr">
              <a:spcBef>
                <a:spcPts val="0"/>
              </a:spcBef>
              <a:spcAft>
                <a:spcPts val="0"/>
              </a:spcAft>
              <a:defRPr/>
            </a:pPr>
            <a:endParaRPr lang="es-ES" sz="600" dirty="0" smtClean="0">
              <a:solidFill>
                <a:schemeClr val="bg1"/>
              </a:solidFill>
              <a:latin typeface="Calibri" panose="020F0502020204030204" pitchFamily="34" charset="0"/>
              <a:cs typeface="+mn-cs"/>
            </a:endParaRPr>
          </a:p>
          <a:p>
            <a:pPr marL="1093788" lvl="1" indent="-285750">
              <a:spcBef>
                <a:spcPts val="300"/>
              </a:spcBef>
              <a:spcAft>
                <a:spcPts val="1200"/>
              </a:spcAft>
              <a:buFont typeface="Wingdings" pitchFamily="2" charset="2"/>
              <a:buChar char="q"/>
              <a:defRPr/>
            </a:pPr>
            <a:r>
              <a:rPr lang="es-ES" sz="1700" b="1" dirty="0" smtClean="0">
                <a:latin typeface="Calibri" panose="020F0502020204030204" pitchFamily="34" charset="0"/>
                <a:cs typeface="+mn-cs"/>
              </a:rPr>
              <a:t> CONSTRUCCIÓN OPERACIÓN: [TRAMO I: </a:t>
            </a:r>
            <a:r>
              <a:rPr lang="es-ES" sz="1700" b="1" dirty="0" err="1" smtClean="0">
                <a:latin typeface="Calibri" panose="020F0502020204030204" pitchFamily="34" charset="0"/>
                <a:cs typeface="+mn-cs"/>
              </a:rPr>
              <a:t>I+D+i</a:t>
            </a:r>
            <a:r>
              <a:rPr lang="es-ES" sz="1700" b="1" dirty="0" smtClean="0">
                <a:latin typeface="Calibri" panose="020F0502020204030204" pitchFamily="34" charset="0"/>
                <a:cs typeface="+mn-cs"/>
              </a:rPr>
              <a:t>]</a:t>
            </a:r>
            <a:endParaRPr lang="es-ES" sz="1700" b="1" dirty="0" smtClean="0">
              <a:latin typeface="Calibri" panose="020F0502020204030204" pitchFamily="34" charset="0"/>
              <a:cs typeface="+mn-cs"/>
            </a:endParaRPr>
          </a:p>
          <a:p>
            <a:pPr marL="1657350" lvl="3" indent="-285750">
              <a:spcBef>
                <a:spcPts val="600"/>
              </a:spcBef>
              <a:spcAft>
                <a:spcPts val="0"/>
              </a:spcAft>
              <a:buFont typeface="Wingdings" panose="05000000000000000000" pitchFamily="2" charset="2"/>
              <a:buChar char="ü"/>
              <a:defRPr/>
            </a:pPr>
            <a:r>
              <a:rPr lang="es-ES" sz="1400" b="1" dirty="0" smtClean="0">
                <a:solidFill>
                  <a:srgbClr val="000000">
                    <a:lumMod val="95000"/>
                    <a:lumOff val="5000"/>
                  </a:srgbClr>
                </a:solidFill>
                <a:latin typeface="Calibri" panose="020F0502020204030204" pitchFamily="34" charset="0"/>
                <a:cs typeface="+mn-cs"/>
              </a:rPr>
              <a:t>PARTES IMPLICADAS:</a:t>
            </a:r>
            <a:r>
              <a:rPr lang="es-ES" sz="1400" dirty="0" smtClean="0">
                <a:solidFill>
                  <a:srgbClr val="000000">
                    <a:lumMod val="95000"/>
                    <a:lumOff val="5000"/>
                  </a:srgbClr>
                </a:solidFill>
                <a:latin typeface="Calibri" panose="020F0502020204030204" pitchFamily="34" charset="0"/>
                <a:cs typeface="+mn-cs"/>
              </a:rPr>
              <a:t>	- Servicio Público* – Comprador Público</a:t>
            </a:r>
          </a:p>
          <a:p>
            <a:pPr lvl="3">
              <a:spcBef>
                <a:spcPts val="600"/>
              </a:spcBef>
              <a:spcAft>
                <a:spcPts val="600"/>
              </a:spcAft>
              <a:defRPr/>
            </a:pPr>
            <a:r>
              <a:rPr lang="es-ES" sz="1400" dirty="0">
                <a:solidFill>
                  <a:srgbClr val="000000">
                    <a:lumMod val="95000"/>
                    <a:lumOff val="5000"/>
                  </a:srgbClr>
                </a:solidFill>
                <a:latin typeface="Calibri" panose="020F0502020204030204" pitchFamily="34" charset="0"/>
                <a:cs typeface="+mn-cs"/>
              </a:rPr>
              <a:t>	</a:t>
            </a:r>
            <a:r>
              <a:rPr lang="es-ES" sz="1400" dirty="0" smtClean="0">
                <a:solidFill>
                  <a:srgbClr val="000000">
                    <a:lumMod val="95000"/>
                    <a:lumOff val="5000"/>
                  </a:srgbClr>
                </a:solidFill>
                <a:latin typeface="Calibri" panose="020F0502020204030204" pitchFamily="34" charset="0"/>
                <a:cs typeface="+mn-cs"/>
              </a:rPr>
              <a:t>		- Servicio Público para el Fomento de la Innovación Empresarial </a:t>
            </a:r>
          </a:p>
          <a:p>
            <a:pPr marL="1657350" lvl="3" indent="-285750">
              <a:spcBef>
                <a:spcPts val="600"/>
              </a:spcBef>
              <a:spcAft>
                <a:spcPts val="600"/>
              </a:spcAft>
              <a:buFont typeface="Wingdings" panose="05000000000000000000" pitchFamily="2" charset="2"/>
              <a:buChar char="ü"/>
              <a:defRPr/>
            </a:pPr>
            <a:r>
              <a:rPr lang="es-ES" sz="1400" b="1" dirty="0" smtClean="0">
                <a:solidFill>
                  <a:srgbClr val="000000">
                    <a:lumMod val="95000"/>
                    <a:lumOff val="5000"/>
                  </a:srgbClr>
                </a:solidFill>
                <a:latin typeface="Calibri" panose="020F0502020204030204" pitchFamily="34" charset="0"/>
              </a:rPr>
              <a:t>INSTRUMENTO JURÍDICO:</a:t>
            </a:r>
            <a:r>
              <a:rPr lang="es-ES" sz="1400" dirty="0">
                <a:solidFill>
                  <a:srgbClr val="000000">
                    <a:lumMod val="95000"/>
                    <a:lumOff val="5000"/>
                  </a:srgbClr>
                </a:solidFill>
                <a:latin typeface="Calibri" panose="020F0502020204030204" pitchFamily="34" charset="0"/>
              </a:rPr>
              <a:t>	</a:t>
            </a:r>
            <a:r>
              <a:rPr lang="es-ES" sz="1400" dirty="0" smtClean="0">
                <a:solidFill>
                  <a:srgbClr val="000000">
                    <a:lumMod val="95000"/>
                    <a:lumOff val="5000"/>
                  </a:srgbClr>
                </a:solidFill>
                <a:latin typeface="Calibri" panose="020F0502020204030204" pitchFamily="34" charset="0"/>
              </a:rPr>
              <a:t>- Convenio de Colaboración [RD-Legislativo 3/2011; Art.4.-]</a:t>
            </a:r>
          </a:p>
          <a:p>
            <a:pPr marL="1657350" lvl="3" indent="-285750">
              <a:spcBef>
                <a:spcPts val="600"/>
              </a:spcBef>
              <a:spcAft>
                <a:spcPts val="0"/>
              </a:spcAft>
              <a:buFont typeface="Wingdings" panose="05000000000000000000" pitchFamily="2" charset="2"/>
              <a:buChar char="ü"/>
              <a:defRPr/>
            </a:pPr>
            <a:r>
              <a:rPr lang="es-ES" sz="1400" b="1" dirty="0" smtClean="0">
                <a:solidFill>
                  <a:srgbClr val="000000">
                    <a:lumMod val="95000"/>
                    <a:lumOff val="5000"/>
                  </a:srgbClr>
                </a:solidFill>
                <a:latin typeface="Calibri" panose="020F0502020204030204" pitchFamily="34" charset="0"/>
              </a:rPr>
              <a:t>OBLIGACIONES COMPRADOR**:</a:t>
            </a:r>
            <a:r>
              <a:rPr lang="es-ES" sz="1400" dirty="0">
                <a:solidFill>
                  <a:srgbClr val="000000">
                    <a:lumMod val="95000"/>
                    <a:lumOff val="5000"/>
                  </a:srgbClr>
                </a:solidFill>
                <a:latin typeface="Calibri" panose="020F0502020204030204" pitchFamily="34" charset="0"/>
              </a:rPr>
              <a:t>	</a:t>
            </a:r>
            <a:endParaRPr lang="es-ES" sz="1400" dirty="0" smtClean="0">
              <a:solidFill>
                <a:srgbClr val="000000">
                  <a:lumMod val="95000"/>
                  <a:lumOff val="5000"/>
                </a:srgbClr>
              </a:solidFill>
              <a:latin typeface="Calibri" panose="020F0502020204030204" pitchFamily="34" charset="0"/>
            </a:endParaRPr>
          </a:p>
          <a:p>
            <a:pPr lvl="3">
              <a:spcBef>
                <a:spcPts val="600"/>
              </a:spcBef>
              <a:spcAft>
                <a:spcPts val="0"/>
              </a:spcAft>
              <a:defRPr/>
            </a:pPr>
            <a:r>
              <a:rPr lang="es-ES" sz="1400" dirty="0">
                <a:solidFill>
                  <a:srgbClr val="000000">
                    <a:lumMod val="95000"/>
                    <a:lumOff val="5000"/>
                  </a:srgbClr>
                </a:solidFill>
                <a:latin typeface="Calibri" panose="020F0502020204030204" pitchFamily="34" charset="0"/>
              </a:rPr>
              <a:t>	</a:t>
            </a:r>
            <a:r>
              <a:rPr lang="es-ES" sz="1400" dirty="0" smtClean="0">
                <a:solidFill>
                  <a:srgbClr val="000000">
                    <a:lumMod val="95000"/>
                    <a:lumOff val="5000"/>
                  </a:srgbClr>
                </a:solidFill>
                <a:latin typeface="Calibri" panose="020F0502020204030204" pitchFamily="34" charset="0"/>
              </a:rPr>
              <a:t>- Cumplimiento normativa </a:t>
            </a:r>
            <a:r>
              <a:rPr lang="es-ES" sz="1400" dirty="0" smtClean="0">
                <a:solidFill>
                  <a:srgbClr val="000000">
                    <a:lumMod val="95000"/>
                    <a:lumOff val="5000"/>
                  </a:srgbClr>
                </a:solidFill>
                <a:latin typeface="Calibri" panose="020F0502020204030204" pitchFamily="34" charset="0"/>
              </a:rPr>
              <a:t>ayudas </a:t>
            </a:r>
            <a:r>
              <a:rPr lang="es-ES" sz="1400" dirty="0" smtClean="0">
                <a:solidFill>
                  <a:srgbClr val="000000">
                    <a:lumMod val="95000"/>
                    <a:lumOff val="5000"/>
                  </a:srgbClr>
                </a:solidFill>
                <a:latin typeface="Calibri" panose="020F0502020204030204" pitchFamily="34" charset="0"/>
              </a:rPr>
              <a:t>de </a:t>
            </a:r>
            <a:r>
              <a:rPr lang="es-ES" sz="1400" dirty="0" smtClean="0">
                <a:solidFill>
                  <a:srgbClr val="000000">
                    <a:lumMod val="95000"/>
                    <a:lumOff val="5000"/>
                  </a:srgbClr>
                </a:solidFill>
                <a:latin typeface="Calibri" panose="020F0502020204030204" pitchFamily="34" charset="0"/>
              </a:rPr>
              <a:t>estado </a:t>
            </a:r>
            <a:endParaRPr lang="es-ES" sz="1400" dirty="0">
              <a:solidFill>
                <a:srgbClr val="000000">
                  <a:lumMod val="95000"/>
                  <a:lumOff val="5000"/>
                </a:srgbClr>
              </a:solidFill>
              <a:latin typeface="Calibri" panose="020F0502020204030204" pitchFamily="34" charset="0"/>
            </a:endParaRPr>
          </a:p>
          <a:p>
            <a:pPr lvl="3">
              <a:spcBef>
                <a:spcPts val="600"/>
              </a:spcBef>
              <a:spcAft>
                <a:spcPts val="0"/>
              </a:spcAft>
              <a:defRPr/>
            </a:pPr>
            <a:r>
              <a:rPr lang="es-ES" sz="1400" dirty="0">
                <a:solidFill>
                  <a:srgbClr val="000000">
                    <a:lumMod val="95000"/>
                    <a:lumOff val="5000"/>
                  </a:srgbClr>
                </a:solidFill>
                <a:latin typeface="Calibri" panose="020F0502020204030204" pitchFamily="34" charset="0"/>
              </a:rPr>
              <a:t>	</a:t>
            </a:r>
            <a:r>
              <a:rPr lang="es-ES" sz="1400" dirty="0" smtClean="0">
                <a:solidFill>
                  <a:srgbClr val="000000">
                    <a:lumMod val="95000"/>
                    <a:lumOff val="5000"/>
                  </a:srgbClr>
                </a:solidFill>
                <a:latin typeface="Calibri" panose="020F0502020204030204" pitchFamily="34" charset="0"/>
              </a:rPr>
              <a:t>- Cumplimiento normativa contratación pública. En particular con el empleo de: </a:t>
            </a:r>
          </a:p>
          <a:p>
            <a:pPr marL="2114550" lvl="4" indent="-285750">
              <a:spcBef>
                <a:spcPts val="600"/>
              </a:spcBef>
              <a:spcAft>
                <a:spcPts val="0"/>
              </a:spcAft>
              <a:buFont typeface="Wingdings" panose="05000000000000000000" pitchFamily="2" charset="2"/>
              <a:buChar char="§"/>
              <a:defRPr/>
            </a:pPr>
            <a:r>
              <a:rPr lang="es-ES" sz="1400" dirty="0" smtClean="0">
                <a:solidFill>
                  <a:srgbClr val="000000">
                    <a:lumMod val="95000"/>
                    <a:lumOff val="5000"/>
                  </a:srgbClr>
                </a:solidFill>
                <a:latin typeface="Calibri" panose="020F0502020204030204" pitchFamily="34" charset="0"/>
              </a:rPr>
              <a:t>Consulta al mercado</a:t>
            </a:r>
          </a:p>
          <a:p>
            <a:pPr marL="2114550" lvl="4" indent="-285750">
              <a:spcBef>
                <a:spcPts val="600"/>
              </a:spcBef>
              <a:spcAft>
                <a:spcPts val="0"/>
              </a:spcAft>
              <a:buFont typeface="Wingdings" panose="05000000000000000000" pitchFamily="2" charset="2"/>
              <a:buChar char="§"/>
              <a:defRPr/>
            </a:pPr>
            <a:r>
              <a:rPr lang="es-ES" sz="1400" dirty="0">
                <a:solidFill>
                  <a:srgbClr val="000000">
                    <a:lumMod val="95000"/>
                    <a:lumOff val="5000"/>
                  </a:srgbClr>
                </a:solidFill>
                <a:latin typeface="Calibri" panose="020F0502020204030204" pitchFamily="34" charset="0"/>
              </a:rPr>
              <a:t>C</a:t>
            </a:r>
            <a:r>
              <a:rPr lang="es-ES" sz="1400" dirty="0" smtClean="0">
                <a:solidFill>
                  <a:srgbClr val="000000">
                    <a:lumMod val="95000"/>
                    <a:lumOff val="5000"/>
                  </a:srgbClr>
                </a:solidFill>
                <a:latin typeface="Calibri" panose="020F0502020204030204" pitchFamily="34" charset="0"/>
              </a:rPr>
              <a:t>ontrato de servicios de I+D</a:t>
            </a:r>
          </a:p>
          <a:p>
            <a:pPr marL="2114550" lvl="4" indent="-285750">
              <a:spcBef>
                <a:spcPts val="600"/>
              </a:spcBef>
              <a:spcAft>
                <a:spcPts val="0"/>
              </a:spcAft>
              <a:buFont typeface="Wingdings" panose="05000000000000000000" pitchFamily="2" charset="2"/>
              <a:buChar char="§"/>
              <a:defRPr/>
            </a:pPr>
            <a:r>
              <a:rPr lang="es-ES" sz="1400" dirty="0">
                <a:solidFill>
                  <a:srgbClr val="000000">
                    <a:lumMod val="95000"/>
                    <a:lumOff val="5000"/>
                  </a:srgbClr>
                </a:solidFill>
                <a:latin typeface="Calibri" panose="020F0502020204030204" pitchFamily="34" charset="0"/>
              </a:rPr>
              <a:t>D</a:t>
            </a:r>
            <a:r>
              <a:rPr lang="es-ES" sz="1400" dirty="0" smtClean="0">
                <a:solidFill>
                  <a:srgbClr val="000000">
                    <a:lumMod val="95000"/>
                    <a:lumOff val="5000"/>
                  </a:srgbClr>
                </a:solidFill>
                <a:latin typeface="Calibri" panose="020F0502020204030204" pitchFamily="34" charset="0"/>
              </a:rPr>
              <a:t>el diálogo competitivo &amp; del procedimiento de asociación para la innovación </a:t>
            </a:r>
          </a:p>
          <a:p>
            <a:pPr marL="1657350" lvl="3" indent="-285750">
              <a:spcBef>
                <a:spcPts val="600"/>
              </a:spcBef>
              <a:spcAft>
                <a:spcPts val="600"/>
              </a:spcAft>
              <a:buFontTx/>
              <a:buChar char="-"/>
              <a:defRPr/>
            </a:pPr>
            <a:r>
              <a:rPr lang="es-ES" sz="1400" dirty="0" smtClean="0">
                <a:solidFill>
                  <a:srgbClr val="000000">
                    <a:lumMod val="95000"/>
                    <a:lumOff val="5000"/>
                  </a:srgbClr>
                </a:solidFill>
                <a:latin typeface="Calibri" panose="020F0502020204030204" pitchFamily="34" charset="0"/>
              </a:rPr>
              <a:t>Reporte cuatrimestral económico y técnico.</a:t>
            </a:r>
            <a:endParaRPr lang="es-ES" sz="1400" dirty="0">
              <a:solidFill>
                <a:srgbClr val="000000">
                  <a:lumMod val="95000"/>
                  <a:lumOff val="5000"/>
                </a:srgbClr>
              </a:solidFill>
              <a:latin typeface="Calibri" panose="020F0502020204030204" pitchFamily="34" charset="0"/>
            </a:endParaRPr>
          </a:p>
          <a:p>
            <a:pPr lvl="1" algn="ctr">
              <a:spcBef>
                <a:spcPts val="0"/>
              </a:spcBef>
              <a:spcAft>
                <a:spcPts val="0"/>
              </a:spcAft>
              <a:defRPr/>
            </a:pPr>
            <a:endParaRPr lang="es-ES" sz="600" dirty="0">
              <a:solidFill>
                <a:schemeClr val="bg1"/>
              </a:solidFill>
              <a:latin typeface="Calibri" panose="020F0502020204030204" pitchFamily="34" charset="0"/>
            </a:endParaRPr>
          </a:p>
        </p:txBody>
      </p:sp>
      <p:pic>
        <p:nvPicPr>
          <p:cNvPr id="17" name="1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409" y="6228299"/>
            <a:ext cx="1060557" cy="500084"/>
          </a:xfrm>
          <a:prstGeom prst="rect">
            <a:avLst/>
          </a:prstGeom>
        </p:spPr>
      </p:pic>
      <p:sp>
        <p:nvSpPr>
          <p:cNvPr id="19" name="AutoShape 8"/>
          <p:cNvSpPr>
            <a:spLocks noChangeArrowheads="1"/>
          </p:cNvSpPr>
          <p:nvPr/>
        </p:nvSpPr>
        <p:spPr bwMode="auto">
          <a:xfrm>
            <a:off x="2144688" y="4346962"/>
            <a:ext cx="6336704" cy="936104"/>
          </a:xfrm>
          <a:prstGeom prst="roundRect">
            <a:avLst>
              <a:gd name="adj" fmla="val 16667"/>
            </a:avLst>
          </a:prstGeom>
          <a:solidFill>
            <a:srgbClr val="003300">
              <a:alpha val="30000"/>
            </a:srgbClr>
          </a:solidFill>
          <a:ln>
            <a:noFill/>
          </a:ln>
          <a:effectLst/>
          <a:extLst/>
        </p:spPr>
        <p:txBody>
          <a:bodyPr wrap="square" lIns="76200" tIns="38100" rIns="76200" bIns="38100" anchor="ctr">
            <a:spAutoFit/>
          </a:bodyPr>
          <a:lstStyle/>
          <a:p>
            <a:endParaRPr lang="es-ES">
              <a:solidFill>
                <a:srgbClr val="000000"/>
              </a:solidFill>
            </a:endParaRPr>
          </a:p>
        </p:txBody>
      </p:sp>
      <p:sp>
        <p:nvSpPr>
          <p:cNvPr id="12" name="Rectangle 17"/>
          <p:cNvSpPr>
            <a:spLocks noChangeArrowheads="1"/>
          </p:cNvSpPr>
          <p:nvPr/>
        </p:nvSpPr>
        <p:spPr bwMode="auto">
          <a:xfrm>
            <a:off x="539552" y="434752"/>
            <a:ext cx="8604448" cy="473968"/>
          </a:xfrm>
          <a:prstGeom prst="rect">
            <a:avLst/>
          </a:prstGeom>
          <a:noFill/>
          <a:ln w="12700">
            <a:noFill/>
            <a:miter lim="800000"/>
            <a:headEnd/>
            <a:tailEnd/>
          </a:ln>
          <a:effectLst/>
        </p:spPr>
        <p:txBody>
          <a:bodyPr lIns="46038" tIns="44450" rIns="46038" bIns="44450"/>
          <a:lstStyle/>
          <a:p>
            <a:pPr lvl="0" eaLnBrk="0" hangingPunct="0">
              <a:defRPr/>
            </a:pPr>
            <a:r>
              <a:rPr lang="es-ES" sz="2000" b="1" dirty="0" smtClean="0">
                <a:solidFill>
                  <a:srgbClr val="000000"/>
                </a:solidFill>
                <a:latin typeface="Arial" pitchFamily="34" charset="0"/>
              </a:rPr>
              <a:t>CPI. </a:t>
            </a:r>
            <a:r>
              <a:rPr lang="es-ES" sz="1400" b="1" dirty="0" smtClean="0">
                <a:solidFill>
                  <a:srgbClr val="000000"/>
                </a:solidFill>
                <a:latin typeface="Arial" pitchFamily="34" charset="0"/>
              </a:rPr>
              <a:t>FUNDAMENTOS E INSTRUMENTACIÓN</a:t>
            </a:r>
            <a:endParaRPr lang="es-ES" sz="1400" b="1" dirty="0">
              <a:solidFill>
                <a:srgbClr val="000000"/>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370028537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ntranet.redinterna.age/stfls/comun/logos/2011-EconomiaC.jpg"/>
          <p:cNvPicPr>
            <a:picLocks noChangeAspect="1" noChangeArrowheads="1"/>
          </p:cNvPicPr>
          <p:nvPr/>
        </p:nvPicPr>
        <p:blipFill>
          <a:blip r:embed="rId3" cstate="print"/>
          <a:srcRect/>
          <a:stretch>
            <a:fillRect/>
          </a:stretch>
        </p:blipFill>
        <p:spPr bwMode="auto">
          <a:xfrm>
            <a:off x="7401275" y="6098682"/>
            <a:ext cx="2482771" cy="759318"/>
          </a:xfrm>
          <a:prstGeom prst="rect">
            <a:avLst/>
          </a:prstGeom>
          <a:ln>
            <a:noFill/>
          </a:ln>
          <a:effectLst>
            <a:softEdge rad="112500"/>
          </a:effectLst>
        </p:spPr>
      </p:pic>
      <p:sp>
        <p:nvSpPr>
          <p:cNvPr id="18" name="1 CuadroTexto"/>
          <p:cNvSpPr txBox="1">
            <a:spLocks noChangeArrowheads="1"/>
          </p:cNvSpPr>
          <p:nvPr/>
        </p:nvSpPr>
        <p:spPr bwMode="auto">
          <a:xfrm>
            <a:off x="1075781" y="5661248"/>
            <a:ext cx="783765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1" eaLnBrk="1" hangingPunct="1">
              <a:spcBef>
                <a:spcPct val="0"/>
              </a:spcBef>
              <a:buFontTx/>
              <a:buNone/>
            </a:pPr>
            <a:r>
              <a:rPr lang="es-ES" altLang="es-ES" sz="1100" dirty="0" smtClean="0">
                <a:solidFill>
                  <a:srgbClr val="0D0D0D"/>
                </a:solidFill>
              </a:rPr>
              <a:t>(*)   La no satisfacción de las expectativas de la I+D+i permite la terminación del contrato sin generar derechos sobre el suministrador</a:t>
            </a:r>
          </a:p>
          <a:p>
            <a:pPr marL="0" lvl="1" eaLnBrk="1" hangingPunct="1">
              <a:spcBef>
                <a:spcPct val="0"/>
              </a:spcBef>
              <a:buFontTx/>
              <a:buNone/>
            </a:pPr>
            <a:r>
              <a:rPr lang="es-ES" altLang="es-ES" sz="1100" dirty="0" smtClean="0">
                <a:solidFill>
                  <a:srgbClr val="0D0D0D"/>
                </a:solidFill>
              </a:rPr>
              <a:t>(**) Vinculado a la transposición de la Directiva de Contratos del Sector Público [D2014/24/UE, 26 febrero]</a:t>
            </a:r>
            <a:endParaRPr lang="es-ES" altLang="es-ES" sz="1100" dirty="0">
              <a:solidFill>
                <a:srgbClr val="0D0D0D"/>
              </a:solidFill>
            </a:endParaRPr>
          </a:p>
        </p:txBody>
      </p:sp>
      <p:sp>
        <p:nvSpPr>
          <p:cNvPr id="10" name="Rectangle 3"/>
          <p:cNvSpPr>
            <a:spLocks noChangeArrowheads="1"/>
          </p:cNvSpPr>
          <p:nvPr/>
        </p:nvSpPr>
        <p:spPr bwMode="auto">
          <a:xfrm>
            <a:off x="499717" y="1268760"/>
            <a:ext cx="8773763" cy="460375"/>
          </a:xfrm>
          <a:prstGeom prst="rect">
            <a:avLst/>
          </a:prstGeom>
          <a:solidFill>
            <a:srgbClr val="333333"/>
          </a:solidFill>
          <a:ln>
            <a:noFill/>
          </a:ln>
          <a:effectLst/>
          <a:extLst/>
        </p:spPr>
        <p:txBody>
          <a:bodyPr wrap="square" lIns="76200" tIns="38100" rIns="76200" bIns="38100">
            <a:spAutoFit/>
          </a:bodyPr>
          <a:lstStyle/>
          <a:p>
            <a:pPr marL="609600" indent="-609600">
              <a:lnSpc>
                <a:spcPct val="50000"/>
              </a:lnSpc>
              <a:spcBef>
                <a:spcPct val="50000"/>
              </a:spcBef>
              <a:defRPr/>
            </a:pPr>
            <a:r>
              <a:rPr lang="en-GB" sz="200" b="1" dirty="0">
                <a:latin typeface="Arial Narrow" pitchFamily="34" charset="0"/>
                <a:cs typeface="+mn-cs"/>
              </a:rPr>
              <a:t>	</a:t>
            </a:r>
          </a:p>
          <a:p>
            <a:pPr marL="609600" indent="-609600">
              <a:lnSpc>
                <a:spcPct val="50000"/>
              </a:lnSpc>
              <a:spcBef>
                <a:spcPct val="50000"/>
              </a:spcBef>
              <a:defRPr/>
            </a:pPr>
            <a:r>
              <a:rPr lang="en-GB" sz="2400" b="1" dirty="0">
                <a:latin typeface="Arial Narrow" pitchFamily="34" charset="0"/>
                <a:cs typeface="+mn-cs"/>
              </a:rPr>
              <a:t> </a:t>
            </a:r>
            <a:r>
              <a:rPr lang="en-GB" sz="2400" b="1" dirty="0" smtClean="0">
                <a:latin typeface="Arial Narrow" pitchFamily="34" charset="0"/>
                <a:cs typeface="+mn-cs"/>
              </a:rPr>
              <a:t>V.</a:t>
            </a:r>
            <a:r>
              <a:rPr lang="en-GB" sz="2400" b="1" dirty="0">
                <a:latin typeface="Arial Narrow" pitchFamily="34" charset="0"/>
                <a:cs typeface="+mn-cs"/>
              </a:rPr>
              <a:t>	</a:t>
            </a:r>
            <a:r>
              <a:rPr lang="en-GB" sz="2400" b="1" dirty="0" smtClean="0">
                <a:latin typeface="Arial Narrow" pitchFamily="34" charset="0"/>
                <a:cs typeface="+mn-cs"/>
              </a:rPr>
              <a:t>INSTRUMENTACIÓN</a:t>
            </a:r>
            <a:endParaRPr lang="en-GB" sz="2400" b="1" dirty="0">
              <a:latin typeface="Arial Narrow" pitchFamily="34" charset="0"/>
              <a:cs typeface="+mn-cs"/>
            </a:endParaRPr>
          </a:p>
        </p:txBody>
      </p:sp>
      <p:grpSp>
        <p:nvGrpSpPr>
          <p:cNvPr id="2" name="1 Grupo"/>
          <p:cNvGrpSpPr/>
          <p:nvPr/>
        </p:nvGrpSpPr>
        <p:grpSpPr>
          <a:xfrm>
            <a:off x="564330" y="1760180"/>
            <a:ext cx="8709150" cy="3901068"/>
            <a:chOff x="564330" y="1818357"/>
            <a:chExt cx="8709150" cy="3901068"/>
          </a:xfrm>
        </p:grpSpPr>
        <p:sp>
          <p:nvSpPr>
            <p:cNvPr id="7" name="AutoShape 10"/>
            <p:cNvSpPr>
              <a:spLocks noChangeArrowheads="1"/>
            </p:cNvSpPr>
            <p:nvPr/>
          </p:nvSpPr>
          <p:spPr bwMode="auto">
            <a:xfrm>
              <a:off x="1096203" y="1988840"/>
              <a:ext cx="8177275" cy="381000"/>
            </a:xfrm>
            <a:prstGeom prst="roundRect">
              <a:avLst>
                <a:gd name="adj" fmla="val 16667"/>
              </a:avLst>
            </a:prstGeom>
            <a:solidFill>
              <a:srgbClr val="003300">
                <a:alpha val="70000"/>
              </a:srgbClr>
            </a:solidFill>
            <a:ln>
              <a:noFill/>
            </a:ln>
            <a:effectLst/>
            <a:extLst/>
          </p:spPr>
          <p:txBody>
            <a:bodyPr wrap="square" lIns="76200" tIns="38100" rIns="76200" bIns="38100" anchor="ctr">
              <a:spAutoFit/>
            </a:bodyPr>
            <a:lstStyle/>
            <a:p>
              <a:pPr fontAlgn="auto">
                <a:spcBef>
                  <a:spcPts val="0"/>
                </a:spcBef>
                <a:spcAft>
                  <a:spcPts val="0"/>
                </a:spcAft>
                <a:defRPr/>
              </a:pPr>
              <a:endParaRPr lang="en-GB" sz="2000" b="1" kern="0" dirty="0">
                <a:solidFill>
                  <a:srgbClr val="000000">
                    <a:lumMod val="95000"/>
                    <a:lumOff val="5000"/>
                  </a:srgbClr>
                </a:solidFill>
                <a:latin typeface="Verdana" pitchFamily="34" charset="0"/>
                <a:cs typeface="+mn-cs"/>
              </a:endParaRPr>
            </a:p>
          </p:txBody>
        </p:sp>
        <p:sp>
          <p:nvSpPr>
            <p:cNvPr id="11" name="AutoShape 10"/>
            <p:cNvSpPr>
              <a:spLocks noChangeArrowheads="1"/>
            </p:cNvSpPr>
            <p:nvPr/>
          </p:nvSpPr>
          <p:spPr bwMode="auto">
            <a:xfrm>
              <a:off x="1424608" y="2564904"/>
              <a:ext cx="7848872" cy="381000"/>
            </a:xfrm>
            <a:prstGeom prst="roundRect">
              <a:avLst>
                <a:gd name="adj" fmla="val 16667"/>
              </a:avLst>
            </a:prstGeom>
            <a:solidFill>
              <a:schemeClr val="tx2">
                <a:lumMod val="65000"/>
                <a:alpha val="70000"/>
              </a:schemeClr>
            </a:solidFill>
            <a:ln>
              <a:noFill/>
            </a:ln>
            <a:effectLst/>
            <a:extLst/>
          </p:spPr>
          <p:txBody>
            <a:bodyPr wrap="square" lIns="76200" tIns="38100" rIns="76200" bIns="38100" anchor="ctr">
              <a:spAutoFit/>
            </a:bodyPr>
            <a:lstStyle/>
            <a:p>
              <a:pPr fontAlgn="auto">
                <a:spcBef>
                  <a:spcPts val="0"/>
                </a:spcBef>
                <a:spcAft>
                  <a:spcPts val="0"/>
                </a:spcAft>
                <a:defRPr/>
              </a:pPr>
              <a:endParaRPr lang="en-GB" sz="2000" b="1" kern="0" dirty="0">
                <a:solidFill>
                  <a:srgbClr val="000000">
                    <a:lumMod val="95000"/>
                    <a:lumOff val="5000"/>
                  </a:srgbClr>
                </a:solidFill>
                <a:latin typeface="Verdana" pitchFamily="34" charset="0"/>
                <a:cs typeface="+mn-cs"/>
              </a:endParaRPr>
            </a:p>
          </p:txBody>
        </p:sp>
        <p:sp>
          <p:nvSpPr>
            <p:cNvPr id="12" name="AutoShape 10"/>
            <p:cNvSpPr>
              <a:spLocks noChangeArrowheads="1"/>
            </p:cNvSpPr>
            <p:nvPr/>
          </p:nvSpPr>
          <p:spPr bwMode="auto">
            <a:xfrm>
              <a:off x="1424608" y="4725144"/>
              <a:ext cx="7848872" cy="381000"/>
            </a:xfrm>
            <a:prstGeom prst="roundRect">
              <a:avLst>
                <a:gd name="adj" fmla="val 16667"/>
              </a:avLst>
            </a:prstGeom>
            <a:solidFill>
              <a:schemeClr val="tx2">
                <a:lumMod val="65000"/>
                <a:alpha val="70000"/>
              </a:schemeClr>
            </a:solidFill>
            <a:ln>
              <a:noFill/>
            </a:ln>
            <a:effectLst/>
            <a:extLst/>
          </p:spPr>
          <p:txBody>
            <a:bodyPr wrap="square" lIns="76200" tIns="38100" rIns="76200" bIns="38100" anchor="ctr">
              <a:spAutoFit/>
            </a:bodyPr>
            <a:lstStyle/>
            <a:p>
              <a:pPr fontAlgn="auto">
                <a:spcBef>
                  <a:spcPts val="0"/>
                </a:spcBef>
                <a:spcAft>
                  <a:spcPts val="0"/>
                </a:spcAft>
                <a:defRPr/>
              </a:pPr>
              <a:endParaRPr lang="en-GB" sz="2000" b="1" kern="0" dirty="0">
                <a:solidFill>
                  <a:srgbClr val="000000">
                    <a:lumMod val="95000"/>
                    <a:lumOff val="5000"/>
                  </a:srgbClr>
                </a:solidFill>
                <a:latin typeface="Verdana" pitchFamily="34" charset="0"/>
                <a:cs typeface="+mn-cs"/>
              </a:endParaRPr>
            </a:p>
          </p:txBody>
        </p:sp>
        <p:sp>
          <p:nvSpPr>
            <p:cNvPr id="13" name="Text Box 5"/>
            <p:cNvSpPr txBox="1">
              <a:spLocks noChangeArrowheads="1"/>
            </p:cNvSpPr>
            <p:nvPr/>
          </p:nvSpPr>
          <p:spPr bwMode="auto">
            <a:xfrm>
              <a:off x="564330" y="1818357"/>
              <a:ext cx="8709149" cy="390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36000" tIns="38100" rIns="36000" bIns="38100">
              <a:spAutoFit/>
            </a:bodyPr>
            <a:lstStyle>
              <a:lvl1pPr marL="542925" indent="-276225">
                <a:defRPr sz="2400">
                  <a:solidFill>
                    <a:schemeClr val="tx1"/>
                  </a:solidFill>
                  <a:latin typeface="Times New Roman" pitchFamily="18" charset="0"/>
                </a:defRPr>
              </a:lvl1pPr>
              <a:lvl2pPr marL="808038">
                <a:defRPr sz="2400">
                  <a:solidFill>
                    <a:schemeClr val="tx1"/>
                  </a:solidFill>
                  <a:latin typeface="Times New Roman" pitchFamily="18" charset="0"/>
                </a:defRPr>
              </a:lvl2pPr>
              <a:lvl3pPr marL="987425">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lvl="1" algn="ctr">
                <a:spcBef>
                  <a:spcPts val="0"/>
                </a:spcBef>
                <a:spcAft>
                  <a:spcPts val="0"/>
                </a:spcAft>
                <a:defRPr/>
              </a:pPr>
              <a:endParaRPr lang="es-ES" sz="600" dirty="0" smtClean="0">
                <a:solidFill>
                  <a:schemeClr val="bg1"/>
                </a:solidFill>
                <a:latin typeface="Calibri" panose="020F0502020204030204" pitchFamily="34" charset="0"/>
                <a:cs typeface="+mn-cs"/>
              </a:endParaRPr>
            </a:p>
            <a:p>
              <a:pPr lvl="1" algn="ctr">
                <a:spcBef>
                  <a:spcPts val="0"/>
                </a:spcBef>
                <a:spcAft>
                  <a:spcPts val="0"/>
                </a:spcAft>
                <a:defRPr/>
              </a:pPr>
              <a:endParaRPr lang="es-ES" sz="600" dirty="0">
                <a:solidFill>
                  <a:schemeClr val="bg1"/>
                </a:solidFill>
                <a:latin typeface="Calibri" panose="020F0502020204030204" pitchFamily="34" charset="0"/>
              </a:endParaRPr>
            </a:p>
            <a:p>
              <a:pPr marL="1093788" lvl="1" indent="-285750">
                <a:spcBef>
                  <a:spcPts val="300"/>
                </a:spcBef>
                <a:spcAft>
                  <a:spcPts val="300"/>
                </a:spcAft>
                <a:buFont typeface="Wingdings" pitchFamily="2" charset="2"/>
                <a:buChar char="q"/>
                <a:defRPr/>
              </a:pPr>
              <a:r>
                <a:rPr lang="es-ES" sz="1700" b="1" dirty="0">
                  <a:latin typeface="Calibri" panose="020F0502020204030204" pitchFamily="34" charset="0"/>
                </a:rPr>
                <a:t> </a:t>
              </a:r>
              <a:r>
                <a:rPr lang="es-ES" sz="1700" b="1" dirty="0" smtClean="0">
                  <a:latin typeface="Calibri" panose="020F0502020204030204" pitchFamily="34" charset="0"/>
                </a:rPr>
                <a:t>DESPLIEGUE </a:t>
              </a:r>
              <a:r>
                <a:rPr lang="es-ES" sz="1700" b="1" dirty="0">
                  <a:latin typeface="Calibri" panose="020F0502020204030204" pitchFamily="34" charset="0"/>
                </a:rPr>
                <a:t>OPERACIÓN: </a:t>
              </a:r>
              <a:endParaRPr lang="es-ES" sz="1700" b="1" dirty="0" smtClean="0">
                <a:latin typeface="Calibri" panose="020F0502020204030204" pitchFamily="34" charset="0"/>
              </a:endParaRPr>
            </a:p>
            <a:p>
              <a:pPr lvl="1">
                <a:spcBef>
                  <a:spcPts val="0"/>
                </a:spcBef>
                <a:spcAft>
                  <a:spcPts val="0"/>
                </a:spcAft>
                <a:defRPr/>
              </a:pPr>
              <a:endParaRPr lang="es-ES" sz="1400" b="1" dirty="0" smtClean="0">
                <a:latin typeface="Calibri" panose="020F0502020204030204" pitchFamily="34" charset="0"/>
              </a:endParaRPr>
            </a:p>
            <a:p>
              <a:pPr marL="1273175" lvl="2" indent="-285750">
                <a:spcBef>
                  <a:spcPts val="300"/>
                </a:spcBef>
                <a:spcAft>
                  <a:spcPts val="300"/>
                </a:spcAft>
                <a:buFont typeface="Wingdings" pitchFamily="2" charset="2"/>
                <a:buChar char="q"/>
                <a:defRPr/>
              </a:pPr>
              <a:r>
                <a:rPr lang="es-ES" sz="1600" b="1" dirty="0" smtClean="0">
                  <a:solidFill>
                    <a:srgbClr val="000000">
                      <a:lumMod val="95000"/>
                      <a:lumOff val="5000"/>
                    </a:srgbClr>
                  </a:solidFill>
                  <a:latin typeface="Calibri" panose="020F0502020204030204" pitchFamily="34" charset="0"/>
                </a:rPr>
                <a:t>TRAMO </a:t>
              </a:r>
              <a:r>
                <a:rPr lang="es-ES" sz="1600" b="1" dirty="0">
                  <a:solidFill>
                    <a:srgbClr val="000000">
                      <a:lumMod val="95000"/>
                      <a:lumOff val="5000"/>
                    </a:srgbClr>
                  </a:solidFill>
                  <a:latin typeface="Calibri" panose="020F0502020204030204" pitchFamily="34" charset="0"/>
                </a:rPr>
                <a:t>I: </a:t>
              </a:r>
              <a:r>
                <a:rPr lang="es-ES" sz="1600" b="1" dirty="0" smtClean="0">
                  <a:solidFill>
                    <a:srgbClr val="000000">
                      <a:lumMod val="95000"/>
                      <a:lumOff val="5000"/>
                    </a:srgbClr>
                  </a:solidFill>
                  <a:latin typeface="Calibri" panose="020F0502020204030204" pitchFamily="34" charset="0"/>
                </a:rPr>
                <a:t>I+D+i</a:t>
              </a:r>
              <a:endParaRPr lang="es-ES" sz="1600" b="1" dirty="0">
                <a:solidFill>
                  <a:srgbClr val="000000">
                    <a:lumMod val="95000"/>
                    <a:lumOff val="5000"/>
                  </a:srgbClr>
                </a:solidFill>
                <a:latin typeface="Calibri" panose="020F0502020204030204" pitchFamily="34" charset="0"/>
              </a:endParaRPr>
            </a:p>
            <a:p>
              <a:pPr marL="1657350" lvl="3" indent="-285750">
                <a:spcBef>
                  <a:spcPts val="300"/>
                </a:spcBef>
                <a:spcAft>
                  <a:spcPts val="300"/>
                </a:spcAft>
                <a:buFont typeface="Wingdings" panose="05000000000000000000" pitchFamily="2" charset="2"/>
                <a:buChar char="ü"/>
                <a:defRPr/>
              </a:pPr>
              <a:r>
                <a:rPr lang="es-ES" sz="1400" b="1" dirty="0" smtClean="0">
                  <a:solidFill>
                    <a:srgbClr val="000000">
                      <a:lumMod val="95000"/>
                      <a:lumOff val="5000"/>
                    </a:srgbClr>
                  </a:solidFill>
                  <a:latin typeface="Calibri" panose="020F0502020204030204" pitchFamily="34" charset="0"/>
                </a:rPr>
                <a:t>CONSULTA AL MERCADO</a:t>
              </a:r>
              <a:r>
                <a:rPr lang="es-ES" sz="1400" b="1" dirty="0">
                  <a:solidFill>
                    <a:srgbClr val="000000">
                      <a:lumMod val="95000"/>
                      <a:lumOff val="5000"/>
                    </a:srgbClr>
                  </a:solidFill>
                  <a:latin typeface="Calibri" panose="020F0502020204030204" pitchFamily="34" charset="0"/>
                </a:rPr>
                <a:t>	   	</a:t>
              </a:r>
              <a:r>
                <a:rPr lang="es-ES" sz="1400" b="1" dirty="0" smtClean="0">
                  <a:solidFill>
                    <a:srgbClr val="000000">
                      <a:lumMod val="95000"/>
                      <a:lumOff val="5000"/>
                    </a:srgbClr>
                  </a:solidFill>
                  <a:latin typeface="Calibri" panose="020F0502020204030204" pitchFamily="34" charset="0"/>
                </a:rPr>
                <a:t>	           [</a:t>
              </a:r>
              <a:r>
                <a:rPr lang="es-ES" sz="1400" b="1" dirty="0">
                  <a:solidFill>
                    <a:srgbClr val="000000">
                      <a:lumMod val="95000"/>
                      <a:lumOff val="5000"/>
                    </a:srgbClr>
                  </a:solidFill>
                  <a:latin typeface="Calibri" panose="020F0502020204030204" pitchFamily="34" charset="0"/>
                </a:rPr>
                <a:t>COMPRADOR </a:t>
              </a:r>
              <a:r>
                <a:rPr lang="es-ES" sz="1400" b="1" dirty="0" smtClean="0">
                  <a:solidFill>
                    <a:srgbClr val="000000">
                      <a:lumMod val="95000"/>
                      <a:lumOff val="5000"/>
                    </a:srgbClr>
                  </a:solidFill>
                  <a:latin typeface="Calibri" panose="020F0502020204030204" pitchFamily="34" charset="0"/>
                </a:rPr>
                <a:t>PÚBLICO/EMPRESAS]</a:t>
              </a:r>
              <a:endParaRPr lang="es-ES" sz="1400" b="1" dirty="0">
                <a:solidFill>
                  <a:srgbClr val="000000">
                    <a:lumMod val="95000"/>
                    <a:lumOff val="5000"/>
                  </a:srgbClr>
                </a:solidFill>
                <a:latin typeface="Calibri" panose="020F0502020204030204" pitchFamily="34" charset="0"/>
              </a:endParaRPr>
            </a:p>
            <a:p>
              <a:pPr marL="1657350" lvl="3" indent="-285750">
                <a:spcBef>
                  <a:spcPts val="300"/>
                </a:spcBef>
                <a:spcAft>
                  <a:spcPts val="300"/>
                </a:spcAft>
                <a:buFont typeface="Wingdings" panose="05000000000000000000" pitchFamily="2" charset="2"/>
                <a:buChar char="ü"/>
                <a:defRPr/>
              </a:pPr>
              <a:r>
                <a:rPr lang="es-ES" sz="1400" b="1" dirty="0" smtClean="0">
                  <a:solidFill>
                    <a:srgbClr val="000000">
                      <a:lumMod val="95000"/>
                      <a:lumOff val="5000"/>
                    </a:srgbClr>
                  </a:solidFill>
                  <a:latin typeface="Calibri" panose="020F0502020204030204" pitchFamily="34" charset="0"/>
                </a:rPr>
                <a:t>LICITACIÓN CPI (CPP /CPTI)			           [EMPRESAS]</a:t>
              </a:r>
              <a:endParaRPr lang="es-ES" sz="1400" b="1" dirty="0">
                <a:solidFill>
                  <a:srgbClr val="000000">
                    <a:lumMod val="95000"/>
                    <a:lumOff val="5000"/>
                  </a:srgbClr>
                </a:solidFill>
                <a:latin typeface="Calibri" panose="020F0502020204030204" pitchFamily="34" charset="0"/>
              </a:endParaRPr>
            </a:p>
            <a:p>
              <a:pPr marL="1657350" lvl="3" indent="-285750">
                <a:spcBef>
                  <a:spcPts val="300"/>
                </a:spcBef>
                <a:spcAft>
                  <a:spcPts val="300"/>
                </a:spcAft>
                <a:buFont typeface="Wingdings" panose="05000000000000000000" pitchFamily="2" charset="2"/>
                <a:buChar char="ü"/>
                <a:defRPr/>
              </a:pPr>
              <a:r>
                <a:rPr lang="es-ES" sz="1400" b="1" dirty="0" smtClean="0">
                  <a:solidFill>
                    <a:srgbClr val="000000">
                      <a:lumMod val="95000"/>
                      <a:lumOff val="5000"/>
                    </a:srgbClr>
                  </a:solidFill>
                  <a:latin typeface="Calibri" panose="020F0502020204030204" pitchFamily="34" charset="0"/>
                </a:rPr>
                <a:t>ENTREGA DE SERVICIOS DE I+D+i		           [EMPRESAS]</a:t>
              </a:r>
            </a:p>
            <a:p>
              <a:pPr marL="2114550" lvl="4" indent="-285750">
                <a:spcBef>
                  <a:spcPts val="300"/>
                </a:spcBef>
                <a:spcAft>
                  <a:spcPts val="300"/>
                </a:spcAft>
                <a:buFont typeface="Wingdings" pitchFamily="2" charset="2"/>
                <a:buChar char="§"/>
                <a:defRPr/>
              </a:pPr>
              <a:r>
                <a:rPr lang="es-ES" sz="1400" b="1" dirty="0" smtClean="0">
                  <a:solidFill>
                    <a:srgbClr val="000000">
                      <a:lumMod val="95000"/>
                      <a:lumOff val="5000"/>
                    </a:srgbClr>
                  </a:solidFill>
                  <a:latin typeface="Calibri" panose="020F0502020204030204" pitchFamily="34" charset="0"/>
                </a:rPr>
                <a:t>Por Hitos de Certificación</a:t>
              </a:r>
            </a:p>
            <a:p>
              <a:pPr marL="2114550" lvl="4" indent="-285750">
                <a:spcBef>
                  <a:spcPts val="300"/>
                </a:spcBef>
                <a:spcAft>
                  <a:spcPts val="300"/>
                </a:spcAft>
                <a:buFont typeface="Wingdings" pitchFamily="2" charset="2"/>
                <a:buChar char="§"/>
                <a:defRPr/>
              </a:pPr>
              <a:r>
                <a:rPr lang="es-ES" sz="1400" b="1" dirty="0" smtClean="0">
                  <a:solidFill>
                    <a:srgbClr val="000000">
                      <a:lumMod val="95000"/>
                      <a:lumOff val="5000"/>
                    </a:srgbClr>
                  </a:solidFill>
                  <a:latin typeface="Calibri" panose="020F0502020204030204" pitchFamily="34" charset="0"/>
                </a:rPr>
                <a:t>Cobro por Hitos Cumplidos*</a:t>
              </a:r>
            </a:p>
            <a:p>
              <a:pPr marL="1657350" lvl="3" indent="-285750">
                <a:spcBef>
                  <a:spcPts val="300"/>
                </a:spcBef>
                <a:spcAft>
                  <a:spcPts val="300"/>
                </a:spcAft>
                <a:buFont typeface="Wingdings" panose="05000000000000000000" pitchFamily="2" charset="2"/>
                <a:buChar char="ü"/>
                <a:defRPr/>
              </a:pPr>
              <a:r>
                <a:rPr lang="es-ES" sz="1400" b="1" dirty="0" smtClean="0">
                  <a:solidFill>
                    <a:srgbClr val="000000">
                      <a:lumMod val="95000"/>
                      <a:lumOff val="5000"/>
                    </a:srgbClr>
                  </a:solidFill>
                  <a:latin typeface="Calibri" panose="020F0502020204030204" pitchFamily="34" charset="0"/>
                </a:rPr>
                <a:t>EVALUACIÓN</a:t>
              </a:r>
              <a:r>
                <a:rPr lang="es-ES" sz="1400" b="1" dirty="0">
                  <a:solidFill>
                    <a:srgbClr val="000000">
                      <a:lumMod val="95000"/>
                      <a:lumOff val="5000"/>
                    </a:srgbClr>
                  </a:solidFill>
                  <a:latin typeface="Calibri" panose="020F0502020204030204" pitchFamily="34" charset="0"/>
                </a:rPr>
                <a:t>	</a:t>
              </a:r>
              <a:r>
                <a:rPr lang="es-ES" sz="1400" b="1" dirty="0" smtClean="0">
                  <a:solidFill>
                    <a:srgbClr val="000000">
                      <a:lumMod val="95000"/>
                      <a:lumOff val="5000"/>
                    </a:srgbClr>
                  </a:solidFill>
                  <a:latin typeface="Calibri" panose="020F0502020204030204" pitchFamily="34" charset="0"/>
                </a:rPr>
                <a:t>			           [</a:t>
              </a:r>
              <a:r>
                <a:rPr lang="es-ES" sz="1400" b="1" dirty="0">
                  <a:solidFill>
                    <a:srgbClr val="000000">
                      <a:lumMod val="95000"/>
                      <a:lumOff val="5000"/>
                    </a:srgbClr>
                  </a:solidFill>
                  <a:latin typeface="Calibri" panose="020F0502020204030204" pitchFamily="34" charset="0"/>
                </a:rPr>
                <a:t>MINECO</a:t>
              </a:r>
              <a:r>
                <a:rPr lang="es-ES" sz="1400" b="1" dirty="0" smtClean="0">
                  <a:solidFill>
                    <a:srgbClr val="000000">
                      <a:lumMod val="95000"/>
                      <a:lumOff val="5000"/>
                    </a:srgbClr>
                  </a:solidFill>
                  <a:latin typeface="Calibri" panose="020F0502020204030204" pitchFamily="34" charset="0"/>
                </a:rPr>
                <a:t>]</a:t>
              </a:r>
            </a:p>
            <a:p>
              <a:pPr lvl="1">
                <a:spcBef>
                  <a:spcPts val="300"/>
                </a:spcBef>
                <a:spcAft>
                  <a:spcPts val="300"/>
                </a:spcAft>
                <a:defRPr/>
              </a:pPr>
              <a:endParaRPr lang="es-ES" sz="400" b="1" dirty="0">
                <a:solidFill>
                  <a:srgbClr val="000000">
                    <a:lumMod val="95000"/>
                    <a:lumOff val="5000"/>
                  </a:srgbClr>
                </a:solidFill>
                <a:latin typeface="Calibri" panose="020F0502020204030204" pitchFamily="34" charset="0"/>
              </a:endParaRPr>
            </a:p>
            <a:p>
              <a:pPr marL="1273175" lvl="2" indent="-285750">
                <a:spcBef>
                  <a:spcPts val="300"/>
                </a:spcBef>
                <a:spcAft>
                  <a:spcPts val="300"/>
                </a:spcAft>
                <a:buFont typeface="Wingdings" pitchFamily="2" charset="2"/>
                <a:buChar char="q"/>
                <a:defRPr/>
              </a:pPr>
              <a:r>
                <a:rPr lang="es-ES" sz="1600" b="1" dirty="0">
                  <a:solidFill>
                    <a:srgbClr val="000000">
                      <a:lumMod val="95000"/>
                      <a:lumOff val="5000"/>
                    </a:srgbClr>
                  </a:solidFill>
                  <a:latin typeface="Calibri" panose="020F0502020204030204" pitchFamily="34" charset="0"/>
                </a:rPr>
                <a:t>TRAMO </a:t>
              </a:r>
              <a:r>
                <a:rPr lang="es-ES" sz="1600" b="1" dirty="0" smtClean="0">
                  <a:solidFill>
                    <a:srgbClr val="000000">
                      <a:lumMod val="95000"/>
                      <a:lumOff val="5000"/>
                    </a:srgbClr>
                  </a:solidFill>
                  <a:latin typeface="Calibri" panose="020F0502020204030204" pitchFamily="34" charset="0"/>
                </a:rPr>
                <a:t>II: DESPLIEGUE </a:t>
              </a:r>
            </a:p>
            <a:p>
              <a:pPr marL="1657350" lvl="3" indent="-285750">
                <a:spcBef>
                  <a:spcPts val="300"/>
                </a:spcBef>
                <a:spcAft>
                  <a:spcPts val="300"/>
                </a:spcAft>
                <a:buFont typeface="Wingdings" panose="05000000000000000000" pitchFamily="2" charset="2"/>
                <a:buChar char="ü"/>
                <a:defRPr/>
              </a:pPr>
              <a:r>
                <a:rPr lang="es-ES" sz="1400" b="1" dirty="0" smtClean="0">
                  <a:solidFill>
                    <a:srgbClr val="000000">
                      <a:lumMod val="95000"/>
                      <a:lumOff val="5000"/>
                    </a:srgbClr>
                  </a:solidFill>
                  <a:latin typeface="Calibri" panose="020F0502020204030204" pitchFamily="34" charset="0"/>
                </a:rPr>
                <a:t>PROCEDIMIENTO DE ASOCIACIÓN PARA LA INNOVACIÓN**</a:t>
              </a:r>
            </a:p>
            <a:p>
              <a:pPr marL="1657350" lvl="3" indent="-285750">
                <a:spcBef>
                  <a:spcPts val="300"/>
                </a:spcBef>
                <a:spcAft>
                  <a:spcPts val="300"/>
                </a:spcAft>
                <a:buFont typeface="Wingdings" panose="05000000000000000000" pitchFamily="2" charset="2"/>
                <a:buChar char="ü"/>
                <a:defRPr/>
              </a:pPr>
              <a:r>
                <a:rPr lang="es-ES" sz="1400" b="1" dirty="0" smtClean="0">
                  <a:solidFill>
                    <a:srgbClr val="000000">
                      <a:lumMod val="95000"/>
                      <a:lumOff val="5000"/>
                    </a:srgbClr>
                  </a:solidFill>
                  <a:latin typeface="Calibri" panose="020F0502020204030204" pitchFamily="34" charset="0"/>
                </a:rPr>
                <a:t>CONTRATOS DE FABRICACIÓN, OBRAS, SUMINISTROS &amp; SERVICIOS…</a:t>
              </a:r>
            </a:p>
          </p:txBody>
        </p:sp>
      </p:grpSp>
      <p:pic>
        <p:nvPicPr>
          <p:cNvPr id="14" name="1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409" y="6228299"/>
            <a:ext cx="1060557" cy="500084"/>
          </a:xfrm>
          <a:prstGeom prst="rect">
            <a:avLst/>
          </a:prstGeom>
        </p:spPr>
      </p:pic>
      <p:sp>
        <p:nvSpPr>
          <p:cNvPr id="16" name="Rectangle 17"/>
          <p:cNvSpPr>
            <a:spLocks noChangeArrowheads="1"/>
          </p:cNvSpPr>
          <p:nvPr/>
        </p:nvSpPr>
        <p:spPr bwMode="auto">
          <a:xfrm>
            <a:off x="539552" y="434752"/>
            <a:ext cx="8604448" cy="473968"/>
          </a:xfrm>
          <a:prstGeom prst="rect">
            <a:avLst/>
          </a:prstGeom>
          <a:noFill/>
          <a:ln w="12700">
            <a:noFill/>
            <a:miter lim="800000"/>
            <a:headEnd/>
            <a:tailEnd/>
          </a:ln>
          <a:effectLst/>
        </p:spPr>
        <p:txBody>
          <a:bodyPr lIns="46038" tIns="44450" rIns="46038" bIns="44450"/>
          <a:lstStyle/>
          <a:p>
            <a:pPr lvl="0" eaLnBrk="0" hangingPunct="0">
              <a:defRPr/>
            </a:pPr>
            <a:r>
              <a:rPr lang="es-ES" sz="2000" b="1" dirty="0" smtClean="0">
                <a:solidFill>
                  <a:srgbClr val="000000"/>
                </a:solidFill>
                <a:latin typeface="Arial" pitchFamily="34" charset="0"/>
              </a:rPr>
              <a:t>CPI. </a:t>
            </a:r>
            <a:r>
              <a:rPr lang="es-ES" sz="1400" b="1" dirty="0" smtClean="0">
                <a:solidFill>
                  <a:srgbClr val="000000"/>
                </a:solidFill>
                <a:latin typeface="Arial" pitchFamily="34" charset="0"/>
              </a:rPr>
              <a:t>FUNDAMENTOS E INSTRUMENTACIÓN</a:t>
            </a:r>
            <a:endParaRPr lang="es-ES" sz="1400" b="1" dirty="0">
              <a:solidFill>
                <a:srgbClr val="000000"/>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214231304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ntranet.redinterna.age/stfls/comun/logos/2011-EconomiaC.jpg"/>
          <p:cNvPicPr>
            <a:picLocks noChangeAspect="1" noChangeArrowheads="1"/>
          </p:cNvPicPr>
          <p:nvPr/>
        </p:nvPicPr>
        <p:blipFill>
          <a:blip r:embed="rId3" cstate="print"/>
          <a:srcRect/>
          <a:stretch>
            <a:fillRect/>
          </a:stretch>
        </p:blipFill>
        <p:spPr bwMode="auto">
          <a:xfrm>
            <a:off x="7401275" y="6098682"/>
            <a:ext cx="2482771" cy="759318"/>
          </a:xfrm>
          <a:prstGeom prst="rect">
            <a:avLst/>
          </a:prstGeom>
          <a:ln>
            <a:noFill/>
          </a:ln>
          <a:effectLst>
            <a:softEdge rad="112500"/>
          </a:effectLst>
        </p:spPr>
      </p:pic>
      <p:sp>
        <p:nvSpPr>
          <p:cNvPr id="18" name="1 CuadroTexto"/>
          <p:cNvSpPr txBox="1">
            <a:spLocks noChangeArrowheads="1"/>
          </p:cNvSpPr>
          <p:nvPr/>
        </p:nvSpPr>
        <p:spPr bwMode="auto">
          <a:xfrm>
            <a:off x="499717" y="5661248"/>
            <a:ext cx="87737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1" eaLnBrk="1" hangingPunct="1">
              <a:spcBef>
                <a:spcPct val="0"/>
              </a:spcBef>
              <a:buFontTx/>
              <a:buNone/>
            </a:pPr>
            <a:r>
              <a:rPr lang="es-ES" altLang="es-ES" sz="1100" dirty="0" smtClean="0">
                <a:solidFill>
                  <a:srgbClr val="0D0D0D"/>
                </a:solidFill>
              </a:rPr>
              <a:t>(*)   </a:t>
            </a:r>
            <a:r>
              <a:rPr lang="es-ES" altLang="es-ES" sz="1100" dirty="0" smtClean="0">
                <a:solidFill>
                  <a:srgbClr val="0D0D0D"/>
                </a:solidFill>
              </a:rPr>
              <a:t>  Extensión orientativa. La duración habrá de acomodarse a lo previsto en la futura Ley de Contratos.</a:t>
            </a:r>
            <a:endParaRPr lang="es-ES" altLang="es-ES" sz="1100" dirty="0" smtClean="0">
              <a:solidFill>
                <a:srgbClr val="0D0D0D"/>
              </a:solidFill>
            </a:endParaRPr>
          </a:p>
          <a:p>
            <a:pPr marL="0" lvl="1" eaLnBrk="1" hangingPunct="1">
              <a:spcBef>
                <a:spcPct val="0"/>
              </a:spcBef>
              <a:buFontTx/>
              <a:buNone/>
            </a:pPr>
            <a:r>
              <a:rPr lang="es-ES" altLang="es-ES" sz="1100" dirty="0" smtClean="0">
                <a:solidFill>
                  <a:srgbClr val="0D0D0D"/>
                </a:solidFill>
              </a:rPr>
              <a:t>(**) </a:t>
            </a:r>
            <a:r>
              <a:rPr lang="es-ES" altLang="es-ES" sz="1100" dirty="0" smtClean="0">
                <a:solidFill>
                  <a:srgbClr val="0D0D0D"/>
                </a:solidFill>
              </a:rPr>
              <a:t>  </a:t>
            </a:r>
            <a:r>
              <a:rPr lang="es-ES" altLang="es-ES" sz="1100" dirty="0" smtClean="0">
                <a:solidFill>
                  <a:srgbClr val="0D0D0D"/>
                </a:solidFill>
              </a:rPr>
              <a:t>Primer libramiento a la firma del convenio de colaboración.	                         </a:t>
            </a:r>
            <a:r>
              <a:rPr lang="es-ES" altLang="es-ES" sz="1100" dirty="0" smtClean="0">
                <a:solidFill>
                  <a:srgbClr val="0D0D0D"/>
                </a:solidFill>
              </a:rPr>
              <a:t>(***) DPI. Derecho de Propiedad Industrial &amp; Intelectual.</a:t>
            </a:r>
            <a:endParaRPr lang="es-ES" altLang="es-ES" sz="1100" dirty="0">
              <a:solidFill>
                <a:srgbClr val="0D0D0D"/>
              </a:solidFill>
            </a:endParaRPr>
          </a:p>
        </p:txBody>
      </p:sp>
      <p:sp>
        <p:nvSpPr>
          <p:cNvPr id="10" name="Rectangle 3"/>
          <p:cNvSpPr>
            <a:spLocks noChangeArrowheads="1"/>
          </p:cNvSpPr>
          <p:nvPr/>
        </p:nvSpPr>
        <p:spPr bwMode="auto">
          <a:xfrm>
            <a:off x="499717" y="1268760"/>
            <a:ext cx="8773763" cy="460375"/>
          </a:xfrm>
          <a:prstGeom prst="rect">
            <a:avLst/>
          </a:prstGeom>
          <a:solidFill>
            <a:srgbClr val="333333"/>
          </a:solidFill>
          <a:ln>
            <a:noFill/>
          </a:ln>
          <a:effectLst/>
          <a:extLst/>
        </p:spPr>
        <p:txBody>
          <a:bodyPr wrap="square" lIns="76200" tIns="38100" rIns="76200" bIns="38100">
            <a:spAutoFit/>
          </a:bodyPr>
          <a:lstStyle/>
          <a:p>
            <a:pPr marL="609600" indent="-609600">
              <a:lnSpc>
                <a:spcPct val="50000"/>
              </a:lnSpc>
              <a:spcBef>
                <a:spcPct val="50000"/>
              </a:spcBef>
              <a:defRPr/>
            </a:pPr>
            <a:r>
              <a:rPr lang="en-GB" sz="200" b="1" dirty="0">
                <a:latin typeface="Arial Narrow" pitchFamily="34" charset="0"/>
                <a:cs typeface="+mn-cs"/>
              </a:rPr>
              <a:t>	</a:t>
            </a:r>
          </a:p>
          <a:p>
            <a:pPr marL="609600" indent="-609600">
              <a:lnSpc>
                <a:spcPct val="50000"/>
              </a:lnSpc>
              <a:spcBef>
                <a:spcPct val="50000"/>
              </a:spcBef>
              <a:defRPr/>
            </a:pPr>
            <a:r>
              <a:rPr lang="en-GB" sz="2400" b="1" dirty="0">
                <a:latin typeface="Arial Narrow" pitchFamily="34" charset="0"/>
                <a:cs typeface="+mn-cs"/>
              </a:rPr>
              <a:t> </a:t>
            </a:r>
            <a:r>
              <a:rPr lang="en-GB" sz="2400" b="1" dirty="0" smtClean="0">
                <a:latin typeface="Arial Narrow" pitchFamily="34" charset="0"/>
                <a:cs typeface="+mn-cs"/>
              </a:rPr>
              <a:t>V.</a:t>
            </a:r>
            <a:r>
              <a:rPr lang="en-GB" sz="2400" b="1" dirty="0">
                <a:latin typeface="Arial Narrow" pitchFamily="34" charset="0"/>
                <a:cs typeface="+mn-cs"/>
              </a:rPr>
              <a:t>	</a:t>
            </a:r>
            <a:r>
              <a:rPr lang="en-GB" sz="2400" b="1" dirty="0" smtClean="0">
                <a:latin typeface="Arial Narrow" pitchFamily="34" charset="0"/>
                <a:cs typeface="+mn-cs"/>
              </a:rPr>
              <a:t>INSTRUMENTACIÓN</a:t>
            </a:r>
            <a:endParaRPr lang="en-GB" sz="2400" b="1" dirty="0">
              <a:latin typeface="Arial Narrow" pitchFamily="34" charset="0"/>
              <a:cs typeface="+mn-cs"/>
            </a:endParaRPr>
          </a:p>
        </p:txBody>
      </p:sp>
      <p:grpSp>
        <p:nvGrpSpPr>
          <p:cNvPr id="2" name="1 Grupo"/>
          <p:cNvGrpSpPr/>
          <p:nvPr/>
        </p:nvGrpSpPr>
        <p:grpSpPr>
          <a:xfrm>
            <a:off x="564330" y="1760180"/>
            <a:ext cx="8709149" cy="561692"/>
            <a:chOff x="564330" y="1818357"/>
            <a:chExt cx="8709149" cy="561692"/>
          </a:xfrm>
        </p:grpSpPr>
        <p:sp>
          <p:nvSpPr>
            <p:cNvPr id="7" name="AutoShape 10"/>
            <p:cNvSpPr>
              <a:spLocks noChangeArrowheads="1"/>
            </p:cNvSpPr>
            <p:nvPr/>
          </p:nvSpPr>
          <p:spPr bwMode="auto">
            <a:xfrm>
              <a:off x="1096203" y="1988840"/>
              <a:ext cx="8177275" cy="381000"/>
            </a:xfrm>
            <a:prstGeom prst="roundRect">
              <a:avLst>
                <a:gd name="adj" fmla="val 16667"/>
              </a:avLst>
            </a:prstGeom>
            <a:solidFill>
              <a:srgbClr val="003300">
                <a:alpha val="70000"/>
              </a:srgbClr>
            </a:solidFill>
            <a:ln>
              <a:noFill/>
            </a:ln>
            <a:effectLst/>
            <a:extLst/>
          </p:spPr>
          <p:txBody>
            <a:bodyPr wrap="square" lIns="76200" tIns="38100" rIns="76200" bIns="38100" anchor="ctr">
              <a:spAutoFit/>
            </a:bodyPr>
            <a:lstStyle/>
            <a:p>
              <a:pPr fontAlgn="auto">
                <a:spcBef>
                  <a:spcPts val="0"/>
                </a:spcBef>
                <a:spcAft>
                  <a:spcPts val="0"/>
                </a:spcAft>
                <a:defRPr/>
              </a:pPr>
              <a:endParaRPr lang="en-GB" sz="2000" b="1" kern="0" dirty="0">
                <a:solidFill>
                  <a:srgbClr val="000000">
                    <a:lumMod val="95000"/>
                    <a:lumOff val="5000"/>
                  </a:srgbClr>
                </a:solidFill>
                <a:latin typeface="Verdana" pitchFamily="34" charset="0"/>
                <a:cs typeface="+mn-cs"/>
              </a:endParaRPr>
            </a:p>
          </p:txBody>
        </p:sp>
        <p:sp>
          <p:nvSpPr>
            <p:cNvPr id="13" name="Text Box 5"/>
            <p:cNvSpPr txBox="1">
              <a:spLocks noChangeArrowheads="1"/>
            </p:cNvSpPr>
            <p:nvPr/>
          </p:nvSpPr>
          <p:spPr bwMode="auto">
            <a:xfrm>
              <a:off x="564330" y="1818357"/>
              <a:ext cx="8709149" cy="5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36000" tIns="38100" rIns="36000" bIns="38100">
              <a:spAutoFit/>
            </a:bodyPr>
            <a:lstStyle>
              <a:lvl1pPr marL="542925" indent="-276225">
                <a:defRPr sz="2400">
                  <a:solidFill>
                    <a:schemeClr val="tx1"/>
                  </a:solidFill>
                  <a:latin typeface="Times New Roman" pitchFamily="18" charset="0"/>
                </a:defRPr>
              </a:lvl1pPr>
              <a:lvl2pPr marL="808038">
                <a:defRPr sz="2400">
                  <a:solidFill>
                    <a:schemeClr val="tx1"/>
                  </a:solidFill>
                  <a:latin typeface="Times New Roman" pitchFamily="18" charset="0"/>
                </a:defRPr>
              </a:lvl2pPr>
              <a:lvl3pPr marL="987425">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lvl="1" algn="ctr">
                <a:spcBef>
                  <a:spcPts val="0"/>
                </a:spcBef>
                <a:spcAft>
                  <a:spcPts val="0"/>
                </a:spcAft>
                <a:defRPr/>
              </a:pPr>
              <a:endParaRPr lang="es-ES" sz="600" dirty="0" smtClean="0">
                <a:solidFill>
                  <a:schemeClr val="bg1"/>
                </a:solidFill>
                <a:latin typeface="Calibri" panose="020F0502020204030204" pitchFamily="34" charset="0"/>
                <a:cs typeface="+mn-cs"/>
              </a:endParaRPr>
            </a:p>
            <a:p>
              <a:pPr lvl="1" algn="ctr">
                <a:spcBef>
                  <a:spcPts val="0"/>
                </a:spcBef>
                <a:spcAft>
                  <a:spcPts val="0"/>
                </a:spcAft>
                <a:defRPr/>
              </a:pPr>
              <a:endParaRPr lang="es-ES" sz="600" dirty="0">
                <a:solidFill>
                  <a:schemeClr val="bg1"/>
                </a:solidFill>
                <a:latin typeface="Calibri" panose="020F0502020204030204" pitchFamily="34" charset="0"/>
              </a:endParaRPr>
            </a:p>
            <a:p>
              <a:pPr marL="1093788" lvl="1" indent="-285750">
                <a:spcBef>
                  <a:spcPts val="300"/>
                </a:spcBef>
                <a:spcAft>
                  <a:spcPts val="300"/>
                </a:spcAft>
                <a:buFont typeface="Wingdings" pitchFamily="2" charset="2"/>
                <a:buChar char="q"/>
                <a:defRPr/>
              </a:pPr>
              <a:r>
                <a:rPr lang="es-ES" sz="1700" b="1" dirty="0">
                  <a:latin typeface="Calibri" panose="020F0502020204030204" pitchFamily="34" charset="0"/>
                </a:rPr>
                <a:t> </a:t>
              </a:r>
              <a:r>
                <a:rPr lang="es-ES" sz="1700" b="1" dirty="0" smtClean="0">
                  <a:latin typeface="Calibri" panose="020F0502020204030204" pitchFamily="34" charset="0"/>
                </a:rPr>
                <a:t>DESPLIEGUE </a:t>
              </a:r>
              <a:r>
                <a:rPr lang="es-ES" sz="1700" b="1" dirty="0" smtClean="0">
                  <a:latin typeface="Calibri" panose="020F0502020204030204" pitchFamily="34" charset="0"/>
                </a:rPr>
                <a:t>OPERACIÓN</a:t>
              </a:r>
              <a:r>
                <a:rPr lang="es-ES" sz="1700" b="1" dirty="0" smtClean="0">
                  <a:latin typeface="Calibri" panose="020F0502020204030204" pitchFamily="34" charset="0"/>
                </a:rPr>
                <a:t>: </a:t>
              </a:r>
              <a:r>
                <a:rPr lang="es-ES" sz="1700" b="1" dirty="0">
                  <a:latin typeface="Calibri" panose="020F0502020204030204" pitchFamily="34" charset="0"/>
                </a:rPr>
                <a:t>[TRAMO I: </a:t>
              </a:r>
              <a:r>
                <a:rPr lang="es-ES" sz="1700" b="1" dirty="0" err="1">
                  <a:latin typeface="Calibri" panose="020F0502020204030204" pitchFamily="34" charset="0"/>
                </a:rPr>
                <a:t>I+D+i</a:t>
              </a:r>
              <a:r>
                <a:rPr lang="es-ES" sz="1700" b="1" dirty="0" smtClean="0">
                  <a:latin typeface="Calibri" panose="020F0502020204030204" pitchFamily="34" charset="0"/>
                </a:rPr>
                <a:t>]</a:t>
              </a:r>
              <a:r>
                <a:rPr lang="es-ES" sz="1700" b="1" dirty="0">
                  <a:latin typeface="Calibri" panose="020F0502020204030204" pitchFamily="34" charset="0"/>
                </a:rPr>
                <a:t> + [TRAMO II: DESPLIEGUE</a:t>
              </a:r>
              <a:r>
                <a:rPr lang="es-ES" sz="1700" b="1" dirty="0" smtClean="0">
                  <a:latin typeface="Calibri" panose="020F0502020204030204" pitchFamily="34" charset="0"/>
                </a:rPr>
                <a:t>]</a:t>
              </a:r>
              <a:endParaRPr lang="es-ES" sz="1700" b="1" dirty="0">
                <a:latin typeface="Calibri" panose="020F0502020204030204" pitchFamily="34" charset="0"/>
              </a:endParaRPr>
            </a:p>
          </p:txBody>
        </p:sp>
      </p:grpSp>
      <p:pic>
        <p:nvPicPr>
          <p:cNvPr id="14" name="1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409" y="6228299"/>
            <a:ext cx="1060557" cy="500084"/>
          </a:xfrm>
          <a:prstGeom prst="rect">
            <a:avLst/>
          </a:prstGeom>
        </p:spPr>
      </p:pic>
      <p:sp>
        <p:nvSpPr>
          <p:cNvPr id="15" name="Rectangle 17"/>
          <p:cNvSpPr>
            <a:spLocks noChangeArrowheads="1"/>
          </p:cNvSpPr>
          <p:nvPr/>
        </p:nvSpPr>
        <p:spPr bwMode="auto">
          <a:xfrm>
            <a:off x="539552" y="434752"/>
            <a:ext cx="8604448" cy="473968"/>
          </a:xfrm>
          <a:prstGeom prst="rect">
            <a:avLst/>
          </a:prstGeom>
          <a:noFill/>
          <a:ln w="12700">
            <a:noFill/>
            <a:miter lim="800000"/>
            <a:headEnd/>
            <a:tailEnd/>
          </a:ln>
          <a:effectLst/>
        </p:spPr>
        <p:txBody>
          <a:bodyPr lIns="46038" tIns="44450" rIns="46038" bIns="44450"/>
          <a:lstStyle/>
          <a:p>
            <a:pPr lvl="0" eaLnBrk="0" hangingPunct="0">
              <a:defRPr/>
            </a:pPr>
            <a:r>
              <a:rPr lang="es-ES" sz="2000" b="1" dirty="0" smtClean="0">
                <a:solidFill>
                  <a:srgbClr val="000000"/>
                </a:solidFill>
                <a:latin typeface="Arial" pitchFamily="34" charset="0"/>
              </a:rPr>
              <a:t>CPI. </a:t>
            </a:r>
            <a:r>
              <a:rPr lang="es-ES" sz="1400" b="1" dirty="0" smtClean="0">
                <a:solidFill>
                  <a:srgbClr val="000000"/>
                </a:solidFill>
                <a:latin typeface="Arial" pitchFamily="34" charset="0"/>
              </a:rPr>
              <a:t>FUNDAMENTOS E INSTRUMENTACIÓN</a:t>
            </a:r>
            <a:endParaRPr lang="es-ES" sz="1400" b="1" dirty="0">
              <a:solidFill>
                <a:srgbClr val="000000"/>
              </a:solidFill>
              <a:effectLst>
                <a:outerShdw blurRad="38100" dist="38100" dir="2700000" algn="tl">
                  <a:srgbClr val="C0C0C0"/>
                </a:outerShdw>
              </a:effectLst>
              <a:latin typeface="Arial" pitchFamily="34" charset="0"/>
            </a:endParaRPr>
          </a:p>
        </p:txBody>
      </p:sp>
      <p:sp>
        <p:nvSpPr>
          <p:cNvPr id="19" name="Text Box 5"/>
          <p:cNvSpPr txBox="1">
            <a:spLocks noChangeArrowheads="1"/>
          </p:cNvSpPr>
          <p:nvPr/>
        </p:nvSpPr>
        <p:spPr bwMode="auto">
          <a:xfrm>
            <a:off x="564330" y="1862966"/>
            <a:ext cx="8709149" cy="379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36000" tIns="38100" rIns="36000" bIns="38100">
            <a:spAutoFit/>
          </a:bodyPr>
          <a:lstStyle>
            <a:lvl1pPr marL="542925" indent="-276225">
              <a:defRPr sz="2400">
                <a:solidFill>
                  <a:schemeClr val="tx1"/>
                </a:solidFill>
                <a:latin typeface="Times New Roman" pitchFamily="18" charset="0"/>
              </a:defRPr>
            </a:lvl1pPr>
            <a:lvl2pPr marL="808038">
              <a:defRPr sz="2400">
                <a:solidFill>
                  <a:schemeClr val="tx1"/>
                </a:solidFill>
                <a:latin typeface="Times New Roman" pitchFamily="18" charset="0"/>
              </a:defRPr>
            </a:lvl2pPr>
            <a:lvl3pPr marL="987425">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lvl="1" algn="ctr">
              <a:spcBef>
                <a:spcPts val="0"/>
              </a:spcBef>
              <a:spcAft>
                <a:spcPts val="0"/>
              </a:spcAft>
              <a:defRPr/>
            </a:pPr>
            <a:endParaRPr lang="es-ES" sz="600" dirty="0" smtClean="0">
              <a:solidFill>
                <a:schemeClr val="bg1"/>
              </a:solidFill>
              <a:latin typeface="Calibri" panose="020F0502020204030204" pitchFamily="34" charset="0"/>
              <a:cs typeface="+mn-cs"/>
            </a:endParaRPr>
          </a:p>
          <a:p>
            <a:pPr lvl="1">
              <a:spcBef>
                <a:spcPts val="300"/>
              </a:spcBef>
              <a:spcAft>
                <a:spcPts val="1200"/>
              </a:spcAft>
              <a:defRPr/>
            </a:pPr>
            <a:endParaRPr lang="es-ES" sz="1700" b="1" dirty="0" smtClean="0">
              <a:latin typeface="Calibri" panose="020F0502020204030204" pitchFamily="34" charset="0"/>
              <a:cs typeface="+mn-cs"/>
            </a:endParaRPr>
          </a:p>
          <a:p>
            <a:pPr marL="1657350" lvl="3" indent="-285750">
              <a:spcBef>
                <a:spcPts val="600"/>
              </a:spcBef>
              <a:spcAft>
                <a:spcPts val="0"/>
              </a:spcAft>
              <a:buFont typeface="Wingdings" panose="05000000000000000000" pitchFamily="2" charset="2"/>
              <a:buChar char="ü"/>
              <a:defRPr/>
            </a:pPr>
            <a:r>
              <a:rPr lang="es-ES" sz="1400" b="1" dirty="0" smtClean="0">
                <a:solidFill>
                  <a:srgbClr val="000000">
                    <a:lumMod val="95000"/>
                    <a:lumOff val="5000"/>
                  </a:srgbClr>
                </a:solidFill>
                <a:latin typeface="Calibri" panose="020F0502020204030204" pitchFamily="34" charset="0"/>
                <a:cs typeface="+mn-cs"/>
              </a:rPr>
              <a:t>PLAZOS DE EJECUCIÓN:</a:t>
            </a:r>
            <a:r>
              <a:rPr lang="es-ES" sz="1400" dirty="0" smtClean="0">
                <a:solidFill>
                  <a:srgbClr val="000000">
                    <a:lumMod val="95000"/>
                    <a:lumOff val="5000"/>
                  </a:srgbClr>
                </a:solidFill>
                <a:latin typeface="Calibri" panose="020F0502020204030204" pitchFamily="34" charset="0"/>
                <a:cs typeface="+mn-cs"/>
              </a:rPr>
              <a:t>	- </a:t>
            </a:r>
            <a:r>
              <a:rPr lang="es-ES" sz="1400" dirty="0" smtClean="0">
                <a:solidFill>
                  <a:srgbClr val="000000">
                    <a:lumMod val="95000"/>
                    <a:lumOff val="5000"/>
                  </a:srgbClr>
                </a:solidFill>
                <a:latin typeface="Calibri" panose="020F0502020204030204" pitchFamily="34" charset="0"/>
                <a:cs typeface="+mn-cs"/>
              </a:rPr>
              <a:t>Tramo I (</a:t>
            </a:r>
            <a:r>
              <a:rPr lang="es-ES" sz="1400" dirty="0" err="1" smtClean="0">
                <a:solidFill>
                  <a:srgbClr val="000000">
                    <a:lumMod val="95000"/>
                    <a:lumOff val="5000"/>
                  </a:srgbClr>
                </a:solidFill>
                <a:latin typeface="Calibri" panose="020F0502020204030204" pitchFamily="34" charset="0"/>
                <a:cs typeface="+mn-cs"/>
              </a:rPr>
              <a:t>I+D+i</a:t>
            </a:r>
            <a:r>
              <a:rPr lang="es-ES" sz="1400" dirty="0" smtClean="0">
                <a:solidFill>
                  <a:srgbClr val="000000">
                    <a:lumMod val="95000"/>
                    <a:lumOff val="5000"/>
                  </a:srgbClr>
                </a:solidFill>
                <a:latin typeface="Calibri" panose="020F0502020204030204" pitchFamily="34" charset="0"/>
                <a:cs typeface="+mn-cs"/>
              </a:rPr>
              <a:t>): 2 - 4 años </a:t>
            </a:r>
            <a:endParaRPr lang="es-ES" sz="1400" dirty="0" smtClean="0">
              <a:solidFill>
                <a:srgbClr val="000000">
                  <a:lumMod val="95000"/>
                  <a:lumOff val="5000"/>
                </a:srgbClr>
              </a:solidFill>
              <a:latin typeface="Calibri" panose="020F0502020204030204" pitchFamily="34" charset="0"/>
              <a:cs typeface="+mn-cs"/>
            </a:endParaRPr>
          </a:p>
          <a:p>
            <a:pPr lvl="3">
              <a:spcBef>
                <a:spcPts val="600"/>
              </a:spcBef>
              <a:spcAft>
                <a:spcPts val="600"/>
              </a:spcAft>
              <a:defRPr/>
            </a:pPr>
            <a:r>
              <a:rPr lang="es-ES" sz="1400" dirty="0">
                <a:solidFill>
                  <a:srgbClr val="000000">
                    <a:lumMod val="95000"/>
                    <a:lumOff val="5000"/>
                  </a:srgbClr>
                </a:solidFill>
                <a:latin typeface="Calibri" panose="020F0502020204030204" pitchFamily="34" charset="0"/>
                <a:cs typeface="+mn-cs"/>
              </a:rPr>
              <a:t>	</a:t>
            </a:r>
            <a:r>
              <a:rPr lang="es-ES" sz="1400" dirty="0" smtClean="0">
                <a:solidFill>
                  <a:srgbClr val="000000">
                    <a:lumMod val="95000"/>
                    <a:lumOff val="5000"/>
                  </a:srgbClr>
                </a:solidFill>
                <a:latin typeface="Calibri" panose="020F0502020204030204" pitchFamily="34" charset="0"/>
                <a:cs typeface="+mn-cs"/>
              </a:rPr>
              <a:t>		- </a:t>
            </a:r>
            <a:r>
              <a:rPr lang="es-ES" sz="1400" dirty="0" smtClean="0">
                <a:solidFill>
                  <a:srgbClr val="000000">
                    <a:lumMod val="95000"/>
                    <a:lumOff val="5000"/>
                  </a:srgbClr>
                </a:solidFill>
                <a:latin typeface="Calibri" panose="020F0502020204030204" pitchFamily="34" charset="0"/>
                <a:cs typeface="+mn-cs"/>
              </a:rPr>
              <a:t>Tramo </a:t>
            </a:r>
            <a:r>
              <a:rPr lang="es-ES" sz="1400" dirty="0" smtClean="0">
                <a:solidFill>
                  <a:srgbClr val="000000">
                    <a:lumMod val="95000"/>
                    <a:lumOff val="5000"/>
                  </a:srgbClr>
                </a:solidFill>
                <a:latin typeface="Calibri" panose="020F0502020204030204" pitchFamily="34" charset="0"/>
                <a:cs typeface="+mn-cs"/>
              </a:rPr>
              <a:t>II (Despliegue): hasta 4 años*</a:t>
            </a:r>
            <a:r>
              <a:rPr lang="es-ES" sz="1400" dirty="0" smtClean="0">
                <a:solidFill>
                  <a:srgbClr val="000000">
                    <a:lumMod val="95000"/>
                    <a:lumOff val="5000"/>
                  </a:srgbClr>
                </a:solidFill>
                <a:latin typeface="Calibri" panose="020F0502020204030204" pitchFamily="34" charset="0"/>
                <a:cs typeface="+mn-cs"/>
              </a:rPr>
              <a:t> </a:t>
            </a:r>
            <a:endParaRPr lang="es-ES" sz="1400" dirty="0" smtClean="0">
              <a:solidFill>
                <a:srgbClr val="000000">
                  <a:lumMod val="95000"/>
                  <a:lumOff val="5000"/>
                </a:srgbClr>
              </a:solidFill>
              <a:latin typeface="Calibri" panose="020F0502020204030204" pitchFamily="34" charset="0"/>
              <a:cs typeface="+mn-cs"/>
            </a:endParaRPr>
          </a:p>
          <a:p>
            <a:pPr marL="1657350" lvl="3" indent="-285750">
              <a:spcBef>
                <a:spcPts val="600"/>
              </a:spcBef>
              <a:spcAft>
                <a:spcPts val="0"/>
              </a:spcAft>
              <a:buFont typeface="Wingdings" panose="05000000000000000000" pitchFamily="2" charset="2"/>
              <a:buChar char="ü"/>
              <a:defRPr/>
            </a:pPr>
            <a:r>
              <a:rPr lang="es-ES" sz="1400" b="1" dirty="0" smtClean="0">
                <a:solidFill>
                  <a:srgbClr val="000000">
                    <a:lumMod val="95000"/>
                    <a:lumOff val="5000"/>
                  </a:srgbClr>
                </a:solidFill>
                <a:latin typeface="Calibri" panose="020F0502020204030204" pitchFamily="34" charset="0"/>
              </a:rPr>
              <a:t>EJECUCIÓN:</a:t>
            </a:r>
            <a:r>
              <a:rPr lang="es-ES" sz="1400" dirty="0">
                <a:solidFill>
                  <a:srgbClr val="000000">
                    <a:lumMod val="95000"/>
                    <a:lumOff val="5000"/>
                  </a:srgbClr>
                </a:solidFill>
                <a:latin typeface="Calibri" panose="020F0502020204030204" pitchFamily="34" charset="0"/>
              </a:rPr>
              <a:t>	</a:t>
            </a:r>
            <a:r>
              <a:rPr lang="es-ES" sz="1400" dirty="0" smtClean="0">
                <a:solidFill>
                  <a:srgbClr val="000000">
                    <a:lumMod val="95000"/>
                    <a:lumOff val="5000"/>
                  </a:srgbClr>
                </a:solidFill>
                <a:latin typeface="Calibri" panose="020F0502020204030204" pitchFamily="34" charset="0"/>
              </a:rPr>
              <a:t>	- </a:t>
            </a:r>
            <a:r>
              <a:rPr lang="es-ES" sz="1400" dirty="0" smtClean="0">
                <a:solidFill>
                  <a:srgbClr val="000000">
                    <a:lumMod val="95000"/>
                    <a:lumOff val="5000"/>
                  </a:srgbClr>
                </a:solidFill>
                <a:latin typeface="Calibri" panose="020F0502020204030204" pitchFamily="34" charset="0"/>
              </a:rPr>
              <a:t>Libramientos bianuales** (ejemplo: 70%; 30%)</a:t>
            </a:r>
            <a:endParaRPr lang="es-ES" sz="1400" dirty="0">
              <a:solidFill>
                <a:srgbClr val="000000">
                  <a:lumMod val="95000"/>
                  <a:lumOff val="5000"/>
                </a:srgbClr>
              </a:solidFill>
              <a:latin typeface="Calibri" panose="020F0502020204030204" pitchFamily="34" charset="0"/>
            </a:endParaRPr>
          </a:p>
          <a:p>
            <a:pPr lvl="3">
              <a:spcBef>
                <a:spcPts val="600"/>
              </a:spcBef>
              <a:spcAft>
                <a:spcPts val="600"/>
              </a:spcAft>
              <a:defRPr/>
            </a:pPr>
            <a:r>
              <a:rPr lang="es-ES" sz="1400" dirty="0">
                <a:solidFill>
                  <a:srgbClr val="000000">
                    <a:lumMod val="95000"/>
                    <a:lumOff val="5000"/>
                  </a:srgbClr>
                </a:solidFill>
                <a:latin typeface="Calibri" panose="020F0502020204030204" pitchFamily="34" charset="0"/>
              </a:rPr>
              <a:t>			- </a:t>
            </a:r>
            <a:r>
              <a:rPr lang="es-ES" sz="1400" dirty="0" smtClean="0">
                <a:solidFill>
                  <a:srgbClr val="000000">
                    <a:lumMod val="95000"/>
                    <a:lumOff val="5000"/>
                  </a:srgbClr>
                </a:solidFill>
                <a:latin typeface="Calibri" panose="020F0502020204030204" pitchFamily="34" charset="0"/>
              </a:rPr>
              <a:t>Libramiento condicionado a ejecución del anterior y aportaciones </a:t>
            </a:r>
            <a:endParaRPr lang="es-ES" sz="1400" dirty="0">
              <a:solidFill>
                <a:srgbClr val="000000">
                  <a:lumMod val="95000"/>
                  <a:lumOff val="5000"/>
                </a:srgbClr>
              </a:solidFill>
              <a:latin typeface="Calibri" panose="020F0502020204030204" pitchFamily="34" charset="0"/>
            </a:endParaRPr>
          </a:p>
          <a:p>
            <a:pPr marL="1657350" lvl="3" indent="-285750">
              <a:spcBef>
                <a:spcPts val="600"/>
              </a:spcBef>
              <a:spcAft>
                <a:spcPts val="0"/>
              </a:spcAft>
              <a:buFont typeface="Wingdings" panose="05000000000000000000" pitchFamily="2" charset="2"/>
              <a:buChar char="ü"/>
              <a:defRPr/>
            </a:pPr>
            <a:r>
              <a:rPr lang="es-ES" sz="1400" b="1" dirty="0" smtClean="0">
                <a:solidFill>
                  <a:srgbClr val="000000">
                    <a:lumMod val="95000"/>
                    <a:lumOff val="5000"/>
                  </a:srgbClr>
                </a:solidFill>
                <a:latin typeface="Calibri" panose="020F0502020204030204" pitchFamily="34" charset="0"/>
              </a:rPr>
              <a:t>CRITERIOS DE ADJUDICACIÓN:</a:t>
            </a:r>
            <a:r>
              <a:rPr lang="es-ES" sz="1400" dirty="0">
                <a:solidFill>
                  <a:srgbClr val="000000">
                    <a:lumMod val="95000"/>
                    <a:lumOff val="5000"/>
                  </a:srgbClr>
                </a:solidFill>
                <a:latin typeface="Calibri" panose="020F0502020204030204" pitchFamily="34" charset="0"/>
              </a:rPr>
              <a:t>	</a:t>
            </a:r>
            <a:endParaRPr lang="es-ES" sz="1400" dirty="0" smtClean="0">
              <a:solidFill>
                <a:srgbClr val="000000">
                  <a:lumMod val="95000"/>
                  <a:lumOff val="5000"/>
                </a:srgbClr>
              </a:solidFill>
              <a:latin typeface="Calibri" panose="020F0502020204030204" pitchFamily="34" charset="0"/>
            </a:endParaRPr>
          </a:p>
          <a:p>
            <a:pPr lvl="3">
              <a:spcBef>
                <a:spcPts val="600"/>
              </a:spcBef>
              <a:spcAft>
                <a:spcPts val="0"/>
              </a:spcAft>
              <a:defRPr/>
            </a:pPr>
            <a:r>
              <a:rPr lang="es-ES" sz="1400" dirty="0">
                <a:solidFill>
                  <a:srgbClr val="000000">
                    <a:lumMod val="95000"/>
                    <a:lumOff val="5000"/>
                  </a:srgbClr>
                </a:solidFill>
                <a:latin typeface="Calibri" panose="020F0502020204030204" pitchFamily="34" charset="0"/>
              </a:rPr>
              <a:t>	</a:t>
            </a:r>
            <a:r>
              <a:rPr lang="es-ES" sz="1400" dirty="0" smtClean="0">
                <a:solidFill>
                  <a:srgbClr val="000000">
                    <a:lumMod val="95000"/>
                    <a:lumOff val="5000"/>
                  </a:srgbClr>
                </a:solidFill>
                <a:latin typeface="Calibri" panose="020F0502020204030204" pitchFamily="34" charset="0"/>
              </a:rPr>
              <a:t>- Cumplimiento </a:t>
            </a:r>
            <a:r>
              <a:rPr lang="es-ES" sz="1400" dirty="0" smtClean="0">
                <a:solidFill>
                  <a:srgbClr val="000000">
                    <a:lumMod val="95000"/>
                    <a:lumOff val="5000"/>
                  </a:srgbClr>
                </a:solidFill>
                <a:latin typeface="Calibri" panose="020F0502020204030204" pitchFamily="34" charset="0"/>
              </a:rPr>
              <a:t>Subjetivos</a:t>
            </a:r>
            <a:endParaRPr lang="es-ES" sz="1400" dirty="0">
              <a:solidFill>
                <a:srgbClr val="000000">
                  <a:lumMod val="95000"/>
                  <a:lumOff val="5000"/>
                </a:srgbClr>
              </a:solidFill>
              <a:latin typeface="Calibri" panose="020F0502020204030204" pitchFamily="34" charset="0"/>
            </a:endParaRPr>
          </a:p>
          <a:p>
            <a:pPr lvl="3">
              <a:spcBef>
                <a:spcPts val="600"/>
              </a:spcBef>
              <a:spcAft>
                <a:spcPts val="0"/>
              </a:spcAft>
              <a:defRPr/>
            </a:pPr>
            <a:r>
              <a:rPr lang="es-ES" sz="1400" dirty="0">
                <a:solidFill>
                  <a:srgbClr val="000000">
                    <a:lumMod val="95000"/>
                    <a:lumOff val="5000"/>
                  </a:srgbClr>
                </a:solidFill>
                <a:latin typeface="Calibri" panose="020F0502020204030204" pitchFamily="34" charset="0"/>
              </a:rPr>
              <a:t>	</a:t>
            </a:r>
            <a:r>
              <a:rPr lang="es-ES" sz="1400" dirty="0" smtClean="0">
                <a:solidFill>
                  <a:srgbClr val="000000">
                    <a:lumMod val="95000"/>
                    <a:lumOff val="5000"/>
                  </a:srgbClr>
                </a:solidFill>
                <a:latin typeface="Calibri" panose="020F0502020204030204" pitchFamily="34" charset="0"/>
              </a:rPr>
              <a:t>- </a:t>
            </a:r>
            <a:r>
              <a:rPr lang="es-ES" sz="1400" dirty="0" smtClean="0">
                <a:solidFill>
                  <a:srgbClr val="000000">
                    <a:lumMod val="95000"/>
                    <a:lumOff val="5000"/>
                  </a:srgbClr>
                </a:solidFill>
                <a:latin typeface="Calibri" panose="020F0502020204030204" pitchFamily="34" charset="0"/>
              </a:rPr>
              <a:t>Criterios Objetivos: </a:t>
            </a:r>
            <a:endParaRPr lang="es-ES" sz="1400" dirty="0" smtClean="0">
              <a:solidFill>
                <a:srgbClr val="000000">
                  <a:lumMod val="95000"/>
                  <a:lumOff val="5000"/>
                </a:srgbClr>
              </a:solidFill>
              <a:latin typeface="Calibri" panose="020F0502020204030204" pitchFamily="34" charset="0"/>
            </a:endParaRPr>
          </a:p>
          <a:p>
            <a:pPr marL="2114550" lvl="4" indent="-285750">
              <a:spcBef>
                <a:spcPts val="600"/>
              </a:spcBef>
              <a:spcAft>
                <a:spcPts val="0"/>
              </a:spcAft>
              <a:buFont typeface="Wingdings" panose="05000000000000000000" pitchFamily="2" charset="2"/>
              <a:buChar char="§"/>
              <a:defRPr/>
            </a:pPr>
            <a:r>
              <a:rPr lang="es-ES" sz="1400" dirty="0" smtClean="0">
                <a:solidFill>
                  <a:srgbClr val="000000">
                    <a:lumMod val="95000"/>
                    <a:lumOff val="5000"/>
                  </a:srgbClr>
                </a:solidFill>
                <a:latin typeface="Calibri" panose="020F0502020204030204" pitchFamily="34" charset="0"/>
              </a:rPr>
              <a:t>Precio (ejemplo: 5%) versus Oferta de Valor (incluye costes operativos)</a:t>
            </a:r>
            <a:endParaRPr lang="es-ES" sz="1400" dirty="0" smtClean="0">
              <a:solidFill>
                <a:srgbClr val="000000">
                  <a:lumMod val="95000"/>
                  <a:lumOff val="5000"/>
                </a:srgbClr>
              </a:solidFill>
              <a:latin typeface="Calibri" panose="020F0502020204030204" pitchFamily="34" charset="0"/>
            </a:endParaRPr>
          </a:p>
          <a:p>
            <a:pPr marL="2114550" lvl="4" indent="-285750">
              <a:spcBef>
                <a:spcPts val="600"/>
              </a:spcBef>
              <a:spcAft>
                <a:spcPts val="0"/>
              </a:spcAft>
              <a:buFont typeface="Wingdings" panose="05000000000000000000" pitchFamily="2" charset="2"/>
              <a:buChar char="§"/>
              <a:defRPr/>
            </a:pPr>
            <a:r>
              <a:rPr lang="es-ES" sz="1400" dirty="0" smtClean="0">
                <a:solidFill>
                  <a:srgbClr val="000000">
                    <a:lumMod val="95000"/>
                    <a:lumOff val="5000"/>
                  </a:srgbClr>
                </a:solidFill>
                <a:latin typeface="Calibri" panose="020F0502020204030204" pitchFamily="34" charset="0"/>
              </a:rPr>
              <a:t>Participación en </a:t>
            </a:r>
            <a:r>
              <a:rPr lang="es-ES" sz="1400" dirty="0" err="1" smtClean="0">
                <a:solidFill>
                  <a:srgbClr val="000000">
                    <a:lumMod val="95000"/>
                    <a:lumOff val="5000"/>
                  </a:srgbClr>
                </a:solidFill>
                <a:latin typeface="Calibri" panose="020F0502020204030204" pitchFamily="34" charset="0"/>
              </a:rPr>
              <a:t>DPIs</a:t>
            </a:r>
            <a:r>
              <a:rPr lang="es-ES" sz="1400" dirty="0" smtClean="0">
                <a:solidFill>
                  <a:srgbClr val="000000">
                    <a:lumMod val="95000"/>
                    <a:lumOff val="5000"/>
                  </a:srgbClr>
                </a:solidFill>
                <a:latin typeface="Calibri" panose="020F0502020204030204" pitchFamily="34" charset="0"/>
              </a:rPr>
              <a:t>***</a:t>
            </a:r>
            <a:endParaRPr lang="es-ES" sz="1400" dirty="0" smtClean="0">
              <a:solidFill>
                <a:srgbClr val="000000">
                  <a:lumMod val="95000"/>
                  <a:lumOff val="5000"/>
                </a:srgbClr>
              </a:solidFill>
              <a:latin typeface="Calibri" panose="020F0502020204030204" pitchFamily="34" charset="0"/>
            </a:endParaRPr>
          </a:p>
          <a:p>
            <a:pPr marL="2114550" lvl="4" indent="-285750">
              <a:spcBef>
                <a:spcPts val="600"/>
              </a:spcBef>
              <a:spcAft>
                <a:spcPts val="0"/>
              </a:spcAft>
              <a:buFont typeface="Wingdings" panose="05000000000000000000" pitchFamily="2" charset="2"/>
              <a:buChar char="§"/>
              <a:defRPr/>
            </a:pPr>
            <a:r>
              <a:rPr lang="es-ES" sz="1400" dirty="0" smtClean="0">
                <a:solidFill>
                  <a:srgbClr val="000000">
                    <a:lumMod val="95000"/>
                    <a:lumOff val="5000"/>
                  </a:srgbClr>
                </a:solidFill>
                <a:latin typeface="Calibri" panose="020F0502020204030204" pitchFamily="34" charset="0"/>
              </a:rPr>
              <a:t>Nivel de rendimiento …</a:t>
            </a:r>
            <a:r>
              <a:rPr lang="es-ES" sz="1400" dirty="0" smtClean="0">
                <a:solidFill>
                  <a:srgbClr val="000000">
                    <a:lumMod val="95000"/>
                    <a:lumOff val="5000"/>
                  </a:srgbClr>
                </a:solidFill>
                <a:latin typeface="Calibri" panose="020F0502020204030204" pitchFamily="34" charset="0"/>
              </a:rPr>
              <a:t> </a:t>
            </a:r>
            <a:endParaRPr lang="es-ES" sz="1400" dirty="0" smtClean="0">
              <a:solidFill>
                <a:srgbClr val="000000">
                  <a:lumMod val="95000"/>
                  <a:lumOff val="5000"/>
                </a:srgbClr>
              </a:solidFill>
              <a:latin typeface="Calibri" panose="020F0502020204030204" pitchFamily="34" charset="0"/>
            </a:endParaRPr>
          </a:p>
          <a:p>
            <a:pPr lvl="1" algn="ctr">
              <a:spcBef>
                <a:spcPts val="0"/>
              </a:spcBef>
              <a:spcAft>
                <a:spcPts val="0"/>
              </a:spcAft>
              <a:defRPr/>
            </a:pPr>
            <a:endParaRPr lang="es-ES" sz="600" dirty="0">
              <a:solidFill>
                <a:schemeClr val="bg1"/>
              </a:solidFill>
              <a:latin typeface="Calibri" panose="020F0502020204030204" pitchFamily="34" charset="0"/>
            </a:endParaRPr>
          </a:p>
        </p:txBody>
      </p:sp>
      <p:sp>
        <p:nvSpPr>
          <p:cNvPr id="20" name="AutoShape 8"/>
          <p:cNvSpPr>
            <a:spLocks noChangeArrowheads="1"/>
          </p:cNvSpPr>
          <p:nvPr/>
        </p:nvSpPr>
        <p:spPr bwMode="auto">
          <a:xfrm>
            <a:off x="2144688" y="4653136"/>
            <a:ext cx="6336704" cy="936104"/>
          </a:xfrm>
          <a:prstGeom prst="roundRect">
            <a:avLst>
              <a:gd name="adj" fmla="val 16667"/>
            </a:avLst>
          </a:prstGeom>
          <a:solidFill>
            <a:srgbClr val="003300">
              <a:alpha val="30000"/>
            </a:srgbClr>
          </a:solidFill>
          <a:ln>
            <a:noFill/>
          </a:ln>
          <a:effectLst/>
          <a:extLst/>
        </p:spPr>
        <p:txBody>
          <a:bodyPr wrap="square" lIns="76200" tIns="38100" rIns="76200" bIns="38100" anchor="ctr">
            <a:spAutoFit/>
          </a:bodyPr>
          <a:lstStyle/>
          <a:p>
            <a:endParaRPr lang="es-ES">
              <a:solidFill>
                <a:srgbClr val="000000"/>
              </a:solidFill>
            </a:endParaRPr>
          </a:p>
        </p:txBody>
      </p:sp>
    </p:spTree>
    <p:extLst>
      <p:ext uri="{BB962C8B-B14F-4D97-AF65-F5344CB8AC3E}">
        <p14:creationId xmlns:p14="http://schemas.microsoft.com/office/powerpoint/2010/main" val="372033724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ntranet.redinterna.age/stfls/comun/logos/2011-EconomiaC.jpg"/>
          <p:cNvPicPr>
            <a:picLocks noChangeAspect="1" noChangeArrowheads="1"/>
          </p:cNvPicPr>
          <p:nvPr/>
        </p:nvPicPr>
        <p:blipFill>
          <a:blip r:embed="rId3" cstate="print"/>
          <a:srcRect/>
          <a:stretch>
            <a:fillRect/>
          </a:stretch>
        </p:blipFill>
        <p:spPr bwMode="auto">
          <a:xfrm>
            <a:off x="7401275" y="6098682"/>
            <a:ext cx="2482771" cy="759318"/>
          </a:xfrm>
          <a:prstGeom prst="rect">
            <a:avLst/>
          </a:prstGeom>
          <a:ln>
            <a:noFill/>
          </a:ln>
          <a:effectLst>
            <a:softEdge rad="112500"/>
          </a:effectLst>
        </p:spPr>
      </p:pic>
      <p:sp>
        <p:nvSpPr>
          <p:cNvPr id="18" name="1 CuadroTexto"/>
          <p:cNvSpPr txBox="1">
            <a:spLocks noChangeArrowheads="1"/>
          </p:cNvSpPr>
          <p:nvPr/>
        </p:nvSpPr>
        <p:spPr bwMode="auto">
          <a:xfrm>
            <a:off x="1075781" y="5661248"/>
            <a:ext cx="783765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1" eaLnBrk="1" hangingPunct="1">
              <a:spcBef>
                <a:spcPct val="0"/>
              </a:spcBef>
              <a:buFontTx/>
              <a:buNone/>
            </a:pPr>
            <a:r>
              <a:rPr lang="es-ES" altLang="es-ES" sz="1100" dirty="0" smtClean="0">
                <a:solidFill>
                  <a:srgbClr val="0D0D0D"/>
                </a:solidFill>
              </a:rPr>
              <a:t>(*)   La no satisfacción de las expectativas de la I+D+i permite la terminación del contrato sin generar derechos sobre el suministrador</a:t>
            </a:r>
          </a:p>
          <a:p>
            <a:pPr marL="0" lvl="1" eaLnBrk="1" hangingPunct="1">
              <a:spcBef>
                <a:spcPct val="0"/>
              </a:spcBef>
              <a:buFontTx/>
              <a:buNone/>
            </a:pPr>
            <a:r>
              <a:rPr lang="es-ES" altLang="es-ES" sz="1100" dirty="0" smtClean="0">
                <a:solidFill>
                  <a:srgbClr val="0D0D0D"/>
                </a:solidFill>
              </a:rPr>
              <a:t>(**) Vinculado a la transposición de la Directiva de Contratos del Sector Público [D2014/24/UE, 26 febrero]</a:t>
            </a:r>
            <a:endParaRPr lang="es-ES" altLang="es-ES" sz="1100" dirty="0">
              <a:solidFill>
                <a:srgbClr val="0D0D0D"/>
              </a:solidFill>
            </a:endParaRPr>
          </a:p>
        </p:txBody>
      </p:sp>
      <p:sp>
        <p:nvSpPr>
          <p:cNvPr id="10" name="Rectangle 3"/>
          <p:cNvSpPr>
            <a:spLocks noChangeArrowheads="1"/>
          </p:cNvSpPr>
          <p:nvPr/>
        </p:nvSpPr>
        <p:spPr bwMode="auto">
          <a:xfrm>
            <a:off x="499717" y="1268760"/>
            <a:ext cx="8773763" cy="460375"/>
          </a:xfrm>
          <a:prstGeom prst="rect">
            <a:avLst/>
          </a:prstGeom>
          <a:solidFill>
            <a:srgbClr val="333333"/>
          </a:solidFill>
          <a:ln>
            <a:noFill/>
          </a:ln>
          <a:effectLst/>
          <a:extLst/>
        </p:spPr>
        <p:txBody>
          <a:bodyPr wrap="square" lIns="76200" tIns="38100" rIns="76200" bIns="38100">
            <a:spAutoFit/>
          </a:bodyPr>
          <a:lstStyle/>
          <a:p>
            <a:pPr marL="609600" indent="-609600">
              <a:lnSpc>
                <a:spcPct val="50000"/>
              </a:lnSpc>
              <a:spcBef>
                <a:spcPct val="50000"/>
              </a:spcBef>
              <a:defRPr/>
            </a:pPr>
            <a:r>
              <a:rPr lang="en-GB" sz="200" b="1" dirty="0">
                <a:latin typeface="Arial Narrow" pitchFamily="34" charset="0"/>
                <a:cs typeface="+mn-cs"/>
              </a:rPr>
              <a:t>	</a:t>
            </a:r>
          </a:p>
          <a:p>
            <a:pPr marL="609600" indent="-609600">
              <a:lnSpc>
                <a:spcPct val="50000"/>
              </a:lnSpc>
              <a:spcBef>
                <a:spcPct val="50000"/>
              </a:spcBef>
              <a:defRPr/>
            </a:pPr>
            <a:r>
              <a:rPr lang="en-GB" sz="2400" b="1" dirty="0">
                <a:latin typeface="Arial Narrow" pitchFamily="34" charset="0"/>
                <a:cs typeface="+mn-cs"/>
              </a:rPr>
              <a:t> </a:t>
            </a:r>
            <a:r>
              <a:rPr lang="en-GB" sz="2400" b="1" dirty="0" smtClean="0">
                <a:latin typeface="Arial Narrow" pitchFamily="34" charset="0"/>
                <a:cs typeface="+mn-cs"/>
              </a:rPr>
              <a:t>V.</a:t>
            </a:r>
            <a:r>
              <a:rPr lang="en-GB" sz="2400" b="1" dirty="0">
                <a:latin typeface="Arial Narrow" pitchFamily="34" charset="0"/>
                <a:cs typeface="+mn-cs"/>
              </a:rPr>
              <a:t>	</a:t>
            </a:r>
            <a:r>
              <a:rPr lang="en-GB" sz="2400" b="1" dirty="0" smtClean="0">
                <a:latin typeface="Arial Narrow" pitchFamily="34" charset="0"/>
                <a:cs typeface="+mn-cs"/>
              </a:rPr>
              <a:t>INSTRUMENTACIÓN</a:t>
            </a:r>
            <a:endParaRPr lang="en-GB" sz="2400" b="1" dirty="0">
              <a:latin typeface="Arial Narrow" pitchFamily="34" charset="0"/>
              <a:cs typeface="+mn-cs"/>
            </a:endParaRPr>
          </a:p>
        </p:txBody>
      </p:sp>
      <p:grpSp>
        <p:nvGrpSpPr>
          <p:cNvPr id="2" name="1 Grupo"/>
          <p:cNvGrpSpPr/>
          <p:nvPr/>
        </p:nvGrpSpPr>
        <p:grpSpPr>
          <a:xfrm>
            <a:off x="564330" y="1760180"/>
            <a:ext cx="8709150" cy="3901068"/>
            <a:chOff x="564330" y="1818357"/>
            <a:chExt cx="8709150" cy="3901068"/>
          </a:xfrm>
        </p:grpSpPr>
        <p:sp>
          <p:nvSpPr>
            <p:cNvPr id="7" name="AutoShape 10"/>
            <p:cNvSpPr>
              <a:spLocks noChangeArrowheads="1"/>
            </p:cNvSpPr>
            <p:nvPr/>
          </p:nvSpPr>
          <p:spPr bwMode="auto">
            <a:xfrm>
              <a:off x="1096203" y="1988840"/>
              <a:ext cx="8177275" cy="381000"/>
            </a:xfrm>
            <a:prstGeom prst="roundRect">
              <a:avLst>
                <a:gd name="adj" fmla="val 16667"/>
              </a:avLst>
            </a:prstGeom>
            <a:solidFill>
              <a:srgbClr val="003300">
                <a:alpha val="70000"/>
              </a:srgbClr>
            </a:solidFill>
            <a:ln>
              <a:noFill/>
            </a:ln>
            <a:effectLst/>
            <a:extLst/>
          </p:spPr>
          <p:txBody>
            <a:bodyPr wrap="square" lIns="76200" tIns="38100" rIns="76200" bIns="38100" anchor="ctr">
              <a:spAutoFit/>
            </a:bodyPr>
            <a:lstStyle/>
            <a:p>
              <a:pPr fontAlgn="auto">
                <a:spcBef>
                  <a:spcPts val="0"/>
                </a:spcBef>
                <a:spcAft>
                  <a:spcPts val="0"/>
                </a:spcAft>
                <a:defRPr/>
              </a:pPr>
              <a:endParaRPr lang="en-GB" sz="2000" b="1" kern="0" dirty="0">
                <a:solidFill>
                  <a:srgbClr val="000000">
                    <a:lumMod val="95000"/>
                    <a:lumOff val="5000"/>
                  </a:srgbClr>
                </a:solidFill>
                <a:latin typeface="Verdana" pitchFamily="34" charset="0"/>
                <a:cs typeface="+mn-cs"/>
              </a:endParaRPr>
            </a:p>
          </p:txBody>
        </p:sp>
        <p:sp>
          <p:nvSpPr>
            <p:cNvPr id="11" name="AutoShape 10"/>
            <p:cNvSpPr>
              <a:spLocks noChangeArrowheads="1"/>
            </p:cNvSpPr>
            <p:nvPr/>
          </p:nvSpPr>
          <p:spPr bwMode="auto">
            <a:xfrm>
              <a:off x="1424608" y="2564904"/>
              <a:ext cx="7848872" cy="381000"/>
            </a:xfrm>
            <a:prstGeom prst="roundRect">
              <a:avLst>
                <a:gd name="adj" fmla="val 16667"/>
              </a:avLst>
            </a:prstGeom>
            <a:solidFill>
              <a:schemeClr val="tx2">
                <a:lumMod val="65000"/>
                <a:alpha val="70000"/>
              </a:schemeClr>
            </a:solidFill>
            <a:ln>
              <a:noFill/>
            </a:ln>
            <a:effectLst/>
            <a:extLst/>
          </p:spPr>
          <p:txBody>
            <a:bodyPr wrap="square" lIns="76200" tIns="38100" rIns="76200" bIns="38100" anchor="ctr">
              <a:spAutoFit/>
            </a:bodyPr>
            <a:lstStyle/>
            <a:p>
              <a:pPr fontAlgn="auto">
                <a:spcBef>
                  <a:spcPts val="0"/>
                </a:spcBef>
                <a:spcAft>
                  <a:spcPts val="0"/>
                </a:spcAft>
                <a:defRPr/>
              </a:pPr>
              <a:endParaRPr lang="en-GB" sz="2000" b="1" kern="0" dirty="0">
                <a:solidFill>
                  <a:srgbClr val="000000">
                    <a:lumMod val="95000"/>
                    <a:lumOff val="5000"/>
                  </a:srgbClr>
                </a:solidFill>
                <a:latin typeface="Verdana" pitchFamily="34" charset="0"/>
                <a:cs typeface="+mn-cs"/>
              </a:endParaRPr>
            </a:p>
          </p:txBody>
        </p:sp>
        <p:sp>
          <p:nvSpPr>
            <p:cNvPr id="12" name="AutoShape 10"/>
            <p:cNvSpPr>
              <a:spLocks noChangeArrowheads="1"/>
            </p:cNvSpPr>
            <p:nvPr/>
          </p:nvSpPr>
          <p:spPr bwMode="auto">
            <a:xfrm>
              <a:off x="1424608" y="4725144"/>
              <a:ext cx="7848872" cy="381000"/>
            </a:xfrm>
            <a:prstGeom prst="roundRect">
              <a:avLst>
                <a:gd name="adj" fmla="val 16667"/>
              </a:avLst>
            </a:prstGeom>
            <a:solidFill>
              <a:schemeClr val="tx2">
                <a:lumMod val="65000"/>
                <a:alpha val="70000"/>
              </a:schemeClr>
            </a:solidFill>
            <a:ln>
              <a:noFill/>
            </a:ln>
            <a:effectLst/>
            <a:extLst/>
          </p:spPr>
          <p:txBody>
            <a:bodyPr wrap="square" lIns="76200" tIns="38100" rIns="76200" bIns="38100" anchor="ctr">
              <a:spAutoFit/>
            </a:bodyPr>
            <a:lstStyle/>
            <a:p>
              <a:pPr fontAlgn="auto">
                <a:spcBef>
                  <a:spcPts val="0"/>
                </a:spcBef>
                <a:spcAft>
                  <a:spcPts val="0"/>
                </a:spcAft>
                <a:defRPr/>
              </a:pPr>
              <a:endParaRPr lang="en-GB" sz="2000" b="1" kern="0" dirty="0">
                <a:solidFill>
                  <a:srgbClr val="000000">
                    <a:lumMod val="95000"/>
                    <a:lumOff val="5000"/>
                  </a:srgbClr>
                </a:solidFill>
                <a:latin typeface="Verdana" pitchFamily="34" charset="0"/>
                <a:cs typeface="+mn-cs"/>
              </a:endParaRPr>
            </a:p>
          </p:txBody>
        </p:sp>
        <p:sp>
          <p:nvSpPr>
            <p:cNvPr id="13" name="Text Box 5"/>
            <p:cNvSpPr txBox="1">
              <a:spLocks noChangeArrowheads="1"/>
            </p:cNvSpPr>
            <p:nvPr/>
          </p:nvSpPr>
          <p:spPr bwMode="auto">
            <a:xfrm>
              <a:off x="564330" y="1818357"/>
              <a:ext cx="8709149" cy="390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36000" tIns="38100" rIns="36000" bIns="38100">
              <a:spAutoFit/>
            </a:bodyPr>
            <a:lstStyle>
              <a:lvl1pPr marL="542925" indent="-276225">
                <a:defRPr sz="2400">
                  <a:solidFill>
                    <a:schemeClr val="tx1"/>
                  </a:solidFill>
                  <a:latin typeface="Times New Roman" pitchFamily="18" charset="0"/>
                </a:defRPr>
              </a:lvl1pPr>
              <a:lvl2pPr marL="808038">
                <a:defRPr sz="2400">
                  <a:solidFill>
                    <a:schemeClr val="tx1"/>
                  </a:solidFill>
                  <a:latin typeface="Times New Roman" pitchFamily="18" charset="0"/>
                </a:defRPr>
              </a:lvl2pPr>
              <a:lvl3pPr marL="987425">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lvl="1" algn="ctr">
                <a:spcBef>
                  <a:spcPts val="0"/>
                </a:spcBef>
                <a:spcAft>
                  <a:spcPts val="0"/>
                </a:spcAft>
                <a:defRPr/>
              </a:pPr>
              <a:endParaRPr lang="es-ES" sz="600" dirty="0" smtClean="0">
                <a:solidFill>
                  <a:schemeClr val="bg1"/>
                </a:solidFill>
                <a:latin typeface="Calibri" panose="020F0502020204030204" pitchFamily="34" charset="0"/>
                <a:cs typeface="+mn-cs"/>
              </a:endParaRPr>
            </a:p>
            <a:p>
              <a:pPr lvl="1" algn="ctr">
                <a:spcBef>
                  <a:spcPts val="0"/>
                </a:spcBef>
                <a:spcAft>
                  <a:spcPts val="0"/>
                </a:spcAft>
                <a:defRPr/>
              </a:pPr>
              <a:endParaRPr lang="es-ES" sz="600" dirty="0">
                <a:solidFill>
                  <a:schemeClr val="bg1"/>
                </a:solidFill>
                <a:latin typeface="Calibri" panose="020F0502020204030204" pitchFamily="34" charset="0"/>
              </a:endParaRPr>
            </a:p>
            <a:p>
              <a:pPr marL="1093788" lvl="1" indent="-285750">
                <a:spcBef>
                  <a:spcPts val="300"/>
                </a:spcBef>
                <a:spcAft>
                  <a:spcPts val="300"/>
                </a:spcAft>
                <a:buFont typeface="Wingdings" pitchFamily="2" charset="2"/>
                <a:buChar char="q"/>
                <a:defRPr/>
              </a:pPr>
              <a:r>
                <a:rPr lang="es-ES" sz="1700" b="1" dirty="0">
                  <a:latin typeface="Calibri" panose="020F0502020204030204" pitchFamily="34" charset="0"/>
                </a:rPr>
                <a:t> </a:t>
              </a:r>
              <a:r>
                <a:rPr lang="es-ES" sz="1700" b="1" dirty="0" smtClean="0">
                  <a:latin typeface="Calibri" panose="020F0502020204030204" pitchFamily="34" charset="0"/>
                </a:rPr>
                <a:t>DESPLIEGUE </a:t>
              </a:r>
              <a:r>
                <a:rPr lang="es-ES" sz="1700" b="1" dirty="0">
                  <a:latin typeface="Calibri" panose="020F0502020204030204" pitchFamily="34" charset="0"/>
                </a:rPr>
                <a:t>OPERACIÓN: </a:t>
              </a:r>
              <a:endParaRPr lang="es-ES" sz="1700" b="1" dirty="0" smtClean="0">
                <a:latin typeface="Calibri" panose="020F0502020204030204" pitchFamily="34" charset="0"/>
              </a:endParaRPr>
            </a:p>
            <a:p>
              <a:pPr lvl="1">
                <a:spcBef>
                  <a:spcPts val="0"/>
                </a:spcBef>
                <a:spcAft>
                  <a:spcPts val="0"/>
                </a:spcAft>
                <a:defRPr/>
              </a:pPr>
              <a:endParaRPr lang="es-ES" sz="1400" b="1" dirty="0" smtClean="0">
                <a:latin typeface="Calibri" panose="020F0502020204030204" pitchFamily="34" charset="0"/>
              </a:endParaRPr>
            </a:p>
            <a:p>
              <a:pPr marL="1273175" lvl="2" indent="-285750">
                <a:spcBef>
                  <a:spcPts val="300"/>
                </a:spcBef>
                <a:spcAft>
                  <a:spcPts val="300"/>
                </a:spcAft>
                <a:buFont typeface="Wingdings" pitchFamily="2" charset="2"/>
                <a:buChar char="q"/>
                <a:defRPr/>
              </a:pPr>
              <a:r>
                <a:rPr lang="es-ES" sz="1600" b="1" dirty="0" smtClean="0">
                  <a:solidFill>
                    <a:srgbClr val="000000">
                      <a:lumMod val="95000"/>
                      <a:lumOff val="5000"/>
                    </a:srgbClr>
                  </a:solidFill>
                  <a:latin typeface="Calibri" panose="020F0502020204030204" pitchFamily="34" charset="0"/>
                </a:rPr>
                <a:t>TRAMO </a:t>
              </a:r>
              <a:r>
                <a:rPr lang="es-ES" sz="1600" b="1" dirty="0">
                  <a:solidFill>
                    <a:srgbClr val="000000">
                      <a:lumMod val="95000"/>
                      <a:lumOff val="5000"/>
                    </a:srgbClr>
                  </a:solidFill>
                  <a:latin typeface="Calibri" panose="020F0502020204030204" pitchFamily="34" charset="0"/>
                </a:rPr>
                <a:t>I: </a:t>
              </a:r>
              <a:r>
                <a:rPr lang="es-ES" sz="1600" b="1" dirty="0" smtClean="0">
                  <a:solidFill>
                    <a:srgbClr val="000000">
                      <a:lumMod val="95000"/>
                      <a:lumOff val="5000"/>
                    </a:srgbClr>
                  </a:solidFill>
                  <a:latin typeface="Calibri" panose="020F0502020204030204" pitchFamily="34" charset="0"/>
                </a:rPr>
                <a:t>I+D+i</a:t>
              </a:r>
              <a:endParaRPr lang="es-ES" sz="1600" b="1" dirty="0">
                <a:solidFill>
                  <a:srgbClr val="000000">
                    <a:lumMod val="95000"/>
                    <a:lumOff val="5000"/>
                  </a:srgbClr>
                </a:solidFill>
                <a:latin typeface="Calibri" panose="020F0502020204030204" pitchFamily="34" charset="0"/>
              </a:endParaRPr>
            </a:p>
            <a:p>
              <a:pPr marL="1657350" lvl="3" indent="-285750">
                <a:spcBef>
                  <a:spcPts val="300"/>
                </a:spcBef>
                <a:spcAft>
                  <a:spcPts val="300"/>
                </a:spcAft>
                <a:buFont typeface="Wingdings" panose="05000000000000000000" pitchFamily="2" charset="2"/>
                <a:buChar char="ü"/>
                <a:defRPr/>
              </a:pPr>
              <a:r>
                <a:rPr lang="es-ES" sz="1400" b="1" dirty="0" smtClean="0">
                  <a:solidFill>
                    <a:srgbClr val="000000">
                      <a:lumMod val="95000"/>
                      <a:lumOff val="5000"/>
                    </a:srgbClr>
                  </a:solidFill>
                  <a:latin typeface="Calibri" panose="020F0502020204030204" pitchFamily="34" charset="0"/>
                </a:rPr>
                <a:t>CONSULTA AL MERCADO</a:t>
              </a:r>
              <a:r>
                <a:rPr lang="es-ES" sz="1400" b="1" dirty="0">
                  <a:solidFill>
                    <a:srgbClr val="000000">
                      <a:lumMod val="95000"/>
                      <a:lumOff val="5000"/>
                    </a:srgbClr>
                  </a:solidFill>
                  <a:latin typeface="Calibri" panose="020F0502020204030204" pitchFamily="34" charset="0"/>
                </a:rPr>
                <a:t>	   	</a:t>
              </a:r>
              <a:r>
                <a:rPr lang="es-ES" sz="1400" b="1" dirty="0" smtClean="0">
                  <a:solidFill>
                    <a:srgbClr val="000000">
                      <a:lumMod val="95000"/>
                      <a:lumOff val="5000"/>
                    </a:srgbClr>
                  </a:solidFill>
                  <a:latin typeface="Calibri" panose="020F0502020204030204" pitchFamily="34" charset="0"/>
                </a:rPr>
                <a:t>	           [</a:t>
              </a:r>
              <a:r>
                <a:rPr lang="es-ES" sz="1400" b="1" dirty="0">
                  <a:solidFill>
                    <a:srgbClr val="000000">
                      <a:lumMod val="95000"/>
                      <a:lumOff val="5000"/>
                    </a:srgbClr>
                  </a:solidFill>
                  <a:latin typeface="Calibri" panose="020F0502020204030204" pitchFamily="34" charset="0"/>
                </a:rPr>
                <a:t>COMPRADOR </a:t>
              </a:r>
              <a:r>
                <a:rPr lang="es-ES" sz="1400" b="1" dirty="0" smtClean="0">
                  <a:solidFill>
                    <a:srgbClr val="000000">
                      <a:lumMod val="95000"/>
                      <a:lumOff val="5000"/>
                    </a:srgbClr>
                  </a:solidFill>
                  <a:latin typeface="Calibri" panose="020F0502020204030204" pitchFamily="34" charset="0"/>
                </a:rPr>
                <a:t>PÚBLICO/EMPRESAS]</a:t>
              </a:r>
              <a:endParaRPr lang="es-ES" sz="1400" b="1" dirty="0">
                <a:solidFill>
                  <a:srgbClr val="000000">
                    <a:lumMod val="95000"/>
                    <a:lumOff val="5000"/>
                  </a:srgbClr>
                </a:solidFill>
                <a:latin typeface="Calibri" panose="020F0502020204030204" pitchFamily="34" charset="0"/>
              </a:endParaRPr>
            </a:p>
            <a:p>
              <a:pPr marL="1657350" lvl="3" indent="-285750">
                <a:spcBef>
                  <a:spcPts val="300"/>
                </a:spcBef>
                <a:spcAft>
                  <a:spcPts val="300"/>
                </a:spcAft>
                <a:buFont typeface="Wingdings" panose="05000000000000000000" pitchFamily="2" charset="2"/>
                <a:buChar char="ü"/>
                <a:defRPr/>
              </a:pPr>
              <a:r>
                <a:rPr lang="es-ES" sz="1400" b="1" dirty="0" smtClean="0">
                  <a:solidFill>
                    <a:srgbClr val="000000">
                      <a:lumMod val="95000"/>
                      <a:lumOff val="5000"/>
                    </a:srgbClr>
                  </a:solidFill>
                  <a:latin typeface="Calibri" panose="020F0502020204030204" pitchFamily="34" charset="0"/>
                </a:rPr>
                <a:t>LICITACIÓN CPI (CPP /CPTI)			           [EMPRESAS]</a:t>
              </a:r>
              <a:endParaRPr lang="es-ES" sz="1400" b="1" dirty="0">
                <a:solidFill>
                  <a:srgbClr val="000000">
                    <a:lumMod val="95000"/>
                    <a:lumOff val="5000"/>
                  </a:srgbClr>
                </a:solidFill>
                <a:latin typeface="Calibri" panose="020F0502020204030204" pitchFamily="34" charset="0"/>
              </a:endParaRPr>
            </a:p>
            <a:p>
              <a:pPr marL="1657350" lvl="3" indent="-285750">
                <a:spcBef>
                  <a:spcPts val="300"/>
                </a:spcBef>
                <a:spcAft>
                  <a:spcPts val="300"/>
                </a:spcAft>
                <a:buFont typeface="Wingdings" panose="05000000000000000000" pitchFamily="2" charset="2"/>
                <a:buChar char="ü"/>
                <a:defRPr/>
              </a:pPr>
              <a:r>
                <a:rPr lang="es-ES" sz="1400" b="1" dirty="0" smtClean="0">
                  <a:solidFill>
                    <a:srgbClr val="000000">
                      <a:lumMod val="95000"/>
                      <a:lumOff val="5000"/>
                    </a:srgbClr>
                  </a:solidFill>
                  <a:latin typeface="Calibri" panose="020F0502020204030204" pitchFamily="34" charset="0"/>
                </a:rPr>
                <a:t>ENTREGA DE SERVICIOS DE I+D+i		           [EMPRESAS]</a:t>
              </a:r>
            </a:p>
            <a:p>
              <a:pPr marL="2114550" lvl="4" indent="-285750">
                <a:spcBef>
                  <a:spcPts val="300"/>
                </a:spcBef>
                <a:spcAft>
                  <a:spcPts val="300"/>
                </a:spcAft>
                <a:buFont typeface="Wingdings" pitchFamily="2" charset="2"/>
                <a:buChar char="§"/>
                <a:defRPr/>
              </a:pPr>
              <a:r>
                <a:rPr lang="es-ES" sz="1400" b="1" dirty="0" smtClean="0">
                  <a:solidFill>
                    <a:srgbClr val="000000">
                      <a:lumMod val="95000"/>
                      <a:lumOff val="5000"/>
                    </a:srgbClr>
                  </a:solidFill>
                  <a:latin typeface="Calibri" panose="020F0502020204030204" pitchFamily="34" charset="0"/>
                </a:rPr>
                <a:t>Por Hitos de Certificación</a:t>
              </a:r>
            </a:p>
            <a:p>
              <a:pPr marL="2114550" lvl="4" indent="-285750">
                <a:spcBef>
                  <a:spcPts val="300"/>
                </a:spcBef>
                <a:spcAft>
                  <a:spcPts val="300"/>
                </a:spcAft>
                <a:buFont typeface="Wingdings" pitchFamily="2" charset="2"/>
                <a:buChar char="§"/>
                <a:defRPr/>
              </a:pPr>
              <a:r>
                <a:rPr lang="es-ES" sz="1400" b="1" dirty="0" smtClean="0">
                  <a:solidFill>
                    <a:srgbClr val="000000">
                      <a:lumMod val="95000"/>
                      <a:lumOff val="5000"/>
                    </a:srgbClr>
                  </a:solidFill>
                  <a:latin typeface="Calibri" panose="020F0502020204030204" pitchFamily="34" charset="0"/>
                </a:rPr>
                <a:t>Cobro por Hitos Cumplidos*</a:t>
              </a:r>
            </a:p>
            <a:p>
              <a:pPr marL="1657350" lvl="3" indent="-285750">
                <a:spcBef>
                  <a:spcPts val="300"/>
                </a:spcBef>
                <a:spcAft>
                  <a:spcPts val="300"/>
                </a:spcAft>
                <a:buFont typeface="Wingdings" panose="05000000000000000000" pitchFamily="2" charset="2"/>
                <a:buChar char="ü"/>
                <a:defRPr/>
              </a:pPr>
              <a:r>
                <a:rPr lang="es-ES" sz="1400" b="1" dirty="0" smtClean="0">
                  <a:solidFill>
                    <a:srgbClr val="000000">
                      <a:lumMod val="95000"/>
                      <a:lumOff val="5000"/>
                    </a:srgbClr>
                  </a:solidFill>
                  <a:latin typeface="Calibri" panose="020F0502020204030204" pitchFamily="34" charset="0"/>
                </a:rPr>
                <a:t>EVALUACIÓN</a:t>
              </a:r>
              <a:r>
                <a:rPr lang="es-ES" sz="1400" b="1" dirty="0">
                  <a:solidFill>
                    <a:srgbClr val="000000">
                      <a:lumMod val="95000"/>
                      <a:lumOff val="5000"/>
                    </a:srgbClr>
                  </a:solidFill>
                  <a:latin typeface="Calibri" panose="020F0502020204030204" pitchFamily="34" charset="0"/>
                </a:rPr>
                <a:t>	</a:t>
              </a:r>
              <a:r>
                <a:rPr lang="es-ES" sz="1400" b="1" dirty="0" smtClean="0">
                  <a:solidFill>
                    <a:srgbClr val="000000">
                      <a:lumMod val="95000"/>
                      <a:lumOff val="5000"/>
                    </a:srgbClr>
                  </a:solidFill>
                  <a:latin typeface="Calibri" panose="020F0502020204030204" pitchFamily="34" charset="0"/>
                </a:rPr>
                <a:t>			           [</a:t>
              </a:r>
              <a:r>
                <a:rPr lang="es-ES" sz="1400" b="1" dirty="0">
                  <a:solidFill>
                    <a:srgbClr val="000000">
                      <a:lumMod val="95000"/>
                      <a:lumOff val="5000"/>
                    </a:srgbClr>
                  </a:solidFill>
                  <a:latin typeface="Calibri" panose="020F0502020204030204" pitchFamily="34" charset="0"/>
                </a:rPr>
                <a:t>MINECO</a:t>
              </a:r>
              <a:r>
                <a:rPr lang="es-ES" sz="1400" b="1" dirty="0" smtClean="0">
                  <a:solidFill>
                    <a:srgbClr val="000000">
                      <a:lumMod val="95000"/>
                      <a:lumOff val="5000"/>
                    </a:srgbClr>
                  </a:solidFill>
                  <a:latin typeface="Calibri" panose="020F0502020204030204" pitchFamily="34" charset="0"/>
                </a:rPr>
                <a:t>]</a:t>
              </a:r>
            </a:p>
            <a:p>
              <a:pPr lvl="1">
                <a:spcBef>
                  <a:spcPts val="300"/>
                </a:spcBef>
                <a:spcAft>
                  <a:spcPts val="300"/>
                </a:spcAft>
                <a:defRPr/>
              </a:pPr>
              <a:endParaRPr lang="es-ES" sz="400" b="1" dirty="0">
                <a:solidFill>
                  <a:srgbClr val="000000">
                    <a:lumMod val="95000"/>
                    <a:lumOff val="5000"/>
                  </a:srgbClr>
                </a:solidFill>
                <a:latin typeface="Calibri" panose="020F0502020204030204" pitchFamily="34" charset="0"/>
              </a:endParaRPr>
            </a:p>
            <a:p>
              <a:pPr marL="1273175" lvl="2" indent="-285750">
                <a:spcBef>
                  <a:spcPts val="300"/>
                </a:spcBef>
                <a:spcAft>
                  <a:spcPts val="300"/>
                </a:spcAft>
                <a:buFont typeface="Wingdings" pitchFamily="2" charset="2"/>
                <a:buChar char="q"/>
                <a:defRPr/>
              </a:pPr>
              <a:r>
                <a:rPr lang="es-ES" sz="1600" b="1" dirty="0">
                  <a:solidFill>
                    <a:srgbClr val="000000">
                      <a:lumMod val="95000"/>
                      <a:lumOff val="5000"/>
                    </a:srgbClr>
                  </a:solidFill>
                  <a:latin typeface="Calibri" panose="020F0502020204030204" pitchFamily="34" charset="0"/>
                </a:rPr>
                <a:t>TRAMO </a:t>
              </a:r>
              <a:r>
                <a:rPr lang="es-ES" sz="1600" b="1" dirty="0" smtClean="0">
                  <a:solidFill>
                    <a:srgbClr val="000000">
                      <a:lumMod val="95000"/>
                      <a:lumOff val="5000"/>
                    </a:srgbClr>
                  </a:solidFill>
                  <a:latin typeface="Calibri" panose="020F0502020204030204" pitchFamily="34" charset="0"/>
                </a:rPr>
                <a:t>II: DESPLIEGUE </a:t>
              </a:r>
            </a:p>
            <a:p>
              <a:pPr marL="1657350" lvl="3" indent="-285750">
                <a:spcBef>
                  <a:spcPts val="300"/>
                </a:spcBef>
                <a:spcAft>
                  <a:spcPts val="300"/>
                </a:spcAft>
                <a:buFont typeface="Wingdings" panose="05000000000000000000" pitchFamily="2" charset="2"/>
                <a:buChar char="ü"/>
                <a:defRPr/>
              </a:pPr>
              <a:r>
                <a:rPr lang="es-ES" sz="1400" b="1" dirty="0" smtClean="0">
                  <a:solidFill>
                    <a:srgbClr val="000000">
                      <a:lumMod val="95000"/>
                      <a:lumOff val="5000"/>
                    </a:srgbClr>
                  </a:solidFill>
                  <a:latin typeface="Calibri" panose="020F0502020204030204" pitchFamily="34" charset="0"/>
                </a:rPr>
                <a:t>PROCEDIMIENTO DE ASOCIACIÓN PARA LA INNOVACIÓN**</a:t>
              </a:r>
            </a:p>
            <a:p>
              <a:pPr marL="1657350" lvl="3" indent="-285750">
                <a:spcBef>
                  <a:spcPts val="300"/>
                </a:spcBef>
                <a:spcAft>
                  <a:spcPts val="300"/>
                </a:spcAft>
                <a:buFont typeface="Wingdings" panose="05000000000000000000" pitchFamily="2" charset="2"/>
                <a:buChar char="ü"/>
                <a:defRPr/>
              </a:pPr>
              <a:r>
                <a:rPr lang="es-ES" sz="1400" b="1" dirty="0" smtClean="0">
                  <a:solidFill>
                    <a:srgbClr val="000000">
                      <a:lumMod val="95000"/>
                      <a:lumOff val="5000"/>
                    </a:srgbClr>
                  </a:solidFill>
                  <a:latin typeface="Calibri" panose="020F0502020204030204" pitchFamily="34" charset="0"/>
                </a:rPr>
                <a:t>CONTRATOS DE FABRICACIÓN, OBRAS, SUMINISTROS &amp; SERVICIOS…</a:t>
              </a:r>
            </a:p>
          </p:txBody>
        </p:sp>
      </p:grpSp>
      <p:pic>
        <p:nvPicPr>
          <p:cNvPr id="14" name="1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409" y="6228299"/>
            <a:ext cx="1060557" cy="500084"/>
          </a:xfrm>
          <a:prstGeom prst="rect">
            <a:avLst/>
          </a:prstGeom>
        </p:spPr>
      </p:pic>
      <p:sp>
        <p:nvSpPr>
          <p:cNvPr id="15" name="Rectangle 17"/>
          <p:cNvSpPr>
            <a:spLocks noChangeArrowheads="1"/>
          </p:cNvSpPr>
          <p:nvPr/>
        </p:nvSpPr>
        <p:spPr bwMode="auto">
          <a:xfrm>
            <a:off x="539552" y="434752"/>
            <a:ext cx="8604448" cy="473968"/>
          </a:xfrm>
          <a:prstGeom prst="rect">
            <a:avLst/>
          </a:prstGeom>
          <a:noFill/>
          <a:ln w="12700">
            <a:noFill/>
            <a:miter lim="800000"/>
            <a:headEnd/>
            <a:tailEnd/>
          </a:ln>
          <a:effectLst/>
        </p:spPr>
        <p:txBody>
          <a:bodyPr lIns="46038" tIns="44450" rIns="46038" bIns="44450"/>
          <a:lstStyle/>
          <a:p>
            <a:pPr lvl="0" eaLnBrk="0" hangingPunct="0">
              <a:defRPr/>
            </a:pPr>
            <a:r>
              <a:rPr lang="es-ES" sz="2000" b="1" dirty="0" smtClean="0">
                <a:solidFill>
                  <a:srgbClr val="000000"/>
                </a:solidFill>
                <a:latin typeface="Arial" pitchFamily="34" charset="0"/>
              </a:rPr>
              <a:t>CPI. </a:t>
            </a:r>
            <a:r>
              <a:rPr lang="es-ES" sz="1400" b="1" dirty="0" smtClean="0">
                <a:solidFill>
                  <a:srgbClr val="000000"/>
                </a:solidFill>
                <a:latin typeface="Arial" pitchFamily="34" charset="0"/>
              </a:rPr>
              <a:t>FUNDAMENTOS E INSTRUMENTACIÓN</a:t>
            </a:r>
            <a:endParaRPr lang="es-ES" sz="1400" b="1" dirty="0">
              <a:solidFill>
                <a:srgbClr val="000000"/>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419444723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ntranet.redinterna.age/stfls/comun/logos/2011-EconomiaC.jpg"/>
          <p:cNvPicPr>
            <a:picLocks noChangeAspect="1" noChangeArrowheads="1"/>
          </p:cNvPicPr>
          <p:nvPr/>
        </p:nvPicPr>
        <p:blipFill>
          <a:blip r:embed="rId3" cstate="print"/>
          <a:srcRect/>
          <a:stretch>
            <a:fillRect/>
          </a:stretch>
        </p:blipFill>
        <p:spPr bwMode="auto">
          <a:xfrm>
            <a:off x="7401275" y="6098682"/>
            <a:ext cx="2482771" cy="759318"/>
          </a:xfrm>
          <a:prstGeom prst="rect">
            <a:avLst/>
          </a:prstGeom>
          <a:ln>
            <a:noFill/>
          </a:ln>
          <a:effectLst>
            <a:softEdge rad="112500"/>
          </a:effectLst>
        </p:spPr>
      </p:pic>
      <p:sp>
        <p:nvSpPr>
          <p:cNvPr id="10" name="Rectangle 3"/>
          <p:cNvSpPr>
            <a:spLocks noChangeArrowheads="1"/>
          </p:cNvSpPr>
          <p:nvPr/>
        </p:nvSpPr>
        <p:spPr bwMode="auto">
          <a:xfrm>
            <a:off x="499717" y="1268760"/>
            <a:ext cx="8773763" cy="460375"/>
          </a:xfrm>
          <a:prstGeom prst="rect">
            <a:avLst/>
          </a:prstGeom>
          <a:solidFill>
            <a:srgbClr val="333333"/>
          </a:solidFill>
          <a:ln>
            <a:noFill/>
          </a:ln>
          <a:effectLst/>
          <a:extLst/>
        </p:spPr>
        <p:txBody>
          <a:bodyPr wrap="square" lIns="76200" tIns="38100" rIns="76200" bIns="38100">
            <a:spAutoFit/>
          </a:bodyPr>
          <a:lstStyle/>
          <a:p>
            <a:pPr marL="609600" indent="-609600">
              <a:lnSpc>
                <a:spcPct val="50000"/>
              </a:lnSpc>
              <a:spcBef>
                <a:spcPct val="50000"/>
              </a:spcBef>
              <a:defRPr/>
            </a:pPr>
            <a:r>
              <a:rPr lang="en-GB" sz="200" b="1" dirty="0">
                <a:latin typeface="Arial Narrow" pitchFamily="34" charset="0"/>
                <a:cs typeface="+mn-cs"/>
              </a:rPr>
              <a:t>	</a:t>
            </a:r>
          </a:p>
          <a:p>
            <a:pPr marL="609600" indent="-609600">
              <a:lnSpc>
                <a:spcPct val="50000"/>
              </a:lnSpc>
              <a:spcBef>
                <a:spcPct val="50000"/>
              </a:spcBef>
              <a:defRPr/>
            </a:pPr>
            <a:r>
              <a:rPr lang="en-GB" sz="2400" b="1" dirty="0">
                <a:latin typeface="Arial Narrow" pitchFamily="34" charset="0"/>
                <a:cs typeface="+mn-cs"/>
              </a:rPr>
              <a:t> </a:t>
            </a:r>
            <a:r>
              <a:rPr lang="en-GB" sz="2400" b="1" dirty="0" smtClean="0">
                <a:latin typeface="Arial Narrow" pitchFamily="34" charset="0"/>
                <a:cs typeface="+mn-cs"/>
              </a:rPr>
              <a:t>V.</a:t>
            </a:r>
            <a:r>
              <a:rPr lang="en-GB" sz="2400" b="1" dirty="0">
                <a:latin typeface="Arial Narrow" pitchFamily="34" charset="0"/>
                <a:cs typeface="+mn-cs"/>
              </a:rPr>
              <a:t>	</a:t>
            </a:r>
            <a:r>
              <a:rPr lang="en-GB" sz="2400" b="1" dirty="0" smtClean="0">
                <a:latin typeface="Arial Narrow" pitchFamily="34" charset="0"/>
                <a:cs typeface="+mn-cs"/>
              </a:rPr>
              <a:t>INSTRUMENTACIÓN</a:t>
            </a:r>
            <a:endParaRPr lang="en-GB" sz="2400" b="1" dirty="0">
              <a:latin typeface="Arial Narrow" pitchFamily="34" charset="0"/>
              <a:cs typeface="+mn-cs"/>
            </a:endParaRPr>
          </a:p>
        </p:txBody>
      </p:sp>
      <p:grpSp>
        <p:nvGrpSpPr>
          <p:cNvPr id="2" name="1 Grupo"/>
          <p:cNvGrpSpPr/>
          <p:nvPr/>
        </p:nvGrpSpPr>
        <p:grpSpPr>
          <a:xfrm>
            <a:off x="564330" y="1760180"/>
            <a:ext cx="8709150" cy="1127547"/>
            <a:chOff x="564330" y="1818357"/>
            <a:chExt cx="8709150" cy="1127547"/>
          </a:xfrm>
        </p:grpSpPr>
        <p:sp>
          <p:nvSpPr>
            <p:cNvPr id="7" name="AutoShape 10"/>
            <p:cNvSpPr>
              <a:spLocks noChangeArrowheads="1"/>
            </p:cNvSpPr>
            <p:nvPr/>
          </p:nvSpPr>
          <p:spPr bwMode="auto">
            <a:xfrm>
              <a:off x="1096203" y="1988840"/>
              <a:ext cx="8177275" cy="381000"/>
            </a:xfrm>
            <a:prstGeom prst="roundRect">
              <a:avLst>
                <a:gd name="adj" fmla="val 16667"/>
              </a:avLst>
            </a:prstGeom>
            <a:solidFill>
              <a:srgbClr val="003300">
                <a:alpha val="70000"/>
              </a:srgbClr>
            </a:solidFill>
            <a:ln>
              <a:noFill/>
            </a:ln>
            <a:effectLst/>
            <a:extLst/>
          </p:spPr>
          <p:txBody>
            <a:bodyPr wrap="square" lIns="76200" tIns="38100" rIns="76200" bIns="38100" anchor="ctr">
              <a:spAutoFit/>
            </a:bodyPr>
            <a:lstStyle/>
            <a:p>
              <a:pPr fontAlgn="auto">
                <a:spcBef>
                  <a:spcPts val="0"/>
                </a:spcBef>
                <a:spcAft>
                  <a:spcPts val="0"/>
                </a:spcAft>
                <a:defRPr/>
              </a:pPr>
              <a:endParaRPr lang="en-GB" sz="2000" b="1" kern="0" dirty="0">
                <a:solidFill>
                  <a:srgbClr val="000000">
                    <a:lumMod val="95000"/>
                    <a:lumOff val="5000"/>
                  </a:srgbClr>
                </a:solidFill>
                <a:latin typeface="Verdana" pitchFamily="34" charset="0"/>
                <a:cs typeface="+mn-cs"/>
              </a:endParaRPr>
            </a:p>
          </p:txBody>
        </p:sp>
        <p:sp>
          <p:nvSpPr>
            <p:cNvPr id="11" name="AutoShape 10"/>
            <p:cNvSpPr>
              <a:spLocks noChangeArrowheads="1"/>
            </p:cNvSpPr>
            <p:nvPr/>
          </p:nvSpPr>
          <p:spPr bwMode="auto">
            <a:xfrm>
              <a:off x="1424608" y="2564904"/>
              <a:ext cx="7848872" cy="381000"/>
            </a:xfrm>
            <a:prstGeom prst="roundRect">
              <a:avLst>
                <a:gd name="adj" fmla="val 16667"/>
              </a:avLst>
            </a:prstGeom>
            <a:solidFill>
              <a:schemeClr val="tx2">
                <a:lumMod val="65000"/>
                <a:alpha val="70000"/>
              </a:schemeClr>
            </a:solidFill>
            <a:ln>
              <a:noFill/>
            </a:ln>
            <a:effectLst/>
            <a:extLst/>
          </p:spPr>
          <p:txBody>
            <a:bodyPr wrap="square" lIns="76200" tIns="38100" rIns="76200" bIns="38100" anchor="ctr">
              <a:spAutoFit/>
            </a:bodyPr>
            <a:lstStyle/>
            <a:p>
              <a:pPr fontAlgn="auto">
                <a:spcBef>
                  <a:spcPts val="0"/>
                </a:spcBef>
                <a:spcAft>
                  <a:spcPts val="0"/>
                </a:spcAft>
                <a:defRPr/>
              </a:pPr>
              <a:endParaRPr lang="en-GB" sz="2000" b="1" kern="0" dirty="0">
                <a:solidFill>
                  <a:srgbClr val="000000">
                    <a:lumMod val="95000"/>
                    <a:lumOff val="5000"/>
                  </a:srgbClr>
                </a:solidFill>
                <a:latin typeface="Verdana" pitchFamily="34" charset="0"/>
                <a:cs typeface="+mn-cs"/>
              </a:endParaRPr>
            </a:p>
          </p:txBody>
        </p:sp>
        <p:sp>
          <p:nvSpPr>
            <p:cNvPr id="13" name="Text Box 5"/>
            <p:cNvSpPr txBox="1">
              <a:spLocks noChangeArrowheads="1"/>
            </p:cNvSpPr>
            <p:nvPr/>
          </p:nvSpPr>
          <p:spPr bwMode="auto">
            <a:xfrm>
              <a:off x="564330" y="1818357"/>
              <a:ext cx="8709149" cy="1100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36000" tIns="38100" rIns="36000" bIns="38100">
              <a:spAutoFit/>
            </a:bodyPr>
            <a:lstStyle>
              <a:lvl1pPr marL="542925" indent="-276225">
                <a:defRPr sz="2400">
                  <a:solidFill>
                    <a:schemeClr val="tx1"/>
                  </a:solidFill>
                  <a:latin typeface="Times New Roman" pitchFamily="18" charset="0"/>
                </a:defRPr>
              </a:lvl1pPr>
              <a:lvl2pPr marL="808038">
                <a:defRPr sz="2400">
                  <a:solidFill>
                    <a:schemeClr val="tx1"/>
                  </a:solidFill>
                  <a:latin typeface="Times New Roman" pitchFamily="18" charset="0"/>
                </a:defRPr>
              </a:lvl2pPr>
              <a:lvl3pPr marL="987425">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lvl="1" algn="ctr">
                <a:spcBef>
                  <a:spcPts val="0"/>
                </a:spcBef>
                <a:spcAft>
                  <a:spcPts val="0"/>
                </a:spcAft>
                <a:defRPr/>
              </a:pPr>
              <a:endParaRPr lang="es-ES" sz="600" dirty="0" smtClean="0">
                <a:solidFill>
                  <a:schemeClr val="bg1"/>
                </a:solidFill>
                <a:latin typeface="Calibri" panose="020F0502020204030204" pitchFamily="34" charset="0"/>
                <a:cs typeface="+mn-cs"/>
              </a:endParaRPr>
            </a:p>
            <a:p>
              <a:pPr lvl="1" algn="ctr">
                <a:spcBef>
                  <a:spcPts val="0"/>
                </a:spcBef>
                <a:spcAft>
                  <a:spcPts val="0"/>
                </a:spcAft>
                <a:defRPr/>
              </a:pPr>
              <a:endParaRPr lang="es-ES" sz="600" dirty="0">
                <a:solidFill>
                  <a:schemeClr val="bg1"/>
                </a:solidFill>
                <a:latin typeface="Calibri" panose="020F0502020204030204" pitchFamily="34" charset="0"/>
              </a:endParaRPr>
            </a:p>
            <a:p>
              <a:pPr marL="1093788" lvl="1" indent="-285750">
                <a:spcBef>
                  <a:spcPts val="300"/>
                </a:spcBef>
                <a:spcAft>
                  <a:spcPts val="300"/>
                </a:spcAft>
                <a:buFont typeface="Wingdings" pitchFamily="2" charset="2"/>
                <a:buChar char="q"/>
                <a:defRPr/>
              </a:pPr>
              <a:r>
                <a:rPr lang="es-ES" sz="1700" b="1" dirty="0">
                  <a:latin typeface="Calibri" panose="020F0502020204030204" pitchFamily="34" charset="0"/>
                </a:rPr>
                <a:t> </a:t>
              </a:r>
              <a:r>
                <a:rPr lang="es-ES" sz="1700" b="1" dirty="0" smtClean="0">
                  <a:latin typeface="Calibri" panose="020F0502020204030204" pitchFamily="34" charset="0"/>
                </a:rPr>
                <a:t>DESPLIEGUE </a:t>
              </a:r>
              <a:r>
                <a:rPr lang="es-ES" sz="1700" b="1" dirty="0">
                  <a:latin typeface="Calibri" panose="020F0502020204030204" pitchFamily="34" charset="0"/>
                </a:rPr>
                <a:t>OPERACIÓN: </a:t>
              </a:r>
              <a:endParaRPr lang="es-ES" sz="1700" b="1" dirty="0" smtClean="0">
                <a:latin typeface="Calibri" panose="020F0502020204030204" pitchFamily="34" charset="0"/>
              </a:endParaRPr>
            </a:p>
            <a:p>
              <a:pPr lvl="1">
                <a:spcBef>
                  <a:spcPts val="0"/>
                </a:spcBef>
                <a:spcAft>
                  <a:spcPts val="0"/>
                </a:spcAft>
                <a:defRPr/>
              </a:pPr>
              <a:endParaRPr lang="es-ES" sz="1400" b="1" dirty="0" smtClean="0">
                <a:latin typeface="Calibri" panose="020F0502020204030204" pitchFamily="34" charset="0"/>
              </a:endParaRPr>
            </a:p>
            <a:p>
              <a:pPr marL="1273175" lvl="2" indent="-285750">
                <a:spcBef>
                  <a:spcPts val="300"/>
                </a:spcBef>
                <a:spcAft>
                  <a:spcPts val="300"/>
                </a:spcAft>
                <a:buFont typeface="Wingdings" pitchFamily="2" charset="2"/>
                <a:buChar char="q"/>
                <a:defRPr/>
              </a:pPr>
              <a:r>
                <a:rPr lang="es-ES" sz="1600" b="1" dirty="0" smtClean="0">
                  <a:solidFill>
                    <a:srgbClr val="000000">
                      <a:lumMod val="95000"/>
                      <a:lumOff val="5000"/>
                    </a:srgbClr>
                  </a:solidFill>
                  <a:latin typeface="Calibri" panose="020F0502020204030204" pitchFamily="34" charset="0"/>
                </a:rPr>
                <a:t>TRAMO </a:t>
              </a:r>
              <a:r>
                <a:rPr lang="es-ES" sz="1600" b="1" dirty="0">
                  <a:solidFill>
                    <a:srgbClr val="000000">
                      <a:lumMod val="95000"/>
                      <a:lumOff val="5000"/>
                    </a:srgbClr>
                  </a:solidFill>
                  <a:latin typeface="Calibri" panose="020F0502020204030204" pitchFamily="34" charset="0"/>
                </a:rPr>
                <a:t>I: </a:t>
              </a:r>
              <a:r>
                <a:rPr lang="es-ES" sz="1600" b="1" dirty="0" err="1" smtClean="0">
                  <a:solidFill>
                    <a:srgbClr val="000000">
                      <a:lumMod val="95000"/>
                      <a:lumOff val="5000"/>
                    </a:srgbClr>
                  </a:solidFill>
                  <a:latin typeface="Calibri" panose="020F0502020204030204" pitchFamily="34" charset="0"/>
                </a:rPr>
                <a:t>I+D+i</a:t>
              </a:r>
              <a:r>
                <a:rPr lang="es-ES" sz="1600" b="1" dirty="0">
                  <a:solidFill>
                    <a:srgbClr val="000000">
                      <a:lumMod val="95000"/>
                      <a:lumOff val="5000"/>
                    </a:srgbClr>
                  </a:solidFill>
                  <a:latin typeface="Calibri" panose="020F0502020204030204" pitchFamily="34" charset="0"/>
                </a:rPr>
                <a:t>	</a:t>
              </a:r>
              <a:r>
                <a:rPr lang="es-ES" sz="1600" b="1" dirty="0" smtClean="0">
                  <a:solidFill>
                    <a:srgbClr val="000000">
                      <a:lumMod val="95000"/>
                      <a:lumOff val="5000"/>
                    </a:srgbClr>
                  </a:solidFill>
                  <a:latin typeface="Calibri" panose="020F0502020204030204" pitchFamily="34" charset="0"/>
                </a:rPr>
                <a:t>			             MECANISMO INNODEMANDA</a:t>
              </a:r>
              <a:endParaRPr lang="es-ES" sz="1600" b="1" dirty="0">
                <a:solidFill>
                  <a:srgbClr val="000000">
                    <a:lumMod val="95000"/>
                    <a:lumOff val="5000"/>
                  </a:srgbClr>
                </a:solidFill>
                <a:latin typeface="Calibri" panose="020F0502020204030204" pitchFamily="34" charset="0"/>
              </a:endParaRPr>
            </a:p>
          </p:txBody>
        </p:sp>
      </p:grpSp>
      <p:pic>
        <p:nvPicPr>
          <p:cNvPr id="14" name="1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409" y="6228299"/>
            <a:ext cx="1060557" cy="500084"/>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1087" y="2924944"/>
            <a:ext cx="6614321" cy="313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7"/>
          <p:cNvSpPr>
            <a:spLocks noChangeArrowheads="1"/>
          </p:cNvSpPr>
          <p:nvPr/>
        </p:nvSpPr>
        <p:spPr bwMode="auto">
          <a:xfrm>
            <a:off x="539552" y="434752"/>
            <a:ext cx="8604448" cy="473968"/>
          </a:xfrm>
          <a:prstGeom prst="rect">
            <a:avLst/>
          </a:prstGeom>
          <a:noFill/>
          <a:ln w="12700">
            <a:noFill/>
            <a:miter lim="800000"/>
            <a:headEnd/>
            <a:tailEnd/>
          </a:ln>
          <a:effectLst/>
        </p:spPr>
        <p:txBody>
          <a:bodyPr lIns="46038" tIns="44450" rIns="46038" bIns="44450"/>
          <a:lstStyle/>
          <a:p>
            <a:pPr lvl="0" eaLnBrk="0" hangingPunct="0">
              <a:defRPr/>
            </a:pPr>
            <a:r>
              <a:rPr lang="es-ES" sz="2000" b="1" dirty="0" smtClean="0">
                <a:solidFill>
                  <a:srgbClr val="000000"/>
                </a:solidFill>
                <a:latin typeface="Arial" pitchFamily="34" charset="0"/>
              </a:rPr>
              <a:t>CPI. </a:t>
            </a:r>
            <a:r>
              <a:rPr lang="es-ES" sz="1400" b="1" dirty="0" smtClean="0">
                <a:solidFill>
                  <a:srgbClr val="000000"/>
                </a:solidFill>
                <a:latin typeface="Arial" pitchFamily="34" charset="0"/>
              </a:rPr>
              <a:t>FUNDAMENTOS E INSTRUMENTACIÓN</a:t>
            </a:r>
            <a:endParaRPr lang="es-ES" sz="1400" b="1" dirty="0">
              <a:solidFill>
                <a:srgbClr val="000000"/>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411810141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ntranet.redinterna.age/stfls/comun/logos/2011-EconomiaC.jpg"/>
          <p:cNvPicPr>
            <a:picLocks noChangeAspect="1" noChangeArrowheads="1"/>
          </p:cNvPicPr>
          <p:nvPr/>
        </p:nvPicPr>
        <p:blipFill>
          <a:blip r:embed="rId3" cstate="print"/>
          <a:srcRect/>
          <a:stretch>
            <a:fillRect/>
          </a:stretch>
        </p:blipFill>
        <p:spPr bwMode="auto">
          <a:xfrm>
            <a:off x="7401275" y="6098682"/>
            <a:ext cx="2482771" cy="759318"/>
          </a:xfrm>
          <a:prstGeom prst="rect">
            <a:avLst/>
          </a:prstGeom>
          <a:ln>
            <a:noFill/>
          </a:ln>
          <a:effectLst>
            <a:softEdge rad="112500"/>
          </a:effectLst>
        </p:spPr>
      </p:pic>
      <p:sp>
        <p:nvSpPr>
          <p:cNvPr id="28" name="Rectangle 3"/>
          <p:cNvSpPr>
            <a:spLocks noChangeArrowheads="1"/>
          </p:cNvSpPr>
          <p:nvPr/>
        </p:nvSpPr>
        <p:spPr bwMode="auto">
          <a:xfrm>
            <a:off x="499717" y="1268760"/>
            <a:ext cx="8773763" cy="460375"/>
          </a:xfrm>
          <a:prstGeom prst="rect">
            <a:avLst/>
          </a:prstGeom>
          <a:solidFill>
            <a:srgbClr val="333333"/>
          </a:solidFill>
          <a:ln>
            <a:noFill/>
          </a:ln>
          <a:effectLst/>
          <a:extLst/>
        </p:spPr>
        <p:txBody>
          <a:bodyPr wrap="square" lIns="76200" tIns="38100" rIns="76200" bIns="38100">
            <a:spAutoFit/>
          </a:bodyPr>
          <a:lstStyle/>
          <a:p>
            <a:pPr marL="609600" indent="-609600">
              <a:lnSpc>
                <a:spcPct val="50000"/>
              </a:lnSpc>
              <a:spcBef>
                <a:spcPct val="50000"/>
              </a:spcBef>
              <a:defRPr/>
            </a:pPr>
            <a:r>
              <a:rPr lang="en-GB" sz="200" b="1" dirty="0">
                <a:latin typeface="Arial Narrow" pitchFamily="34" charset="0"/>
                <a:cs typeface="+mn-cs"/>
              </a:rPr>
              <a:t>	</a:t>
            </a:r>
          </a:p>
          <a:p>
            <a:pPr marL="609600" indent="-609600">
              <a:lnSpc>
                <a:spcPct val="50000"/>
              </a:lnSpc>
              <a:spcBef>
                <a:spcPct val="50000"/>
              </a:spcBef>
              <a:defRPr/>
            </a:pPr>
            <a:r>
              <a:rPr lang="en-GB" sz="2400" b="1" dirty="0">
                <a:latin typeface="Arial Narrow" pitchFamily="34" charset="0"/>
                <a:cs typeface="+mn-cs"/>
              </a:rPr>
              <a:t> </a:t>
            </a:r>
            <a:r>
              <a:rPr lang="en-GB" sz="2400" b="1" dirty="0" smtClean="0">
                <a:latin typeface="Arial Narrow" pitchFamily="34" charset="0"/>
                <a:cs typeface="+mn-cs"/>
              </a:rPr>
              <a:t>VI.</a:t>
            </a:r>
            <a:r>
              <a:rPr lang="en-GB" sz="2400" b="1" dirty="0">
                <a:latin typeface="Arial Narrow" pitchFamily="34" charset="0"/>
                <a:cs typeface="+mn-cs"/>
              </a:rPr>
              <a:t>	</a:t>
            </a:r>
            <a:r>
              <a:rPr lang="en-GB" sz="2400" b="1" dirty="0" smtClean="0">
                <a:latin typeface="Arial Narrow" pitchFamily="34" charset="0"/>
                <a:cs typeface="+mn-cs"/>
              </a:rPr>
              <a:t>APLICACIÓN</a:t>
            </a:r>
            <a:endParaRPr lang="en-GB" sz="2400" b="1" dirty="0">
              <a:latin typeface="Arial Narrow" pitchFamily="34" charset="0"/>
              <a:cs typeface="+mn-cs"/>
            </a:endParaRPr>
          </a:p>
        </p:txBody>
      </p:sp>
      <p:grpSp>
        <p:nvGrpSpPr>
          <p:cNvPr id="29" name="28 Grupo"/>
          <p:cNvGrpSpPr/>
          <p:nvPr/>
        </p:nvGrpSpPr>
        <p:grpSpPr>
          <a:xfrm>
            <a:off x="1424608" y="2708920"/>
            <a:ext cx="7416825" cy="3264553"/>
            <a:chOff x="1424608" y="2564904"/>
            <a:chExt cx="7416825" cy="3264553"/>
          </a:xfrm>
        </p:grpSpPr>
        <p:grpSp>
          <p:nvGrpSpPr>
            <p:cNvPr id="30" name="29 Grupo"/>
            <p:cNvGrpSpPr/>
            <p:nvPr/>
          </p:nvGrpSpPr>
          <p:grpSpPr>
            <a:xfrm>
              <a:off x="4808984" y="5038849"/>
              <a:ext cx="4032449" cy="673224"/>
              <a:chOff x="5169024" y="3907904"/>
              <a:chExt cx="4032449" cy="673224"/>
            </a:xfrm>
          </p:grpSpPr>
          <p:sp>
            <p:nvSpPr>
              <p:cNvPr id="45" name="44 Rectángulo redondeado"/>
              <p:cNvSpPr/>
              <p:nvPr/>
            </p:nvSpPr>
            <p:spPr>
              <a:xfrm>
                <a:off x="5180240" y="4339952"/>
                <a:ext cx="303473" cy="241176"/>
              </a:xfrm>
              <a:prstGeom prst="round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45 CuadroTexto"/>
              <p:cNvSpPr txBox="1"/>
              <p:nvPr/>
            </p:nvSpPr>
            <p:spPr>
              <a:xfrm>
                <a:off x="5169024" y="3907904"/>
                <a:ext cx="4032449" cy="276999"/>
              </a:xfrm>
              <a:prstGeom prst="rect">
                <a:avLst/>
              </a:prstGeom>
              <a:solidFill>
                <a:srgbClr val="333333"/>
              </a:solidFill>
            </p:spPr>
            <p:txBody>
              <a:bodyPr wrap="square" rtlCol="0">
                <a:spAutoFit/>
              </a:bodyPr>
              <a:lstStyle/>
              <a:p>
                <a:r>
                  <a:rPr lang="en-GB" sz="1200" b="1" dirty="0" smtClean="0"/>
                  <a:t>ACTUACIONES 2ª GENERACIÓN [2012-13]:</a:t>
                </a:r>
                <a:endParaRPr lang="en-GB" sz="1200" b="1" dirty="0"/>
              </a:p>
            </p:txBody>
          </p:sp>
        </p:grpSp>
        <p:grpSp>
          <p:nvGrpSpPr>
            <p:cNvPr id="31" name="30 Grupo"/>
            <p:cNvGrpSpPr/>
            <p:nvPr/>
          </p:nvGrpSpPr>
          <p:grpSpPr>
            <a:xfrm>
              <a:off x="4808984" y="2564904"/>
              <a:ext cx="4021235" cy="1272337"/>
              <a:chOff x="5169024" y="2060848"/>
              <a:chExt cx="4021235" cy="1272337"/>
            </a:xfrm>
          </p:grpSpPr>
          <p:sp>
            <p:nvSpPr>
              <p:cNvPr id="41" name="40 Rectángulo redondeado"/>
              <p:cNvSpPr/>
              <p:nvPr/>
            </p:nvSpPr>
            <p:spPr>
              <a:xfrm>
                <a:off x="5169025" y="2492896"/>
                <a:ext cx="314688" cy="246404"/>
              </a:xfrm>
              <a:prstGeom prst="roundRect">
                <a:avLst/>
              </a:prstGeom>
              <a:solidFill>
                <a:srgbClr val="6699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41 Rectángulo redondeado"/>
              <p:cNvSpPr/>
              <p:nvPr/>
            </p:nvSpPr>
            <p:spPr>
              <a:xfrm>
                <a:off x="5169025" y="3068960"/>
                <a:ext cx="314688" cy="241176"/>
              </a:xfrm>
              <a:prstGeom prst="roundRect">
                <a:avLst/>
              </a:prstGeom>
              <a:solidFill>
                <a:srgbClr val="0066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42 CuadroTexto"/>
              <p:cNvSpPr txBox="1"/>
              <p:nvPr/>
            </p:nvSpPr>
            <p:spPr>
              <a:xfrm>
                <a:off x="5519867" y="2132856"/>
                <a:ext cx="2120645" cy="1200329"/>
              </a:xfrm>
              <a:prstGeom prst="rect">
                <a:avLst/>
              </a:prstGeom>
              <a:noFill/>
            </p:spPr>
            <p:txBody>
              <a:bodyPr wrap="none" rtlCol="0">
                <a:spAutoFit/>
              </a:bodyPr>
              <a:lstStyle/>
              <a:p>
                <a:endParaRPr lang="en-GB" sz="1200" dirty="0" smtClean="0">
                  <a:solidFill>
                    <a:schemeClr val="accent4">
                      <a:lumMod val="10000"/>
                    </a:schemeClr>
                  </a:solidFill>
                </a:endParaRPr>
              </a:p>
              <a:p>
                <a:endParaRPr lang="en-GB" sz="1200" dirty="0" smtClean="0">
                  <a:solidFill>
                    <a:schemeClr val="accent4">
                      <a:lumMod val="10000"/>
                    </a:schemeClr>
                  </a:solidFill>
                </a:endParaRPr>
              </a:p>
              <a:p>
                <a:r>
                  <a:rPr lang="en-GB" sz="1200" dirty="0" err="1" smtClean="0">
                    <a:solidFill>
                      <a:schemeClr val="accent4">
                        <a:lumMod val="10000"/>
                      </a:schemeClr>
                    </a:solidFill>
                  </a:rPr>
                  <a:t>Otros</a:t>
                </a:r>
                <a:r>
                  <a:rPr lang="en-GB" sz="1200" dirty="0" smtClean="0">
                    <a:solidFill>
                      <a:schemeClr val="accent4">
                        <a:lumMod val="10000"/>
                      </a:schemeClr>
                    </a:solidFill>
                  </a:rPr>
                  <a:t> </a:t>
                </a:r>
                <a:r>
                  <a:rPr lang="en-GB" sz="1000" dirty="0">
                    <a:solidFill>
                      <a:schemeClr val="accent4">
                        <a:lumMod val="10000"/>
                      </a:schemeClr>
                    </a:solidFill>
                  </a:rPr>
                  <a:t>(INNODEMANDA, UE…)</a:t>
                </a:r>
              </a:p>
              <a:p>
                <a:endParaRPr lang="en-GB" sz="1200" dirty="0" smtClean="0">
                  <a:solidFill>
                    <a:schemeClr val="accent4">
                      <a:lumMod val="10000"/>
                    </a:schemeClr>
                  </a:solidFill>
                </a:endParaRPr>
              </a:p>
              <a:p>
                <a:endParaRPr lang="en-GB" sz="1200" dirty="0" smtClean="0">
                  <a:solidFill>
                    <a:schemeClr val="accent4">
                      <a:lumMod val="10000"/>
                    </a:schemeClr>
                  </a:solidFill>
                </a:endParaRPr>
              </a:p>
              <a:p>
                <a:r>
                  <a:rPr lang="en-GB" sz="1200" b="1" dirty="0" smtClean="0">
                    <a:solidFill>
                      <a:schemeClr val="accent4">
                        <a:lumMod val="10000"/>
                      </a:schemeClr>
                    </a:solidFill>
                  </a:rPr>
                  <a:t>11 </a:t>
                </a:r>
                <a:r>
                  <a:rPr lang="en-GB" sz="1200" b="1" dirty="0" err="1" smtClean="0">
                    <a:solidFill>
                      <a:schemeClr val="accent4">
                        <a:lumMod val="10000"/>
                      </a:schemeClr>
                    </a:solidFill>
                  </a:rPr>
                  <a:t>Convenios</a:t>
                </a:r>
                <a:r>
                  <a:rPr lang="en-GB" sz="1200" dirty="0" smtClean="0">
                    <a:solidFill>
                      <a:schemeClr val="accent4">
                        <a:lumMod val="10000"/>
                      </a:schemeClr>
                    </a:solidFill>
                  </a:rPr>
                  <a:t> </a:t>
                </a:r>
                <a:r>
                  <a:rPr lang="en-GB" sz="1000" dirty="0" smtClean="0">
                    <a:solidFill>
                      <a:schemeClr val="accent4">
                        <a:lumMod val="10000"/>
                      </a:schemeClr>
                    </a:solidFill>
                  </a:rPr>
                  <a:t>(</a:t>
                </a:r>
                <a:r>
                  <a:rPr lang="en-GB" sz="1000" dirty="0" err="1" smtClean="0">
                    <a:solidFill>
                      <a:schemeClr val="accent4">
                        <a:lumMod val="10000"/>
                      </a:schemeClr>
                    </a:solidFill>
                  </a:rPr>
                  <a:t>aprox</a:t>
                </a:r>
                <a:r>
                  <a:rPr lang="en-GB" sz="1000" dirty="0" smtClean="0">
                    <a:solidFill>
                      <a:schemeClr val="accent4">
                        <a:lumMod val="10000"/>
                      </a:schemeClr>
                    </a:solidFill>
                  </a:rPr>
                  <a:t>. </a:t>
                </a:r>
                <a:r>
                  <a:rPr lang="en-GB" sz="1000" b="1" dirty="0" smtClean="0">
                    <a:solidFill>
                      <a:schemeClr val="accent4">
                        <a:lumMod val="10000"/>
                      </a:schemeClr>
                    </a:solidFill>
                  </a:rPr>
                  <a:t>170 M€</a:t>
                </a:r>
                <a:r>
                  <a:rPr lang="en-GB" sz="1000" dirty="0" smtClean="0">
                    <a:solidFill>
                      <a:schemeClr val="accent4">
                        <a:lumMod val="10000"/>
                      </a:schemeClr>
                    </a:solidFill>
                  </a:rPr>
                  <a:t>)</a:t>
                </a:r>
                <a:endParaRPr lang="en-GB" sz="1000" dirty="0">
                  <a:solidFill>
                    <a:schemeClr val="accent4">
                      <a:lumMod val="10000"/>
                    </a:schemeClr>
                  </a:solidFill>
                </a:endParaRPr>
              </a:p>
            </p:txBody>
          </p:sp>
          <p:sp>
            <p:nvSpPr>
              <p:cNvPr id="44" name="43 CuadroTexto"/>
              <p:cNvSpPr txBox="1"/>
              <p:nvPr/>
            </p:nvSpPr>
            <p:spPr>
              <a:xfrm>
                <a:off x="5169024" y="2060848"/>
                <a:ext cx="4021235" cy="276999"/>
              </a:xfrm>
              <a:prstGeom prst="rect">
                <a:avLst/>
              </a:prstGeom>
              <a:solidFill>
                <a:srgbClr val="333333"/>
              </a:solidFill>
            </p:spPr>
            <p:txBody>
              <a:bodyPr wrap="square" rtlCol="0">
                <a:spAutoFit/>
              </a:bodyPr>
              <a:lstStyle/>
              <a:p>
                <a:r>
                  <a:rPr lang="en-GB" sz="1200" b="1" dirty="0" smtClean="0"/>
                  <a:t>ACTUACIONES 1ª GENERACIÓN [2011-12]:</a:t>
                </a:r>
                <a:endParaRPr lang="en-GB" sz="1200" b="1" dirty="0"/>
              </a:p>
            </p:txBody>
          </p:sp>
        </p:grpSp>
        <p:pic>
          <p:nvPicPr>
            <p:cNvPr id="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5008" y="3933056"/>
              <a:ext cx="3600400" cy="1023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32 CuadroTexto"/>
            <p:cNvSpPr txBox="1"/>
            <p:nvPr/>
          </p:nvSpPr>
          <p:spPr>
            <a:xfrm>
              <a:off x="5155653" y="5435074"/>
              <a:ext cx="2050113" cy="276999"/>
            </a:xfrm>
            <a:prstGeom prst="rect">
              <a:avLst/>
            </a:prstGeom>
            <a:noFill/>
          </p:spPr>
          <p:txBody>
            <a:bodyPr wrap="none" rtlCol="0">
              <a:spAutoFit/>
            </a:bodyPr>
            <a:lstStyle/>
            <a:p>
              <a:r>
                <a:rPr lang="en-GB" sz="1200" b="1" dirty="0" smtClean="0">
                  <a:solidFill>
                    <a:schemeClr val="accent4">
                      <a:lumMod val="10000"/>
                    </a:schemeClr>
                  </a:solidFill>
                </a:rPr>
                <a:t>11 </a:t>
              </a:r>
              <a:r>
                <a:rPr lang="en-GB" sz="1200" b="1" dirty="0" err="1" smtClean="0">
                  <a:solidFill>
                    <a:schemeClr val="accent4">
                      <a:lumMod val="10000"/>
                    </a:schemeClr>
                  </a:solidFill>
                </a:rPr>
                <a:t>Convenios</a:t>
              </a:r>
              <a:r>
                <a:rPr lang="en-GB" sz="1200" dirty="0" smtClean="0">
                  <a:solidFill>
                    <a:schemeClr val="accent4">
                      <a:lumMod val="10000"/>
                    </a:schemeClr>
                  </a:solidFill>
                </a:rPr>
                <a:t> </a:t>
              </a:r>
              <a:r>
                <a:rPr lang="en-GB" sz="1000" dirty="0" smtClean="0">
                  <a:solidFill>
                    <a:schemeClr val="accent4">
                      <a:lumMod val="10000"/>
                    </a:schemeClr>
                  </a:solidFill>
                </a:rPr>
                <a:t>(</a:t>
              </a:r>
              <a:r>
                <a:rPr lang="en-GB" sz="1000" dirty="0" err="1" smtClean="0">
                  <a:solidFill>
                    <a:schemeClr val="accent4">
                      <a:lumMod val="10000"/>
                    </a:schemeClr>
                  </a:solidFill>
                </a:rPr>
                <a:t>aprox</a:t>
              </a:r>
              <a:r>
                <a:rPr lang="en-GB" sz="1000" dirty="0" smtClean="0">
                  <a:solidFill>
                    <a:schemeClr val="accent4">
                      <a:lumMod val="10000"/>
                    </a:schemeClr>
                  </a:solidFill>
                </a:rPr>
                <a:t>. </a:t>
              </a:r>
              <a:r>
                <a:rPr lang="en-GB" sz="1000" b="1" dirty="0">
                  <a:solidFill>
                    <a:schemeClr val="accent4">
                      <a:lumMod val="10000"/>
                    </a:schemeClr>
                  </a:solidFill>
                </a:rPr>
                <a:t>9</a:t>
              </a:r>
              <a:r>
                <a:rPr lang="en-GB" sz="1000" b="1" dirty="0" smtClean="0">
                  <a:solidFill>
                    <a:schemeClr val="accent4">
                      <a:lumMod val="10000"/>
                    </a:schemeClr>
                  </a:solidFill>
                </a:rPr>
                <a:t>0 M€</a:t>
              </a:r>
              <a:r>
                <a:rPr lang="en-GB" sz="1000" dirty="0" smtClean="0">
                  <a:solidFill>
                    <a:schemeClr val="accent4">
                      <a:lumMod val="10000"/>
                    </a:schemeClr>
                  </a:solidFill>
                </a:rPr>
                <a:t>)</a:t>
              </a:r>
              <a:endParaRPr lang="en-GB" sz="1000" dirty="0">
                <a:solidFill>
                  <a:schemeClr val="accent4">
                    <a:lumMod val="10000"/>
                  </a:schemeClr>
                </a:solidFill>
              </a:endParaRPr>
            </a:p>
          </p:txBody>
        </p:sp>
        <p:grpSp>
          <p:nvGrpSpPr>
            <p:cNvPr id="34" name="33 Grupo"/>
            <p:cNvGrpSpPr/>
            <p:nvPr/>
          </p:nvGrpSpPr>
          <p:grpSpPr>
            <a:xfrm>
              <a:off x="1424608" y="2615729"/>
              <a:ext cx="2256302" cy="3213728"/>
              <a:chOff x="848544" y="1916832"/>
              <a:chExt cx="2832366" cy="3912625"/>
            </a:xfrm>
          </p:grpSpPr>
          <p:pic>
            <p:nvPicPr>
              <p:cNvPr id="39" name="38 Imagen"/>
              <p:cNvPicPr>
                <a:picLocks noChangeAspect="1"/>
              </p:cNvPicPr>
              <p:nvPr/>
            </p:nvPicPr>
            <p:blipFill>
              <a:blip r:embed="rId5" cstate="print">
                <a:extLst>
                  <a:ext uri="{BEBA8EAE-BF5A-486C-A8C5-ECC9F3942E4B}">
                    <a14:imgProps xmlns:a14="http://schemas.microsoft.com/office/drawing/2010/main">
                      <a14:imgLayer r:embed="rId6">
                        <a14:imgEffect>
                          <a14:artisticTexturizer/>
                        </a14:imgEffect>
                      </a14:imgLayer>
                    </a14:imgProps>
                  </a:ext>
                  <a:ext uri="{28A0092B-C50C-407E-A947-70E740481C1C}">
                    <a14:useLocalDpi xmlns:a14="http://schemas.microsoft.com/office/drawing/2010/main" val="0"/>
                  </a:ext>
                </a:extLst>
              </a:blip>
              <a:stretch>
                <a:fillRect/>
              </a:stretch>
            </p:blipFill>
            <p:spPr>
              <a:xfrm>
                <a:off x="848544" y="1916832"/>
                <a:ext cx="2832366" cy="1873058"/>
              </a:xfrm>
              <a:prstGeom prst="rect">
                <a:avLst/>
              </a:prstGeom>
              <a:ln>
                <a:noFill/>
              </a:ln>
              <a:effectLst>
                <a:outerShdw blurRad="190500" algn="tl" rotWithShape="0">
                  <a:srgbClr val="000000">
                    <a:alpha val="70000"/>
                  </a:srgbClr>
                </a:outerShdw>
              </a:effectLst>
            </p:spPr>
          </p:pic>
          <p:pic>
            <p:nvPicPr>
              <p:cNvPr id="40" name="39 Imagen"/>
              <p:cNvPicPr>
                <a:picLocks noChangeAspect="1"/>
              </p:cNvPicPr>
              <p:nvPr/>
            </p:nvPicPr>
            <p:blipFill>
              <a:blip r:embed="rId7" cstate="print">
                <a:extLst>
                  <a:ext uri="{BEBA8EAE-BF5A-486C-A8C5-ECC9F3942E4B}">
                    <a14:imgProps xmlns:a14="http://schemas.microsoft.com/office/drawing/2010/main">
                      <a14:imgLayer r:embed="rId8">
                        <a14:imgEffect>
                          <a14:artisticTexturizer/>
                        </a14:imgEffect>
                      </a14:imgLayer>
                    </a14:imgProps>
                  </a:ext>
                  <a:ext uri="{28A0092B-C50C-407E-A947-70E740481C1C}">
                    <a14:useLocalDpi xmlns:a14="http://schemas.microsoft.com/office/drawing/2010/main" val="0"/>
                  </a:ext>
                </a:extLst>
              </a:blip>
              <a:stretch>
                <a:fillRect/>
              </a:stretch>
            </p:blipFill>
            <p:spPr>
              <a:xfrm>
                <a:off x="848544" y="4077072"/>
                <a:ext cx="2803816" cy="1752385"/>
              </a:xfrm>
              <a:prstGeom prst="rect">
                <a:avLst/>
              </a:prstGeom>
              <a:ln>
                <a:noFill/>
              </a:ln>
              <a:effectLst>
                <a:outerShdw blurRad="190500" algn="tl" rotWithShape="0">
                  <a:srgbClr val="000000">
                    <a:alpha val="70000"/>
                  </a:srgbClr>
                </a:outerShdw>
              </a:effectLst>
            </p:spPr>
          </p:pic>
        </p:grpSp>
        <p:sp>
          <p:nvSpPr>
            <p:cNvPr id="35" name="34 Rectángulo redondeado"/>
            <p:cNvSpPr/>
            <p:nvPr/>
          </p:nvSpPr>
          <p:spPr>
            <a:xfrm>
              <a:off x="4808984" y="2992983"/>
              <a:ext cx="314688" cy="241176"/>
            </a:xfrm>
            <a:prstGeom prst="roundRect">
              <a:avLst/>
            </a:prstGeom>
            <a:solidFill>
              <a:srgbClr val="0066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35 Rectángulo redondeado"/>
            <p:cNvSpPr/>
            <p:nvPr/>
          </p:nvSpPr>
          <p:spPr>
            <a:xfrm>
              <a:off x="4808984" y="3563819"/>
              <a:ext cx="314688" cy="246404"/>
            </a:xfrm>
            <a:prstGeom prst="roundRect">
              <a:avLst/>
            </a:prstGeom>
            <a:solidFill>
              <a:srgbClr val="6699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8" name="AutoShape 10"/>
          <p:cNvSpPr>
            <a:spLocks noChangeArrowheads="1"/>
          </p:cNvSpPr>
          <p:nvPr/>
        </p:nvSpPr>
        <p:spPr bwMode="auto">
          <a:xfrm>
            <a:off x="560512" y="2111896"/>
            <a:ext cx="8583488" cy="381000"/>
          </a:xfrm>
          <a:prstGeom prst="roundRect">
            <a:avLst>
              <a:gd name="adj" fmla="val 16667"/>
            </a:avLst>
          </a:prstGeom>
          <a:solidFill>
            <a:srgbClr val="003300">
              <a:alpha val="70000"/>
            </a:srgbClr>
          </a:solidFill>
          <a:ln>
            <a:noFill/>
          </a:ln>
          <a:effectLst/>
          <a:extLst/>
        </p:spPr>
        <p:txBody>
          <a:bodyPr wrap="square" lIns="76200" tIns="38100" rIns="76200" bIns="38100" anchor="ctr">
            <a:spAutoFit/>
          </a:bodyPr>
          <a:lstStyle/>
          <a:p>
            <a:pPr fontAlgn="auto">
              <a:spcBef>
                <a:spcPts val="0"/>
              </a:spcBef>
              <a:spcAft>
                <a:spcPts val="0"/>
              </a:spcAft>
              <a:defRPr/>
            </a:pPr>
            <a:endParaRPr lang="en-GB" sz="2000" b="1" kern="0" dirty="0">
              <a:solidFill>
                <a:srgbClr val="000000">
                  <a:lumMod val="95000"/>
                  <a:lumOff val="5000"/>
                </a:srgbClr>
              </a:solidFill>
              <a:latin typeface="Verdana" pitchFamily="34" charset="0"/>
              <a:cs typeface="+mn-cs"/>
            </a:endParaRPr>
          </a:p>
        </p:txBody>
      </p:sp>
      <p:sp>
        <p:nvSpPr>
          <p:cNvPr id="49" name="48 CuadroTexto"/>
          <p:cNvSpPr txBox="1"/>
          <p:nvPr/>
        </p:nvSpPr>
        <p:spPr>
          <a:xfrm>
            <a:off x="560512" y="2132856"/>
            <a:ext cx="8583488" cy="369332"/>
          </a:xfrm>
          <a:prstGeom prst="rect">
            <a:avLst/>
          </a:prstGeom>
          <a:noFill/>
        </p:spPr>
        <p:txBody>
          <a:bodyPr wrap="square" rtlCol="0">
            <a:spAutoFit/>
          </a:bodyPr>
          <a:lstStyle/>
          <a:p>
            <a:pPr marL="342900" indent="-342900">
              <a:buFont typeface="Wingdings" pitchFamily="2" charset="2"/>
              <a:buChar char="q"/>
            </a:pPr>
            <a:r>
              <a:rPr lang="es-ES" dirty="0" smtClean="0">
                <a:latin typeface="Calibri" panose="020F0502020204030204" pitchFamily="34" charset="0"/>
              </a:rPr>
              <a:t>Empleo de la CPI (Período 2011-2014): </a:t>
            </a:r>
          </a:p>
        </p:txBody>
      </p:sp>
      <p:pic>
        <p:nvPicPr>
          <p:cNvPr id="23" name="22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4409" y="6228299"/>
            <a:ext cx="1060557" cy="500084"/>
          </a:xfrm>
          <a:prstGeom prst="rect">
            <a:avLst/>
          </a:prstGeom>
        </p:spPr>
      </p:pic>
      <p:sp>
        <p:nvSpPr>
          <p:cNvPr id="24" name="Rectangle 17"/>
          <p:cNvSpPr>
            <a:spLocks noChangeArrowheads="1"/>
          </p:cNvSpPr>
          <p:nvPr/>
        </p:nvSpPr>
        <p:spPr bwMode="auto">
          <a:xfrm>
            <a:off x="539552" y="434752"/>
            <a:ext cx="8604448" cy="473968"/>
          </a:xfrm>
          <a:prstGeom prst="rect">
            <a:avLst/>
          </a:prstGeom>
          <a:noFill/>
          <a:ln w="12700">
            <a:noFill/>
            <a:miter lim="800000"/>
            <a:headEnd/>
            <a:tailEnd/>
          </a:ln>
          <a:effectLst/>
        </p:spPr>
        <p:txBody>
          <a:bodyPr lIns="46038" tIns="44450" rIns="46038" bIns="44450"/>
          <a:lstStyle/>
          <a:p>
            <a:pPr lvl="0" eaLnBrk="0" hangingPunct="0">
              <a:defRPr/>
            </a:pPr>
            <a:r>
              <a:rPr lang="es-ES" sz="2000" b="1" dirty="0" smtClean="0">
                <a:solidFill>
                  <a:srgbClr val="000000"/>
                </a:solidFill>
                <a:latin typeface="Arial" pitchFamily="34" charset="0"/>
              </a:rPr>
              <a:t>CPI. </a:t>
            </a:r>
            <a:r>
              <a:rPr lang="es-ES" sz="1400" b="1" dirty="0" smtClean="0">
                <a:solidFill>
                  <a:srgbClr val="000000"/>
                </a:solidFill>
                <a:latin typeface="Arial" pitchFamily="34" charset="0"/>
              </a:rPr>
              <a:t>FUNDAMENTOS E INSTRUMENTACIÓN</a:t>
            </a:r>
            <a:endParaRPr lang="es-ES" sz="1400" b="1" dirty="0">
              <a:solidFill>
                <a:srgbClr val="000000"/>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28773165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ntranet.redinterna.age/stfls/comun/logos/2011-EconomiaC.jpg"/>
          <p:cNvPicPr>
            <a:picLocks noChangeAspect="1" noChangeArrowheads="1"/>
          </p:cNvPicPr>
          <p:nvPr/>
        </p:nvPicPr>
        <p:blipFill>
          <a:blip r:embed="rId3" cstate="print"/>
          <a:srcRect/>
          <a:stretch>
            <a:fillRect/>
          </a:stretch>
        </p:blipFill>
        <p:spPr bwMode="auto">
          <a:xfrm>
            <a:off x="7401275" y="6098682"/>
            <a:ext cx="2482771" cy="759318"/>
          </a:xfrm>
          <a:prstGeom prst="rect">
            <a:avLst/>
          </a:prstGeom>
          <a:ln>
            <a:noFill/>
          </a:ln>
          <a:effectLst>
            <a:softEdge rad="112500"/>
          </a:effectLst>
        </p:spPr>
      </p:pic>
      <p:sp>
        <p:nvSpPr>
          <p:cNvPr id="21" name="Text Box 5"/>
          <p:cNvSpPr txBox="1">
            <a:spLocks noChangeArrowheads="1"/>
          </p:cNvSpPr>
          <p:nvPr/>
        </p:nvSpPr>
        <p:spPr bwMode="auto">
          <a:xfrm>
            <a:off x="344488" y="1916832"/>
            <a:ext cx="8424863"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lIns="36000" tIns="38100" rIns="36000" bIns="38100">
            <a:spAutoFit/>
          </a:bodyPr>
          <a:lstStyle>
            <a:lvl1pPr marL="542925" indent="-276225">
              <a:defRPr sz="2400">
                <a:solidFill>
                  <a:schemeClr val="tx1"/>
                </a:solidFill>
                <a:latin typeface="Times New Roman" pitchFamily="18" charset="0"/>
              </a:defRPr>
            </a:lvl1pPr>
            <a:lvl2pPr marL="808038">
              <a:defRPr sz="2400">
                <a:solidFill>
                  <a:schemeClr val="tx1"/>
                </a:solidFill>
                <a:latin typeface="Times New Roman" pitchFamily="18" charset="0"/>
              </a:defRPr>
            </a:lvl2pPr>
            <a:lvl3pPr marL="987425">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lvl="1">
              <a:spcBef>
                <a:spcPct val="90000"/>
              </a:spcBef>
              <a:spcAft>
                <a:spcPts val="600"/>
              </a:spcAft>
              <a:defRPr/>
            </a:pPr>
            <a:r>
              <a:rPr lang="en-GB" sz="1800" b="1" u="sng" dirty="0" smtClean="0">
                <a:solidFill>
                  <a:srgbClr val="000000">
                    <a:lumMod val="95000"/>
                    <a:lumOff val="5000"/>
                  </a:srgbClr>
                </a:solidFill>
                <a:latin typeface="Calibri" panose="020F0502020204030204" pitchFamily="34" charset="0"/>
                <a:cs typeface="+mn-cs"/>
              </a:rPr>
              <a:t>CASOS DE ESTUDIO</a:t>
            </a:r>
            <a:r>
              <a:rPr lang="en-GB" sz="1800" b="1" dirty="0" smtClean="0">
                <a:solidFill>
                  <a:srgbClr val="000000">
                    <a:lumMod val="95000"/>
                    <a:lumOff val="5000"/>
                  </a:srgbClr>
                </a:solidFill>
                <a:latin typeface="Calibri" panose="020F0502020204030204" pitchFamily="34" charset="0"/>
                <a:cs typeface="+mn-cs"/>
              </a:rPr>
              <a:t>: 	</a:t>
            </a:r>
            <a:r>
              <a:rPr lang="en-GB" b="1" dirty="0" smtClean="0">
                <a:solidFill>
                  <a:srgbClr val="000000">
                    <a:lumMod val="95000"/>
                    <a:lumOff val="5000"/>
                  </a:srgbClr>
                </a:solidFill>
                <a:latin typeface="Calibri" panose="020F0502020204030204" pitchFamily="34" charset="0"/>
                <a:cs typeface="+mn-cs"/>
              </a:rPr>
              <a:t>SMART CORUÑA</a:t>
            </a:r>
            <a:endParaRPr lang="en-GB" dirty="0" smtClean="0">
              <a:solidFill>
                <a:srgbClr val="000000">
                  <a:lumMod val="95000"/>
                  <a:lumOff val="5000"/>
                </a:srgbClr>
              </a:solidFill>
              <a:latin typeface="Calibri" panose="020F0502020204030204" pitchFamily="34" charset="0"/>
              <a:cs typeface="+mn-cs"/>
            </a:endParaRPr>
          </a:p>
        </p:txBody>
      </p:sp>
      <p:sp>
        <p:nvSpPr>
          <p:cNvPr id="29" name="Text Box 5"/>
          <p:cNvSpPr txBox="1">
            <a:spLocks noChangeArrowheads="1"/>
          </p:cNvSpPr>
          <p:nvPr/>
        </p:nvSpPr>
        <p:spPr bwMode="auto">
          <a:xfrm>
            <a:off x="998838" y="2708920"/>
            <a:ext cx="8202634" cy="311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76200" tIns="38100" rIns="76200" bIns="38100">
            <a:spAutoFit/>
          </a:bodyPr>
          <a:lstStyle>
            <a:lvl1pPr marL="542925" indent="-276225">
              <a:defRPr sz="2400">
                <a:solidFill>
                  <a:schemeClr val="tx1"/>
                </a:solidFill>
                <a:latin typeface="Times New Roman" pitchFamily="18" charset="0"/>
              </a:defRPr>
            </a:lvl1pPr>
            <a:lvl2pPr marL="808038">
              <a:defRPr sz="2400">
                <a:solidFill>
                  <a:schemeClr val="tx1"/>
                </a:solidFill>
                <a:latin typeface="Times New Roman" pitchFamily="18" charset="0"/>
              </a:defRPr>
            </a:lvl2pPr>
            <a:lvl3pPr marL="987425">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90000"/>
              </a:spcBef>
              <a:buFont typeface="Wingdings" pitchFamily="2" charset="2"/>
              <a:buChar char="q"/>
            </a:pPr>
            <a:r>
              <a:rPr lang="es-ES" sz="1500" b="1" dirty="0" smtClean="0">
                <a:solidFill>
                  <a:srgbClr val="000000">
                    <a:lumMod val="95000"/>
                    <a:lumOff val="5000"/>
                  </a:srgbClr>
                </a:solidFill>
                <a:latin typeface="Arial" pitchFamily="34" charset="0"/>
                <a:cs typeface="+mn-cs"/>
              </a:rPr>
              <a:t>SECTOR:	</a:t>
            </a:r>
            <a:r>
              <a:rPr lang="es-ES" sz="1500" b="1" dirty="0" smtClean="0">
                <a:solidFill>
                  <a:srgbClr val="000000"/>
                </a:solidFill>
                <a:latin typeface="Arial" pitchFamily="34" charset="0"/>
                <a:cs typeface="+mn-cs"/>
              </a:rPr>
              <a:t>ADMÓN LOCAL</a:t>
            </a:r>
            <a:r>
              <a:rPr lang="es-ES" sz="1500" dirty="0" smtClean="0">
                <a:solidFill>
                  <a:srgbClr val="000000"/>
                </a:solidFill>
                <a:latin typeface="Arial" pitchFamily="34" charset="0"/>
                <a:cs typeface="+mn-cs"/>
              </a:rPr>
              <a:t>. “Smart City”</a:t>
            </a:r>
            <a:r>
              <a:rPr lang="es-ES" sz="1500" dirty="0" smtClean="0">
                <a:solidFill>
                  <a:srgbClr val="000000"/>
                </a:solidFill>
                <a:latin typeface="Arial" pitchFamily="34" charset="0"/>
              </a:rPr>
              <a:t> </a:t>
            </a:r>
            <a:endParaRPr lang="es-ES" sz="1500" dirty="0">
              <a:solidFill>
                <a:srgbClr val="000000"/>
              </a:solidFill>
              <a:latin typeface="Arial" pitchFamily="34" charset="0"/>
            </a:endParaRPr>
          </a:p>
          <a:p>
            <a:pPr marL="266700" indent="0">
              <a:lnSpc>
                <a:spcPct val="90000"/>
              </a:lnSpc>
              <a:spcBef>
                <a:spcPct val="90000"/>
              </a:spcBef>
            </a:pPr>
            <a:endParaRPr lang="es-ES" sz="400" b="1" dirty="0" smtClean="0">
              <a:solidFill>
                <a:srgbClr val="000000"/>
              </a:solidFill>
              <a:latin typeface="Arial" pitchFamily="34" charset="0"/>
              <a:cs typeface="+mn-cs"/>
            </a:endParaRPr>
          </a:p>
          <a:p>
            <a:pPr>
              <a:lnSpc>
                <a:spcPct val="90000"/>
              </a:lnSpc>
              <a:spcBef>
                <a:spcPct val="90000"/>
              </a:spcBef>
              <a:buFont typeface="Wingdings" pitchFamily="2" charset="2"/>
              <a:buChar char="q"/>
            </a:pPr>
            <a:r>
              <a:rPr lang="es-ES" sz="1500" b="1" dirty="0" smtClean="0">
                <a:solidFill>
                  <a:srgbClr val="000000"/>
                </a:solidFill>
                <a:latin typeface="Arial" pitchFamily="34" charset="0"/>
                <a:cs typeface="+mn-cs"/>
              </a:rPr>
              <a:t>OBJETO:	Concepción y despliegue de Arquitectura Base y de Captación</a:t>
            </a:r>
          </a:p>
          <a:p>
            <a:pPr marL="266700" indent="0">
              <a:lnSpc>
                <a:spcPct val="90000"/>
              </a:lnSpc>
              <a:spcBef>
                <a:spcPct val="90000"/>
              </a:spcBef>
            </a:pPr>
            <a:r>
              <a:rPr lang="es-ES" sz="1500" b="1" dirty="0">
                <a:solidFill>
                  <a:srgbClr val="000000"/>
                </a:solidFill>
                <a:latin typeface="Arial" pitchFamily="34" charset="0"/>
                <a:cs typeface="+mn-cs"/>
              </a:rPr>
              <a:t>	</a:t>
            </a:r>
            <a:r>
              <a:rPr lang="es-ES" sz="1500" b="1" dirty="0" smtClean="0">
                <a:solidFill>
                  <a:srgbClr val="000000"/>
                </a:solidFill>
                <a:latin typeface="Arial" pitchFamily="34" charset="0"/>
                <a:cs typeface="+mn-cs"/>
              </a:rPr>
              <a:t>	Desarrollo de aplicativos piloto: </a:t>
            </a:r>
            <a:r>
              <a:rPr lang="es-ES" sz="1500" dirty="0" smtClean="0">
                <a:solidFill>
                  <a:srgbClr val="000000"/>
                </a:solidFill>
                <a:latin typeface="Arial" pitchFamily="34" charset="0"/>
                <a:cs typeface="+mn-cs"/>
              </a:rPr>
              <a:t>Medio Ambiente (5); Energía (2); 		Sanidad y 	Seguridad (3) ; Movilidad Urbana (3); Turismo &amp; Ocio (3); e-		Administración (3)</a:t>
            </a:r>
          </a:p>
          <a:p>
            <a:pPr marL="266700" indent="0">
              <a:lnSpc>
                <a:spcPct val="90000"/>
              </a:lnSpc>
              <a:spcBef>
                <a:spcPct val="90000"/>
              </a:spcBef>
            </a:pPr>
            <a:endParaRPr lang="es-ES" sz="1500" b="1" dirty="0" smtClean="0">
              <a:solidFill>
                <a:srgbClr val="660066"/>
              </a:solidFill>
              <a:latin typeface="Arial" pitchFamily="34" charset="0"/>
              <a:cs typeface="+mn-cs"/>
            </a:endParaRPr>
          </a:p>
          <a:p>
            <a:pPr marL="266700" indent="0">
              <a:lnSpc>
                <a:spcPct val="90000"/>
              </a:lnSpc>
              <a:spcBef>
                <a:spcPct val="90000"/>
              </a:spcBef>
            </a:pPr>
            <a:r>
              <a:rPr lang="es-ES" sz="800" b="1" dirty="0" smtClean="0">
                <a:solidFill>
                  <a:srgbClr val="660066"/>
                </a:solidFill>
                <a:latin typeface="Arial" pitchFamily="34" charset="0"/>
                <a:cs typeface="+mn-cs"/>
              </a:rPr>
              <a:t>	</a:t>
            </a:r>
            <a:endParaRPr lang="es-ES" sz="800" b="1" dirty="0" smtClean="0">
              <a:solidFill>
                <a:srgbClr val="000000">
                  <a:lumMod val="95000"/>
                  <a:lumOff val="5000"/>
                </a:srgbClr>
              </a:solidFill>
              <a:latin typeface="Arial" pitchFamily="34" charset="0"/>
              <a:cs typeface="+mn-cs"/>
            </a:endParaRPr>
          </a:p>
          <a:p>
            <a:pPr>
              <a:lnSpc>
                <a:spcPct val="90000"/>
              </a:lnSpc>
              <a:spcBef>
                <a:spcPct val="90000"/>
              </a:spcBef>
              <a:buFont typeface="Wingdings" pitchFamily="2" charset="2"/>
              <a:buChar char="q"/>
            </a:pPr>
            <a:r>
              <a:rPr lang="es-ES" sz="1500" b="1" dirty="0" smtClean="0">
                <a:solidFill>
                  <a:srgbClr val="000000">
                    <a:lumMod val="95000"/>
                    <a:lumOff val="5000"/>
                  </a:srgbClr>
                </a:solidFill>
                <a:latin typeface="Arial" pitchFamily="34" charset="0"/>
                <a:cs typeface="+mn-cs"/>
              </a:rPr>
              <a:t>FINANCIACIÓN:</a:t>
            </a:r>
            <a:r>
              <a:rPr lang="es-ES" sz="1500" b="1" dirty="0">
                <a:solidFill>
                  <a:srgbClr val="000000">
                    <a:lumMod val="95000"/>
                    <a:lumOff val="5000"/>
                  </a:srgbClr>
                </a:solidFill>
                <a:latin typeface="Arial" pitchFamily="34" charset="0"/>
                <a:cs typeface="+mn-cs"/>
              </a:rPr>
              <a:t>	</a:t>
            </a:r>
            <a:r>
              <a:rPr lang="es-ES" sz="1500" b="1" dirty="0" smtClean="0">
                <a:solidFill>
                  <a:srgbClr val="000000">
                    <a:lumMod val="95000"/>
                    <a:lumOff val="5000"/>
                  </a:srgbClr>
                </a:solidFill>
                <a:latin typeface="Arial" pitchFamily="34" charset="0"/>
                <a:cs typeface="+mn-cs"/>
              </a:rPr>
              <a:t>aprox. 11,5 </a:t>
            </a:r>
            <a:r>
              <a:rPr lang="es-ES" sz="1500" b="1" dirty="0">
                <a:solidFill>
                  <a:srgbClr val="000000">
                    <a:lumMod val="95000"/>
                    <a:lumOff val="5000"/>
                  </a:srgbClr>
                </a:solidFill>
                <a:latin typeface="Arial" pitchFamily="34" charset="0"/>
                <a:cs typeface="+mn-cs"/>
              </a:rPr>
              <a:t>M€ </a:t>
            </a:r>
            <a:r>
              <a:rPr lang="es-ES" sz="1500" dirty="0">
                <a:solidFill>
                  <a:srgbClr val="000000">
                    <a:lumMod val="95000"/>
                    <a:lumOff val="5000"/>
                  </a:srgbClr>
                </a:solidFill>
                <a:latin typeface="Arial" pitchFamily="34" charset="0"/>
                <a:cs typeface="+mn-cs"/>
              </a:rPr>
              <a:t>(FEDER FT 80%; </a:t>
            </a:r>
            <a:r>
              <a:rPr lang="es-ES" sz="1500" dirty="0" smtClean="0">
                <a:solidFill>
                  <a:srgbClr val="000000">
                    <a:lumMod val="95000"/>
                    <a:lumOff val="5000"/>
                  </a:srgbClr>
                </a:solidFill>
                <a:latin typeface="Arial" pitchFamily="34" charset="0"/>
                <a:cs typeface="+mn-cs"/>
              </a:rPr>
              <a:t>MINECO AR)</a:t>
            </a:r>
            <a:endParaRPr lang="es-ES" sz="1500" dirty="0">
              <a:solidFill>
                <a:srgbClr val="000000">
                  <a:lumMod val="95000"/>
                  <a:lumOff val="5000"/>
                </a:srgbClr>
              </a:solidFill>
              <a:latin typeface="Arial" pitchFamily="34" charset="0"/>
              <a:cs typeface="+mn-cs"/>
            </a:endParaRPr>
          </a:p>
          <a:p>
            <a:pPr marL="266700" indent="0">
              <a:lnSpc>
                <a:spcPct val="90000"/>
              </a:lnSpc>
              <a:spcBef>
                <a:spcPct val="90000"/>
              </a:spcBef>
            </a:pPr>
            <a:r>
              <a:rPr lang="es-ES" sz="1500" dirty="0" smtClean="0">
                <a:solidFill>
                  <a:srgbClr val="000000">
                    <a:lumMod val="95000"/>
                    <a:lumOff val="5000"/>
                  </a:srgbClr>
                </a:solidFill>
                <a:latin typeface="Arial" pitchFamily="34" charset="0"/>
                <a:cs typeface="+mn-cs"/>
              </a:rPr>
              <a:t>			</a:t>
            </a:r>
            <a:endParaRPr lang="es-ES" sz="1500" dirty="0">
              <a:solidFill>
                <a:srgbClr val="000000">
                  <a:lumMod val="95000"/>
                  <a:lumOff val="5000"/>
                </a:srgbClr>
              </a:solidFill>
              <a:latin typeface="Arial" pitchFamily="34" charset="0"/>
            </a:endParaRPr>
          </a:p>
        </p:txBody>
      </p:sp>
      <p:sp>
        <p:nvSpPr>
          <p:cNvPr id="31" name="AutoShape 10"/>
          <p:cNvSpPr>
            <a:spLocks noChangeArrowheads="1"/>
          </p:cNvSpPr>
          <p:nvPr/>
        </p:nvSpPr>
        <p:spPr bwMode="auto">
          <a:xfrm>
            <a:off x="2794103" y="3196428"/>
            <a:ext cx="6125614" cy="1240683"/>
          </a:xfrm>
          <a:prstGeom prst="roundRect">
            <a:avLst>
              <a:gd name="adj" fmla="val 16667"/>
            </a:avLst>
          </a:prstGeom>
          <a:solidFill>
            <a:srgbClr val="003300">
              <a:alpha val="30000"/>
            </a:srgbClr>
          </a:solidFill>
          <a:ln>
            <a:noFill/>
          </a:ln>
          <a:effectLst/>
          <a:extLst/>
        </p:spPr>
        <p:txBody>
          <a:bodyPr wrap="square" lIns="76200" tIns="38100" rIns="76200" bIns="38100" anchor="ctr">
            <a:spAutoFit/>
          </a:bodyPr>
          <a:lstStyle/>
          <a:p>
            <a:endParaRPr lang="es-ES" sz="2000" b="1">
              <a:solidFill>
                <a:srgbClr val="000000">
                  <a:lumMod val="95000"/>
                  <a:lumOff val="5000"/>
                </a:srgbClr>
              </a:solidFill>
              <a:latin typeface="Verdana" pitchFamily="34" charset="0"/>
              <a:cs typeface="+mn-cs"/>
            </a:endParaRPr>
          </a:p>
        </p:txBody>
      </p:sp>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1312" y="1916832"/>
            <a:ext cx="1512168" cy="973350"/>
          </a:xfrm>
          <a:prstGeom prst="rect">
            <a:avLst/>
          </a:prstGeom>
        </p:spPr>
      </p:pic>
      <p:sp>
        <p:nvSpPr>
          <p:cNvPr id="12" name="Rectangle 3"/>
          <p:cNvSpPr>
            <a:spLocks noChangeArrowheads="1"/>
          </p:cNvSpPr>
          <p:nvPr/>
        </p:nvSpPr>
        <p:spPr bwMode="auto">
          <a:xfrm>
            <a:off x="499717" y="1268760"/>
            <a:ext cx="8773763" cy="461665"/>
          </a:xfrm>
          <a:prstGeom prst="rect">
            <a:avLst/>
          </a:prstGeom>
          <a:solidFill>
            <a:srgbClr val="333333"/>
          </a:solidFill>
          <a:ln>
            <a:noFill/>
          </a:ln>
          <a:effectLst/>
          <a:extLst/>
        </p:spPr>
        <p:txBody>
          <a:bodyPr wrap="square" lIns="76200" tIns="38100" rIns="76200" bIns="38100">
            <a:spAutoFit/>
          </a:bodyPr>
          <a:lstStyle/>
          <a:p>
            <a:pPr marL="609600" indent="-609600">
              <a:lnSpc>
                <a:spcPct val="50000"/>
              </a:lnSpc>
              <a:spcBef>
                <a:spcPct val="50000"/>
              </a:spcBef>
              <a:defRPr/>
            </a:pPr>
            <a:r>
              <a:rPr lang="en-GB" sz="200" b="1" dirty="0">
                <a:latin typeface="Arial Narrow" pitchFamily="34" charset="0"/>
                <a:cs typeface="+mn-cs"/>
              </a:rPr>
              <a:t>	</a:t>
            </a:r>
          </a:p>
          <a:p>
            <a:pPr marL="609600" indent="-609600">
              <a:lnSpc>
                <a:spcPct val="50000"/>
              </a:lnSpc>
              <a:spcBef>
                <a:spcPct val="50000"/>
              </a:spcBef>
              <a:defRPr/>
            </a:pPr>
            <a:r>
              <a:rPr lang="en-GB" sz="2400" b="1" dirty="0">
                <a:latin typeface="Arial Narrow" pitchFamily="34" charset="0"/>
                <a:cs typeface="+mn-cs"/>
              </a:rPr>
              <a:t> </a:t>
            </a:r>
            <a:r>
              <a:rPr lang="en-GB" sz="2400" b="1" dirty="0" smtClean="0">
                <a:latin typeface="Arial Narrow" pitchFamily="34" charset="0"/>
                <a:cs typeface="+mn-cs"/>
              </a:rPr>
              <a:t>VI.</a:t>
            </a:r>
            <a:r>
              <a:rPr lang="en-GB" sz="2400" b="1" dirty="0">
                <a:latin typeface="Arial Narrow" pitchFamily="34" charset="0"/>
                <a:cs typeface="+mn-cs"/>
              </a:rPr>
              <a:t>	</a:t>
            </a:r>
            <a:r>
              <a:rPr lang="en-GB" sz="2400" b="1" dirty="0" smtClean="0">
                <a:latin typeface="Arial Narrow" pitchFamily="34" charset="0"/>
                <a:cs typeface="+mn-cs"/>
              </a:rPr>
              <a:t>APLICACIÓN	  			  </a:t>
            </a:r>
            <a:r>
              <a:rPr lang="en-GB" sz="2400" b="1" dirty="0" smtClean="0">
                <a:solidFill>
                  <a:srgbClr val="669900"/>
                </a:solidFill>
                <a:latin typeface="Arial Narrow" pitchFamily="34" charset="0"/>
                <a:cs typeface="+mn-cs"/>
              </a:rPr>
              <a:t>CASO: SMART CORUÑA</a:t>
            </a:r>
            <a:endParaRPr lang="en-GB" sz="2400" b="1" dirty="0">
              <a:solidFill>
                <a:srgbClr val="669900"/>
              </a:solidFill>
              <a:latin typeface="Arial Narrow" pitchFamily="34" charset="0"/>
              <a:cs typeface="+mn-cs"/>
            </a:endParaRPr>
          </a:p>
        </p:txBody>
      </p:sp>
      <p:pic>
        <p:nvPicPr>
          <p:cNvPr id="9" name="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409" y="6228299"/>
            <a:ext cx="1060557" cy="500084"/>
          </a:xfrm>
          <a:prstGeom prst="rect">
            <a:avLst/>
          </a:prstGeom>
        </p:spPr>
      </p:pic>
      <p:sp>
        <p:nvSpPr>
          <p:cNvPr id="10" name="Rectangle 17"/>
          <p:cNvSpPr>
            <a:spLocks noChangeArrowheads="1"/>
          </p:cNvSpPr>
          <p:nvPr/>
        </p:nvSpPr>
        <p:spPr bwMode="auto">
          <a:xfrm>
            <a:off x="539552" y="434752"/>
            <a:ext cx="8604448" cy="473968"/>
          </a:xfrm>
          <a:prstGeom prst="rect">
            <a:avLst/>
          </a:prstGeom>
          <a:noFill/>
          <a:ln w="12700">
            <a:noFill/>
            <a:miter lim="800000"/>
            <a:headEnd/>
            <a:tailEnd/>
          </a:ln>
          <a:effectLst/>
        </p:spPr>
        <p:txBody>
          <a:bodyPr lIns="46038" tIns="44450" rIns="46038" bIns="44450"/>
          <a:lstStyle/>
          <a:p>
            <a:pPr lvl="0" eaLnBrk="0" hangingPunct="0">
              <a:defRPr/>
            </a:pPr>
            <a:r>
              <a:rPr lang="es-ES" sz="2000" b="1" dirty="0" smtClean="0">
                <a:solidFill>
                  <a:srgbClr val="000000"/>
                </a:solidFill>
                <a:latin typeface="Arial" pitchFamily="34" charset="0"/>
              </a:rPr>
              <a:t>CPI. </a:t>
            </a:r>
            <a:r>
              <a:rPr lang="es-ES" sz="1400" b="1" dirty="0" smtClean="0">
                <a:solidFill>
                  <a:srgbClr val="000000"/>
                </a:solidFill>
                <a:latin typeface="Arial" pitchFamily="34" charset="0"/>
              </a:rPr>
              <a:t>FUNDAMENTOS E INSTRUMENTACIÓN</a:t>
            </a:r>
            <a:endParaRPr lang="es-ES" sz="1400" b="1" dirty="0">
              <a:solidFill>
                <a:srgbClr val="000000"/>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374968731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ntranet.redinterna.age/stfls/comun/logos/2011-EconomiaC.jpg"/>
          <p:cNvPicPr>
            <a:picLocks noChangeAspect="1" noChangeArrowheads="1"/>
          </p:cNvPicPr>
          <p:nvPr/>
        </p:nvPicPr>
        <p:blipFill>
          <a:blip r:embed="rId3" cstate="print"/>
          <a:srcRect/>
          <a:stretch>
            <a:fillRect/>
          </a:stretch>
        </p:blipFill>
        <p:spPr bwMode="auto">
          <a:xfrm>
            <a:off x="7401275" y="6098682"/>
            <a:ext cx="2482771" cy="759318"/>
          </a:xfrm>
          <a:prstGeom prst="rect">
            <a:avLst/>
          </a:prstGeom>
          <a:ln>
            <a:noFill/>
          </a:ln>
          <a:effectLst>
            <a:softEdge rad="112500"/>
          </a:effectLst>
        </p:spPr>
      </p:pic>
      <p:sp>
        <p:nvSpPr>
          <p:cNvPr id="23" name="AutoShape 10"/>
          <p:cNvSpPr>
            <a:spLocks noChangeArrowheads="1"/>
          </p:cNvSpPr>
          <p:nvPr/>
        </p:nvSpPr>
        <p:spPr bwMode="auto">
          <a:xfrm>
            <a:off x="2498450" y="2537092"/>
            <a:ext cx="6270974" cy="548252"/>
          </a:xfrm>
          <a:prstGeom prst="roundRect">
            <a:avLst>
              <a:gd name="adj" fmla="val 16667"/>
            </a:avLst>
          </a:prstGeom>
          <a:solidFill>
            <a:srgbClr val="003300">
              <a:alpha val="70000"/>
            </a:srgbClr>
          </a:solidFill>
          <a:ln>
            <a:noFill/>
          </a:ln>
          <a:effectLst/>
          <a:extLst/>
        </p:spPr>
        <p:txBody>
          <a:bodyPr wrap="square" lIns="76200" tIns="38100" rIns="76200" bIns="38100" anchor="ctr">
            <a:spAutoFit/>
          </a:bodyPr>
          <a:lstStyle/>
          <a:p>
            <a:pPr fontAlgn="auto">
              <a:spcBef>
                <a:spcPts val="0"/>
              </a:spcBef>
              <a:spcAft>
                <a:spcPts val="0"/>
              </a:spcAft>
              <a:defRPr/>
            </a:pPr>
            <a:endParaRPr lang="en-GB" sz="2000" b="1" kern="0" dirty="0">
              <a:solidFill>
                <a:srgbClr val="000000">
                  <a:lumMod val="95000"/>
                  <a:lumOff val="5000"/>
                </a:srgbClr>
              </a:solidFill>
              <a:latin typeface="Verdana" pitchFamily="34" charset="0"/>
              <a:cs typeface="+mn-cs"/>
            </a:endParaRPr>
          </a:p>
        </p:txBody>
      </p:sp>
      <p:sp>
        <p:nvSpPr>
          <p:cNvPr id="26" name="AutoShape 10"/>
          <p:cNvSpPr>
            <a:spLocks noChangeArrowheads="1"/>
          </p:cNvSpPr>
          <p:nvPr/>
        </p:nvSpPr>
        <p:spPr bwMode="auto">
          <a:xfrm>
            <a:off x="2498450" y="3185164"/>
            <a:ext cx="6351240" cy="597024"/>
          </a:xfrm>
          <a:prstGeom prst="roundRect">
            <a:avLst>
              <a:gd name="adj" fmla="val 16667"/>
            </a:avLst>
          </a:prstGeom>
          <a:solidFill>
            <a:srgbClr val="003300">
              <a:alpha val="70000"/>
            </a:srgbClr>
          </a:solidFill>
          <a:ln>
            <a:noFill/>
          </a:ln>
          <a:effectLst/>
          <a:extLst/>
        </p:spPr>
        <p:txBody>
          <a:bodyPr wrap="square" lIns="76200" tIns="38100" rIns="76200" bIns="38100" anchor="ctr">
            <a:spAutoFit/>
          </a:bodyPr>
          <a:lstStyle/>
          <a:p>
            <a:pPr fontAlgn="auto">
              <a:spcBef>
                <a:spcPts val="0"/>
              </a:spcBef>
              <a:spcAft>
                <a:spcPts val="0"/>
              </a:spcAft>
              <a:defRPr/>
            </a:pPr>
            <a:endParaRPr lang="en-GB" sz="2000" b="1" kern="0" dirty="0">
              <a:solidFill>
                <a:srgbClr val="000000">
                  <a:lumMod val="95000"/>
                  <a:lumOff val="5000"/>
                </a:srgbClr>
              </a:solidFill>
              <a:latin typeface="Verdana" pitchFamily="34" charset="0"/>
              <a:cs typeface="+mn-cs"/>
            </a:endParaRPr>
          </a:p>
        </p:txBody>
      </p:sp>
      <p:sp>
        <p:nvSpPr>
          <p:cNvPr id="36" name="Text Box 5"/>
          <p:cNvSpPr txBox="1">
            <a:spLocks noChangeArrowheads="1"/>
          </p:cNvSpPr>
          <p:nvPr/>
        </p:nvSpPr>
        <p:spPr bwMode="auto">
          <a:xfrm>
            <a:off x="704528" y="2060848"/>
            <a:ext cx="8202634" cy="391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76200" tIns="38100" rIns="76200" bIns="38100">
            <a:spAutoFit/>
          </a:bodyPr>
          <a:lstStyle>
            <a:lvl1pPr marL="542925" indent="-276225">
              <a:defRPr sz="2400">
                <a:solidFill>
                  <a:schemeClr val="tx1"/>
                </a:solidFill>
                <a:latin typeface="Times New Roman" pitchFamily="18" charset="0"/>
              </a:defRPr>
            </a:lvl1pPr>
            <a:lvl2pPr marL="808038">
              <a:defRPr sz="2400">
                <a:solidFill>
                  <a:schemeClr val="tx1"/>
                </a:solidFill>
                <a:latin typeface="Times New Roman" pitchFamily="18" charset="0"/>
              </a:defRPr>
            </a:lvl2pPr>
            <a:lvl3pPr marL="987425">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90000"/>
              </a:spcBef>
              <a:buFont typeface="Wingdings" pitchFamily="2" charset="2"/>
              <a:buChar char="q"/>
            </a:pPr>
            <a:r>
              <a:rPr lang="es-ES" sz="1800" b="1" dirty="0" smtClean="0">
                <a:solidFill>
                  <a:srgbClr val="000000">
                    <a:lumMod val="95000"/>
                    <a:lumOff val="5000"/>
                  </a:srgbClr>
                </a:solidFill>
                <a:latin typeface="Calibri" panose="020F0502020204030204" pitchFamily="34" charset="0"/>
                <a:cs typeface="+mn-cs"/>
              </a:rPr>
              <a:t>SECTOR:</a:t>
            </a:r>
            <a:r>
              <a:rPr lang="es-ES" sz="1500" b="1" dirty="0" smtClean="0">
                <a:solidFill>
                  <a:srgbClr val="000000">
                    <a:lumMod val="95000"/>
                    <a:lumOff val="5000"/>
                  </a:srgbClr>
                </a:solidFill>
                <a:latin typeface="Calibri" panose="020F0502020204030204" pitchFamily="34" charset="0"/>
                <a:cs typeface="+mn-cs"/>
              </a:rPr>
              <a:t>	</a:t>
            </a:r>
            <a:r>
              <a:rPr lang="es-ES" sz="1500" b="1" dirty="0" smtClean="0">
                <a:solidFill>
                  <a:srgbClr val="000000"/>
                </a:solidFill>
                <a:latin typeface="Calibri" panose="020F0502020204030204" pitchFamily="34" charset="0"/>
                <a:cs typeface="+mn-cs"/>
              </a:rPr>
              <a:t>SALUD</a:t>
            </a:r>
            <a:r>
              <a:rPr lang="es-ES" sz="1500" dirty="0" smtClean="0">
                <a:solidFill>
                  <a:srgbClr val="000000"/>
                </a:solidFill>
                <a:latin typeface="Calibri" panose="020F0502020204030204" pitchFamily="34" charset="0"/>
                <a:cs typeface="+mn-cs"/>
              </a:rPr>
              <a:t>. </a:t>
            </a:r>
            <a:r>
              <a:rPr lang="es-ES" sz="1500" dirty="0" smtClean="0">
                <a:solidFill>
                  <a:srgbClr val="000000">
                    <a:lumMod val="95000"/>
                    <a:lumOff val="5000"/>
                  </a:srgbClr>
                </a:solidFill>
                <a:latin typeface="Calibri" panose="020F0502020204030204" pitchFamily="34" charset="0"/>
                <a:cs typeface="+mn-cs"/>
              </a:rPr>
              <a:t>	Infraestructura Hospitalaria (H2050) / </a:t>
            </a:r>
            <a:r>
              <a:rPr lang="es-ES" sz="1500" dirty="0" smtClean="0">
                <a:solidFill>
                  <a:srgbClr val="000000">
                    <a:lumMod val="95000"/>
                    <a:lumOff val="5000"/>
                  </a:srgbClr>
                </a:solidFill>
                <a:latin typeface="Calibri" panose="020F0502020204030204" pitchFamily="34" charset="0"/>
              </a:rPr>
              <a:t>Cartera </a:t>
            </a:r>
            <a:r>
              <a:rPr lang="es-ES" sz="1500" dirty="0">
                <a:solidFill>
                  <a:srgbClr val="000000">
                    <a:lumMod val="95000"/>
                    <a:lumOff val="5000"/>
                  </a:srgbClr>
                </a:solidFill>
                <a:latin typeface="Calibri" panose="020F0502020204030204" pitchFamily="34" charset="0"/>
              </a:rPr>
              <a:t>de Servicios (IS) </a:t>
            </a:r>
          </a:p>
          <a:p>
            <a:pPr>
              <a:lnSpc>
                <a:spcPct val="90000"/>
              </a:lnSpc>
              <a:spcBef>
                <a:spcPct val="90000"/>
              </a:spcBef>
              <a:buFont typeface="Wingdings" pitchFamily="2" charset="2"/>
              <a:buChar char="q"/>
            </a:pPr>
            <a:r>
              <a:rPr lang="es-ES" sz="1800" b="1" dirty="0" smtClean="0">
                <a:solidFill>
                  <a:srgbClr val="000000">
                    <a:lumMod val="95000"/>
                    <a:lumOff val="5000"/>
                  </a:srgbClr>
                </a:solidFill>
                <a:latin typeface="Calibri" panose="020F0502020204030204" pitchFamily="34" charset="0"/>
                <a:cs typeface="+mn-cs"/>
              </a:rPr>
              <a:t>OBJETO:</a:t>
            </a:r>
            <a:r>
              <a:rPr lang="es-ES" sz="1500" b="1" dirty="0" smtClean="0">
                <a:solidFill>
                  <a:srgbClr val="000000">
                    <a:lumMod val="95000"/>
                    <a:lumOff val="5000"/>
                  </a:srgbClr>
                </a:solidFill>
                <a:latin typeface="Calibri" panose="020F0502020204030204" pitchFamily="34" charset="0"/>
                <a:cs typeface="+mn-cs"/>
              </a:rPr>
              <a:t>	</a:t>
            </a:r>
            <a:r>
              <a:rPr lang="es-ES" sz="1500" b="1" dirty="0" smtClean="0">
                <a:latin typeface="Calibri" panose="020F0502020204030204" pitchFamily="34" charset="0"/>
                <a:cs typeface="+mn-cs"/>
              </a:rPr>
              <a:t>H2050: 	</a:t>
            </a:r>
            <a:r>
              <a:rPr lang="es-ES" sz="1500" dirty="0" smtClean="0">
                <a:latin typeface="Calibri" panose="020F0502020204030204" pitchFamily="34" charset="0"/>
                <a:cs typeface="+mn-cs"/>
              </a:rPr>
              <a:t>Proyecto de innovación sanitaria centrado en infraestructura 			hospitalaria y su gestión (9 sub-proyectos)</a:t>
            </a:r>
          </a:p>
          <a:p>
            <a:pPr>
              <a:lnSpc>
                <a:spcPct val="90000"/>
              </a:lnSpc>
              <a:spcBef>
                <a:spcPts val="600"/>
              </a:spcBef>
              <a:buFont typeface="Wingdings" pitchFamily="2" charset="2"/>
              <a:buChar char="q"/>
            </a:pPr>
            <a:endParaRPr lang="es-ES" sz="100" dirty="0" smtClean="0">
              <a:latin typeface="Calibri" panose="020F0502020204030204" pitchFamily="34" charset="0"/>
              <a:cs typeface="+mn-cs"/>
            </a:endParaRPr>
          </a:p>
          <a:p>
            <a:pPr marL="266700" indent="0">
              <a:lnSpc>
                <a:spcPct val="90000"/>
              </a:lnSpc>
              <a:spcBef>
                <a:spcPct val="90000"/>
              </a:spcBef>
            </a:pPr>
            <a:r>
              <a:rPr lang="es-ES" sz="1400" b="1" dirty="0">
                <a:solidFill>
                  <a:srgbClr val="000000"/>
                </a:solidFill>
                <a:latin typeface="Calibri" panose="020F0502020204030204" pitchFamily="34" charset="0"/>
              </a:rPr>
              <a:t>	</a:t>
            </a:r>
            <a:r>
              <a:rPr lang="es-ES" sz="1400" b="1" dirty="0" smtClean="0">
                <a:solidFill>
                  <a:srgbClr val="000000"/>
                </a:solidFill>
                <a:latin typeface="Calibri" panose="020F0502020204030204" pitchFamily="34" charset="0"/>
              </a:rPr>
              <a:t>	</a:t>
            </a:r>
            <a:r>
              <a:rPr lang="es-ES" sz="1400" b="1" dirty="0" smtClean="0">
                <a:latin typeface="Calibri" panose="020F0502020204030204" pitchFamily="34" charset="0"/>
              </a:rPr>
              <a:t>IS</a:t>
            </a:r>
            <a:r>
              <a:rPr lang="es-ES" sz="1400" b="1" dirty="0">
                <a:latin typeface="Calibri" panose="020F0502020204030204" pitchFamily="34" charset="0"/>
              </a:rPr>
              <a:t>:	</a:t>
            </a:r>
            <a:r>
              <a:rPr lang="es-ES" sz="1400" dirty="0">
                <a:latin typeface="Calibri" panose="020F0502020204030204" pitchFamily="34" charset="0"/>
              </a:rPr>
              <a:t>Proyecto de innovación sanitaria centrado en soluciones 			</a:t>
            </a:r>
            <a:r>
              <a:rPr lang="es-ES" sz="1400" dirty="0" smtClean="0">
                <a:latin typeface="Calibri" panose="020F0502020204030204" pitchFamily="34" charset="0"/>
              </a:rPr>
              <a:t>	asistenciales </a:t>
            </a:r>
            <a:r>
              <a:rPr lang="es-ES" sz="1400" dirty="0">
                <a:latin typeface="Calibri" panose="020F0502020204030204" pitchFamily="34" charset="0"/>
              </a:rPr>
              <a:t>innovadoras (14 sub-proyectos)</a:t>
            </a:r>
          </a:p>
          <a:p>
            <a:pPr marL="266700" indent="0">
              <a:lnSpc>
                <a:spcPct val="90000"/>
              </a:lnSpc>
              <a:spcBef>
                <a:spcPct val="90000"/>
              </a:spcBef>
            </a:pPr>
            <a:endParaRPr lang="es-ES" sz="1200" b="1" dirty="0" smtClean="0">
              <a:solidFill>
                <a:srgbClr val="000000">
                  <a:lumMod val="95000"/>
                  <a:lumOff val="5000"/>
                </a:srgbClr>
              </a:solidFill>
              <a:latin typeface="Calibri" panose="020F0502020204030204" pitchFamily="34" charset="0"/>
              <a:cs typeface="+mn-cs"/>
            </a:endParaRPr>
          </a:p>
          <a:p>
            <a:pPr>
              <a:lnSpc>
                <a:spcPct val="90000"/>
              </a:lnSpc>
              <a:spcBef>
                <a:spcPts val="600"/>
              </a:spcBef>
              <a:buFont typeface="Wingdings" pitchFamily="2" charset="2"/>
              <a:buChar char="q"/>
            </a:pPr>
            <a:r>
              <a:rPr lang="es-ES" sz="1800" b="1" dirty="0" smtClean="0">
                <a:solidFill>
                  <a:srgbClr val="000000">
                    <a:lumMod val="95000"/>
                    <a:lumOff val="5000"/>
                  </a:srgbClr>
                </a:solidFill>
                <a:latin typeface="Calibri" panose="020F0502020204030204" pitchFamily="34" charset="0"/>
                <a:cs typeface="+mn-cs"/>
              </a:rPr>
              <a:t>COMPRADOR:</a:t>
            </a:r>
            <a:r>
              <a:rPr lang="es-ES" sz="1500" b="1" dirty="0" smtClean="0">
                <a:solidFill>
                  <a:srgbClr val="000000">
                    <a:lumMod val="95000"/>
                    <a:lumOff val="5000"/>
                  </a:srgbClr>
                </a:solidFill>
                <a:latin typeface="Calibri" panose="020F0502020204030204" pitchFamily="34" charset="0"/>
                <a:cs typeface="+mn-cs"/>
              </a:rPr>
              <a:t>	SERVICIO </a:t>
            </a:r>
            <a:r>
              <a:rPr lang="es-ES" sz="1500" b="1" dirty="0">
                <a:solidFill>
                  <a:srgbClr val="000000">
                    <a:lumMod val="95000"/>
                    <a:lumOff val="5000"/>
                  </a:srgbClr>
                </a:solidFill>
                <a:latin typeface="Calibri" panose="020F0502020204030204" pitchFamily="34" charset="0"/>
                <a:cs typeface="+mn-cs"/>
              </a:rPr>
              <a:t>GALLEGO DE SALUD (SERGAS)</a:t>
            </a:r>
            <a:r>
              <a:rPr lang="es-ES" sz="1500" dirty="0">
                <a:solidFill>
                  <a:srgbClr val="000000">
                    <a:lumMod val="95000"/>
                    <a:lumOff val="5000"/>
                  </a:srgbClr>
                </a:solidFill>
                <a:latin typeface="Calibri" panose="020F0502020204030204" pitchFamily="34" charset="0"/>
                <a:cs typeface="+mn-cs"/>
              </a:rPr>
              <a:t> </a:t>
            </a:r>
          </a:p>
          <a:p>
            <a:pPr>
              <a:lnSpc>
                <a:spcPct val="90000"/>
              </a:lnSpc>
              <a:spcBef>
                <a:spcPts val="600"/>
              </a:spcBef>
              <a:buFont typeface="Wingdings" pitchFamily="2" charset="2"/>
              <a:buChar char="q"/>
            </a:pPr>
            <a:r>
              <a:rPr lang="es-ES" sz="1800" b="1" dirty="0" smtClean="0">
                <a:solidFill>
                  <a:srgbClr val="000000">
                    <a:lumMod val="95000"/>
                    <a:lumOff val="5000"/>
                  </a:srgbClr>
                </a:solidFill>
                <a:latin typeface="Calibri" panose="020F0502020204030204" pitchFamily="34" charset="0"/>
                <a:cs typeface="+mn-cs"/>
              </a:rPr>
              <a:t>FINANCIACIÓN:</a:t>
            </a:r>
            <a:r>
              <a:rPr lang="es-ES" sz="1500" b="1" dirty="0">
                <a:solidFill>
                  <a:srgbClr val="000000">
                    <a:lumMod val="95000"/>
                    <a:lumOff val="5000"/>
                  </a:srgbClr>
                </a:solidFill>
                <a:latin typeface="Calibri" panose="020F0502020204030204" pitchFamily="34" charset="0"/>
                <a:cs typeface="+mn-cs"/>
              </a:rPr>
              <a:t>	</a:t>
            </a:r>
            <a:r>
              <a:rPr lang="es-ES" sz="1500" b="1" dirty="0" smtClean="0">
                <a:solidFill>
                  <a:srgbClr val="000000">
                    <a:lumMod val="95000"/>
                    <a:lumOff val="5000"/>
                  </a:srgbClr>
                </a:solidFill>
                <a:latin typeface="Calibri" panose="020F0502020204030204" pitchFamily="34" charset="0"/>
                <a:cs typeface="+mn-cs"/>
              </a:rPr>
              <a:t>H2050: 	aprox. 45 </a:t>
            </a:r>
            <a:r>
              <a:rPr lang="es-ES" sz="1500" b="1" dirty="0">
                <a:solidFill>
                  <a:srgbClr val="000000">
                    <a:lumMod val="95000"/>
                    <a:lumOff val="5000"/>
                  </a:srgbClr>
                </a:solidFill>
                <a:latin typeface="Calibri" panose="020F0502020204030204" pitchFamily="34" charset="0"/>
                <a:cs typeface="+mn-cs"/>
              </a:rPr>
              <a:t>M€ </a:t>
            </a:r>
            <a:r>
              <a:rPr lang="es-ES" sz="1500" dirty="0">
                <a:solidFill>
                  <a:srgbClr val="000000">
                    <a:lumMod val="95000"/>
                    <a:lumOff val="5000"/>
                  </a:srgbClr>
                </a:solidFill>
                <a:latin typeface="Calibri" panose="020F0502020204030204" pitchFamily="34" charset="0"/>
                <a:cs typeface="+mn-cs"/>
              </a:rPr>
              <a:t>(FEDER FT 80%; </a:t>
            </a:r>
            <a:r>
              <a:rPr lang="es-ES" sz="1500" dirty="0" smtClean="0">
                <a:solidFill>
                  <a:srgbClr val="000000">
                    <a:lumMod val="95000"/>
                    <a:lumOff val="5000"/>
                  </a:srgbClr>
                </a:solidFill>
                <a:latin typeface="Calibri" panose="020F0502020204030204" pitchFamily="34" charset="0"/>
                <a:cs typeface="+mn-cs"/>
              </a:rPr>
              <a:t>MINECO AR)</a:t>
            </a:r>
            <a:endParaRPr lang="es-ES" sz="1500" dirty="0">
              <a:solidFill>
                <a:srgbClr val="000000">
                  <a:lumMod val="95000"/>
                  <a:lumOff val="5000"/>
                </a:srgbClr>
              </a:solidFill>
              <a:latin typeface="Calibri" panose="020F0502020204030204" pitchFamily="34" charset="0"/>
              <a:cs typeface="+mn-cs"/>
            </a:endParaRPr>
          </a:p>
          <a:p>
            <a:pPr marL="266700" indent="0">
              <a:lnSpc>
                <a:spcPct val="90000"/>
              </a:lnSpc>
              <a:spcBef>
                <a:spcPct val="90000"/>
              </a:spcBef>
            </a:pPr>
            <a:r>
              <a:rPr lang="es-ES" sz="1500" dirty="0" smtClean="0">
                <a:solidFill>
                  <a:srgbClr val="000000">
                    <a:lumMod val="95000"/>
                    <a:lumOff val="5000"/>
                  </a:srgbClr>
                </a:solidFill>
                <a:latin typeface="Calibri" panose="020F0502020204030204" pitchFamily="34" charset="0"/>
                <a:cs typeface="+mn-cs"/>
              </a:rPr>
              <a:t>			</a:t>
            </a:r>
            <a:r>
              <a:rPr lang="es-ES" sz="1500" b="1" dirty="0" smtClean="0">
                <a:solidFill>
                  <a:srgbClr val="000000">
                    <a:lumMod val="95000"/>
                    <a:lumOff val="5000"/>
                  </a:srgbClr>
                </a:solidFill>
                <a:latin typeface="Calibri" panose="020F0502020204030204" pitchFamily="34" charset="0"/>
                <a:cs typeface="+mn-cs"/>
              </a:rPr>
              <a:t>IS:	aprox. </a:t>
            </a:r>
            <a:r>
              <a:rPr lang="es-ES" sz="1500" b="1" dirty="0" smtClean="0">
                <a:solidFill>
                  <a:srgbClr val="000000">
                    <a:lumMod val="95000"/>
                    <a:lumOff val="5000"/>
                  </a:srgbClr>
                </a:solidFill>
                <a:latin typeface="Calibri" panose="020F0502020204030204" pitchFamily="34" charset="0"/>
              </a:rPr>
              <a:t>45 </a:t>
            </a:r>
            <a:r>
              <a:rPr lang="es-ES" sz="1500" b="1" dirty="0">
                <a:solidFill>
                  <a:srgbClr val="000000">
                    <a:lumMod val="95000"/>
                    <a:lumOff val="5000"/>
                  </a:srgbClr>
                </a:solidFill>
                <a:latin typeface="Calibri" panose="020F0502020204030204" pitchFamily="34" charset="0"/>
              </a:rPr>
              <a:t>M€ </a:t>
            </a:r>
            <a:r>
              <a:rPr lang="es-ES" sz="1500" dirty="0">
                <a:solidFill>
                  <a:srgbClr val="000000">
                    <a:lumMod val="95000"/>
                    <a:lumOff val="5000"/>
                  </a:srgbClr>
                </a:solidFill>
                <a:latin typeface="Calibri" panose="020F0502020204030204" pitchFamily="34" charset="0"/>
              </a:rPr>
              <a:t>(FEDER FT 80%; MINECO AR</a:t>
            </a:r>
            <a:r>
              <a:rPr lang="es-ES" sz="1500" dirty="0" smtClean="0">
                <a:solidFill>
                  <a:srgbClr val="000000">
                    <a:lumMod val="95000"/>
                    <a:lumOff val="5000"/>
                  </a:srgbClr>
                </a:solidFill>
                <a:latin typeface="Calibri" panose="020F0502020204030204" pitchFamily="34" charset="0"/>
              </a:rPr>
              <a:t>)</a:t>
            </a:r>
          </a:p>
          <a:p>
            <a:pPr marL="266700" indent="0">
              <a:lnSpc>
                <a:spcPct val="90000"/>
              </a:lnSpc>
              <a:spcBef>
                <a:spcPts val="600"/>
              </a:spcBef>
            </a:pPr>
            <a:endParaRPr lang="es-ES" sz="200" dirty="0" smtClean="0">
              <a:solidFill>
                <a:srgbClr val="000000">
                  <a:lumMod val="95000"/>
                  <a:lumOff val="5000"/>
                </a:srgbClr>
              </a:solidFill>
              <a:latin typeface="Calibri" panose="020F0502020204030204" pitchFamily="34" charset="0"/>
            </a:endParaRPr>
          </a:p>
          <a:p>
            <a:pPr>
              <a:lnSpc>
                <a:spcPct val="90000"/>
              </a:lnSpc>
              <a:spcBef>
                <a:spcPts val="600"/>
              </a:spcBef>
              <a:spcAft>
                <a:spcPts val="600"/>
              </a:spcAft>
              <a:buFont typeface="Wingdings" pitchFamily="2" charset="2"/>
              <a:buChar char="q"/>
            </a:pPr>
            <a:r>
              <a:rPr lang="es-ES" sz="1800" b="1" dirty="0" smtClean="0">
                <a:solidFill>
                  <a:srgbClr val="000000">
                    <a:lumMod val="95000"/>
                    <a:lumOff val="5000"/>
                  </a:srgbClr>
                </a:solidFill>
                <a:latin typeface="Calibri" panose="020F0502020204030204" pitchFamily="34" charset="0"/>
              </a:rPr>
              <a:t>RESULTADOS:	</a:t>
            </a:r>
            <a:r>
              <a:rPr lang="es-ES" sz="1600" b="1" dirty="0" smtClean="0">
                <a:solidFill>
                  <a:srgbClr val="000000">
                    <a:lumMod val="95000"/>
                    <a:lumOff val="5000"/>
                  </a:srgbClr>
                </a:solidFill>
                <a:latin typeface="Calibri" panose="020F0502020204030204" pitchFamily="34" charset="0"/>
              </a:rPr>
              <a:t>	</a:t>
            </a:r>
            <a:r>
              <a:rPr lang="es-ES" sz="1600" b="1" dirty="0">
                <a:solidFill>
                  <a:srgbClr val="000000">
                    <a:lumMod val="95000"/>
                    <a:lumOff val="5000"/>
                  </a:srgbClr>
                </a:solidFill>
                <a:latin typeface="Calibri" panose="020F0502020204030204" pitchFamily="34" charset="0"/>
              </a:rPr>
              <a:t>N</a:t>
            </a:r>
            <a:r>
              <a:rPr lang="es-ES" sz="1600" b="1" dirty="0" smtClean="0">
                <a:solidFill>
                  <a:srgbClr val="000000">
                    <a:lumMod val="95000"/>
                    <a:lumOff val="5000"/>
                  </a:srgbClr>
                </a:solidFill>
                <a:latin typeface="Calibri" panose="020F0502020204030204" pitchFamily="34" charset="0"/>
              </a:rPr>
              <a:t>º de Sub-proyectos: 23       (Pymes en el 80% de los contratos)</a:t>
            </a:r>
          </a:p>
          <a:p>
            <a:pPr marL="266700" indent="0">
              <a:lnSpc>
                <a:spcPct val="90000"/>
              </a:lnSpc>
              <a:spcBef>
                <a:spcPts val="600"/>
              </a:spcBef>
              <a:spcAft>
                <a:spcPts val="600"/>
              </a:spcAft>
            </a:pPr>
            <a:r>
              <a:rPr lang="es-ES" sz="1500" dirty="0">
                <a:solidFill>
                  <a:srgbClr val="000000"/>
                </a:solidFill>
                <a:latin typeface="Calibri" panose="020F0502020204030204" pitchFamily="34" charset="0"/>
              </a:rPr>
              <a:t>	</a:t>
            </a:r>
            <a:r>
              <a:rPr lang="es-ES" sz="1600" dirty="0" smtClean="0">
                <a:solidFill>
                  <a:srgbClr val="000000"/>
                </a:solidFill>
                <a:latin typeface="Calibri" panose="020F0502020204030204" pitchFamily="34" charset="0"/>
              </a:rPr>
              <a:t> </a:t>
            </a:r>
            <a:r>
              <a:rPr lang="es-ES" sz="1600" dirty="0">
                <a:solidFill>
                  <a:srgbClr val="000000"/>
                </a:solidFill>
                <a:latin typeface="Calibri" panose="020F0502020204030204" pitchFamily="34" charset="0"/>
              </a:rPr>
              <a:t>	</a:t>
            </a:r>
            <a:r>
              <a:rPr lang="es-ES" sz="1600" dirty="0" smtClean="0">
                <a:solidFill>
                  <a:srgbClr val="000000"/>
                </a:solidFill>
                <a:latin typeface="Calibri" panose="020F0502020204030204" pitchFamily="34" charset="0"/>
              </a:rPr>
              <a:t>	</a:t>
            </a:r>
            <a:r>
              <a:rPr lang="es-ES" sz="1600" b="1" dirty="0" smtClean="0">
                <a:solidFill>
                  <a:srgbClr val="000000"/>
                </a:solidFill>
                <a:latin typeface="Calibri" panose="020F0502020204030204" pitchFamily="34" charset="0"/>
              </a:rPr>
              <a:t>Nº </a:t>
            </a:r>
            <a:r>
              <a:rPr lang="es-ES" sz="1600" b="1" dirty="0">
                <a:solidFill>
                  <a:srgbClr val="000000"/>
                </a:solidFill>
                <a:latin typeface="Calibri" panose="020F0502020204030204" pitchFamily="34" charset="0"/>
              </a:rPr>
              <a:t>de </a:t>
            </a:r>
            <a:r>
              <a:rPr lang="es-ES" sz="1600" b="1" dirty="0" smtClean="0">
                <a:solidFill>
                  <a:srgbClr val="000000"/>
                </a:solidFill>
                <a:latin typeface="Calibri" panose="020F0502020204030204" pitchFamily="34" charset="0"/>
              </a:rPr>
              <a:t>empresas involucradas:  94</a:t>
            </a:r>
            <a:r>
              <a:rPr lang="es-ES" sz="1600" dirty="0">
                <a:solidFill>
                  <a:srgbClr val="000000"/>
                </a:solidFill>
                <a:latin typeface="Calibri" panose="020F0502020204030204" pitchFamily="34" charset="0"/>
              </a:rPr>
              <a:t>	</a:t>
            </a:r>
          </a:p>
        </p:txBody>
      </p:sp>
      <p:sp>
        <p:nvSpPr>
          <p:cNvPr id="37" name="AutoShape 10"/>
          <p:cNvSpPr>
            <a:spLocks noChangeArrowheads="1"/>
          </p:cNvSpPr>
          <p:nvPr/>
        </p:nvSpPr>
        <p:spPr bwMode="auto">
          <a:xfrm>
            <a:off x="3296816" y="5157192"/>
            <a:ext cx="5688632" cy="815496"/>
          </a:xfrm>
          <a:prstGeom prst="roundRect">
            <a:avLst>
              <a:gd name="adj" fmla="val 16667"/>
            </a:avLst>
          </a:prstGeom>
          <a:solidFill>
            <a:srgbClr val="003300">
              <a:alpha val="30000"/>
            </a:srgbClr>
          </a:solidFill>
          <a:ln>
            <a:noFill/>
          </a:ln>
          <a:effectLst/>
          <a:extLst/>
        </p:spPr>
        <p:txBody>
          <a:bodyPr wrap="square" lIns="76200" tIns="38100" rIns="76200" bIns="38100" anchor="ctr">
            <a:spAutoFit/>
          </a:bodyPr>
          <a:lstStyle/>
          <a:p>
            <a:pPr fontAlgn="auto">
              <a:spcBef>
                <a:spcPts val="0"/>
              </a:spcBef>
              <a:spcAft>
                <a:spcPts val="0"/>
              </a:spcAft>
              <a:defRPr/>
            </a:pPr>
            <a:endParaRPr lang="en-GB" sz="2000" b="1" kern="0" dirty="0">
              <a:solidFill>
                <a:srgbClr val="000000">
                  <a:lumMod val="95000"/>
                  <a:lumOff val="5000"/>
                </a:srgbClr>
              </a:solidFill>
              <a:latin typeface="Verdana" pitchFamily="34" charset="0"/>
              <a:cs typeface="+mn-cs"/>
            </a:endParaRPr>
          </a:p>
        </p:txBody>
      </p:sp>
      <p:sp>
        <p:nvSpPr>
          <p:cNvPr id="9" name="Rectangle 3"/>
          <p:cNvSpPr>
            <a:spLocks noChangeArrowheads="1"/>
          </p:cNvSpPr>
          <p:nvPr/>
        </p:nvSpPr>
        <p:spPr bwMode="auto">
          <a:xfrm>
            <a:off x="499717" y="1268760"/>
            <a:ext cx="8773763" cy="461665"/>
          </a:xfrm>
          <a:prstGeom prst="rect">
            <a:avLst/>
          </a:prstGeom>
          <a:solidFill>
            <a:srgbClr val="333333"/>
          </a:solidFill>
          <a:ln>
            <a:noFill/>
          </a:ln>
          <a:effectLst/>
          <a:extLst/>
        </p:spPr>
        <p:txBody>
          <a:bodyPr wrap="square" lIns="76200" tIns="38100" rIns="76200" bIns="38100">
            <a:spAutoFit/>
          </a:bodyPr>
          <a:lstStyle/>
          <a:p>
            <a:pPr marL="609600" indent="-609600">
              <a:lnSpc>
                <a:spcPct val="50000"/>
              </a:lnSpc>
              <a:spcBef>
                <a:spcPct val="50000"/>
              </a:spcBef>
              <a:defRPr/>
            </a:pPr>
            <a:r>
              <a:rPr lang="en-GB" sz="200" b="1" dirty="0">
                <a:latin typeface="Arial Narrow" pitchFamily="34" charset="0"/>
                <a:cs typeface="+mn-cs"/>
              </a:rPr>
              <a:t>	</a:t>
            </a:r>
          </a:p>
          <a:p>
            <a:pPr marL="609600" indent="-609600">
              <a:lnSpc>
                <a:spcPct val="50000"/>
              </a:lnSpc>
              <a:spcBef>
                <a:spcPct val="50000"/>
              </a:spcBef>
              <a:defRPr/>
            </a:pPr>
            <a:r>
              <a:rPr lang="en-GB" sz="2400" b="1" dirty="0">
                <a:latin typeface="Arial Narrow" pitchFamily="34" charset="0"/>
                <a:cs typeface="+mn-cs"/>
              </a:rPr>
              <a:t> </a:t>
            </a:r>
            <a:r>
              <a:rPr lang="en-GB" sz="2400" b="1" dirty="0" smtClean="0">
                <a:latin typeface="Arial Narrow" pitchFamily="34" charset="0"/>
                <a:cs typeface="+mn-cs"/>
              </a:rPr>
              <a:t>VI.</a:t>
            </a:r>
            <a:r>
              <a:rPr lang="en-GB" sz="2400" b="1" dirty="0">
                <a:latin typeface="Arial Narrow" pitchFamily="34" charset="0"/>
                <a:cs typeface="+mn-cs"/>
              </a:rPr>
              <a:t>	</a:t>
            </a:r>
            <a:r>
              <a:rPr lang="en-GB" sz="2400" b="1" dirty="0" smtClean="0">
                <a:latin typeface="Arial Narrow" pitchFamily="34" charset="0"/>
                <a:cs typeface="+mn-cs"/>
              </a:rPr>
              <a:t>APLICACIÓN	           			           </a:t>
            </a:r>
            <a:r>
              <a:rPr lang="en-GB" sz="2400" b="1" dirty="0" smtClean="0">
                <a:solidFill>
                  <a:srgbClr val="669900"/>
                </a:solidFill>
                <a:latin typeface="Arial Narrow" pitchFamily="34" charset="0"/>
                <a:cs typeface="+mn-cs"/>
              </a:rPr>
              <a:t>CASOS: H2050 e IS</a:t>
            </a:r>
            <a:endParaRPr lang="en-GB" sz="2400" b="1" dirty="0">
              <a:solidFill>
                <a:srgbClr val="669900"/>
              </a:solidFill>
              <a:latin typeface="Arial Narrow" pitchFamily="34" charset="0"/>
              <a:cs typeface="+mn-cs"/>
            </a:endParaRPr>
          </a:p>
        </p:txBody>
      </p:sp>
      <p:pic>
        <p:nvPicPr>
          <p:cNvPr id="11" name="1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409" y="6228299"/>
            <a:ext cx="1060557" cy="500084"/>
          </a:xfrm>
          <a:prstGeom prst="rect">
            <a:avLst/>
          </a:prstGeom>
        </p:spPr>
      </p:pic>
      <p:sp>
        <p:nvSpPr>
          <p:cNvPr id="10" name="Rectangle 17"/>
          <p:cNvSpPr>
            <a:spLocks noChangeArrowheads="1"/>
          </p:cNvSpPr>
          <p:nvPr/>
        </p:nvSpPr>
        <p:spPr bwMode="auto">
          <a:xfrm>
            <a:off x="539552" y="434752"/>
            <a:ext cx="8604448" cy="473968"/>
          </a:xfrm>
          <a:prstGeom prst="rect">
            <a:avLst/>
          </a:prstGeom>
          <a:noFill/>
          <a:ln w="12700">
            <a:noFill/>
            <a:miter lim="800000"/>
            <a:headEnd/>
            <a:tailEnd/>
          </a:ln>
          <a:effectLst/>
        </p:spPr>
        <p:txBody>
          <a:bodyPr lIns="46038" tIns="44450" rIns="46038" bIns="44450"/>
          <a:lstStyle/>
          <a:p>
            <a:pPr lvl="0" eaLnBrk="0" hangingPunct="0">
              <a:defRPr/>
            </a:pPr>
            <a:r>
              <a:rPr lang="es-ES" sz="2000" b="1" dirty="0" smtClean="0">
                <a:solidFill>
                  <a:srgbClr val="000000"/>
                </a:solidFill>
                <a:latin typeface="Arial" pitchFamily="34" charset="0"/>
              </a:rPr>
              <a:t>CPI. </a:t>
            </a:r>
            <a:r>
              <a:rPr lang="es-ES" sz="1400" b="1" dirty="0" smtClean="0">
                <a:solidFill>
                  <a:srgbClr val="000000"/>
                </a:solidFill>
                <a:latin typeface="Arial" pitchFamily="34" charset="0"/>
              </a:rPr>
              <a:t>FUNDAMENTOS E INSTRUMENTACIÓN</a:t>
            </a:r>
            <a:endParaRPr lang="es-ES" sz="1400" b="1" dirty="0">
              <a:solidFill>
                <a:srgbClr val="000000"/>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226695338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ntranet.redinterna.age/stfls/comun/logos/2011-EconomiaC.jpg"/>
          <p:cNvPicPr>
            <a:picLocks noChangeAspect="1" noChangeArrowheads="1"/>
          </p:cNvPicPr>
          <p:nvPr/>
        </p:nvPicPr>
        <p:blipFill>
          <a:blip r:embed="rId3" cstate="print"/>
          <a:srcRect/>
          <a:stretch>
            <a:fillRect/>
          </a:stretch>
        </p:blipFill>
        <p:spPr bwMode="auto">
          <a:xfrm>
            <a:off x="7401275" y="6098682"/>
            <a:ext cx="2482771" cy="759318"/>
          </a:xfrm>
          <a:prstGeom prst="rect">
            <a:avLst/>
          </a:prstGeom>
          <a:ln>
            <a:noFill/>
          </a:ln>
          <a:effectLst>
            <a:softEdge rad="112500"/>
          </a:effectLst>
        </p:spPr>
      </p:pic>
      <p:sp>
        <p:nvSpPr>
          <p:cNvPr id="18" name="Rectangle 3"/>
          <p:cNvSpPr>
            <a:spLocks noChangeArrowheads="1"/>
          </p:cNvSpPr>
          <p:nvPr/>
        </p:nvSpPr>
        <p:spPr bwMode="auto">
          <a:xfrm>
            <a:off x="500063" y="1268413"/>
            <a:ext cx="8774112" cy="460375"/>
          </a:xfrm>
          <a:prstGeom prst="rect">
            <a:avLst/>
          </a:prstGeom>
          <a:solidFill>
            <a:srgbClr val="333333"/>
          </a:solidFill>
          <a:ln>
            <a:noFill/>
          </a:ln>
          <a:effectLst/>
          <a:extLst/>
        </p:spPr>
        <p:txBody>
          <a:bodyPr lIns="76200" tIns="38100" rIns="76200" bIns="38100">
            <a:spAutoFit/>
          </a:bodyPr>
          <a:lstStyle/>
          <a:p>
            <a:pPr marL="609600" indent="-609600">
              <a:lnSpc>
                <a:spcPct val="50000"/>
              </a:lnSpc>
              <a:spcBef>
                <a:spcPct val="50000"/>
              </a:spcBef>
              <a:defRPr/>
            </a:pPr>
            <a:r>
              <a:rPr lang="en-GB" sz="200" b="1" dirty="0">
                <a:latin typeface="Arial Narrow" pitchFamily="34" charset="0"/>
                <a:cs typeface="+mn-cs"/>
              </a:rPr>
              <a:t>	</a:t>
            </a:r>
          </a:p>
          <a:p>
            <a:pPr marL="609600" indent="-609600">
              <a:lnSpc>
                <a:spcPct val="50000"/>
              </a:lnSpc>
              <a:spcBef>
                <a:spcPct val="50000"/>
              </a:spcBef>
              <a:defRPr/>
            </a:pPr>
            <a:r>
              <a:rPr lang="en-GB" sz="2400" b="1" dirty="0">
                <a:latin typeface="Arial Narrow" pitchFamily="34" charset="0"/>
                <a:cs typeface="+mn-cs"/>
              </a:rPr>
              <a:t> I.	CUESTIONARIO PARA PARTICIPANTES:</a:t>
            </a:r>
          </a:p>
        </p:txBody>
      </p:sp>
      <p:sp>
        <p:nvSpPr>
          <p:cNvPr id="7" name="Rectangle 17"/>
          <p:cNvSpPr>
            <a:spLocks noChangeArrowheads="1"/>
          </p:cNvSpPr>
          <p:nvPr/>
        </p:nvSpPr>
        <p:spPr bwMode="auto">
          <a:xfrm>
            <a:off x="539552" y="434752"/>
            <a:ext cx="8604448" cy="473968"/>
          </a:xfrm>
          <a:prstGeom prst="rect">
            <a:avLst/>
          </a:prstGeom>
          <a:noFill/>
          <a:ln w="12700">
            <a:noFill/>
            <a:miter lim="800000"/>
            <a:headEnd/>
            <a:tailEnd/>
          </a:ln>
          <a:effectLst/>
        </p:spPr>
        <p:txBody>
          <a:bodyPr lIns="46038" tIns="44450" rIns="46038" bIns="44450"/>
          <a:lstStyle/>
          <a:p>
            <a:pPr lvl="0" eaLnBrk="0" hangingPunct="0">
              <a:defRPr/>
            </a:pPr>
            <a:r>
              <a:rPr lang="es-ES" sz="2000" b="1" dirty="0" smtClean="0">
                <a:solidFill>
                  <a:srgbClr val="000000"/>
                </a:solidFill>
                <a:latin typeface="Arial" pitchFamily="34" charset="0"/>
              </a:rPr>
              <a:t>CPI. </a:t>
            </a:r>
            <a:r>
              <a:rPr lang="es-ES" sz="1400" b="1" dirty="0" smtClean="0">
                <a:solidFill>
                  <a:srgbClr val="000000"/>
                </a:solidFill>
                <a:latin typeface="Arial" pitchFamily="34" charset="0"/>
              </a:rPr>
              <a:t>FUNDAMENTOS E INSTRUMENTACIÓN</a:t>
            </a:r>
            <a:endParaRPr lang="es-ES" sz="1400" b="1" dirty="0">
              <a:solidFill>
                <a:srgbClr val="000000"/>
              </a:solidFill>
              <a:effectLst>
                <a:outerShdw blurRad="38100" dist="38100" dir="2700000" algn="tl">
                  <a:srgbClr val="C0C0C0"/>
                </a:outerShdw>
              </a:effectLst>
              <a:latin typeface="Arial" pitchFamily="34" charset="0"/>
            </a:endParaRPr>
          </a:p>
        </p:txBody>
      </p:sp>
      <p:grpSp>
        <p:nvGrpSpPr>
          <p:cNvPr id="2" name="1 Grupo"/>
          <p:cNvGrpSpPr/>
          <p:nvPr/>
        </p:nvGrpSpPr>
        <p:grpSpPr>
          <a:xfrm>
            <a:off x="416570" y="1988840"/>
            <a:ext cx="8857605" cy="3989758"/>
            <a:chOff x="416570" y="1845890"/>
            <a:chExt cx="8857605" cy="3989758"/>
          </a:xfrm>
        </p:grpSpPr>
        <p:sp>
          <p:nvSpPr>
            <p:cNvPr id="11" name="Text Box 5"/>
            <p:cNvSpPr txBox="1">
              <a:spLocks noChangeArrowheads="1"/>
            </p:cNvSpPr>
            <p:nvPr/>
          </p:nvSpPr>
          <p:spPr bwMode="auto">
            <a:xfrm>
              <a:off x="416570" y="1916113"/>
              <a:ext cx="8424862" cy="3919535"/>
            </a:xfrm>
            <a:prstGeom prst="rect">
              <a:avLst/>
            </a:prstGeom>
            <a:noFill/>
            <a:ln>
              <a:noFill/>
            </a:ln>
            <a:effectLst/>
            <a:extLst/>
          </p:spPr>
          <p:txBody>
            <a:bodyPr lIns="36000" tIns="38100" rIns="36000" bIns="38100" numCol="1">
              <a:spAutoFit/>
            </a:bodyPr>
            <a:lstStyle/>
            <a:p>
              <a:pPr marL="808038" lvl="1">
                <a:spcBef>
                  <a:spcPct val="90000"/>
                </a:spcBef>
                <a:spcAft>
                  <a:spcPts val="600"/>
                </a:spcAft>
              </a:pPr>
              <a:r>
                <a:rPr lang="en-GB" b="1" u="sng" dirty="0">
                  <a:solidFill>
                    <a:srgbClr val="0D0D0D"/>
                  </a:solidFill>
                  <a:latin typeface="Calibri" pitchFamily="34" charset="0"/>
                </a:rPr>
                <a:t>¿</a:t>
              </a:r>
              <a:r>
                <a:rPr lang="en-GB" b="1" u="sng" dirty="0" err="1">
                  <a:solidFill>
                    <a:srgbClr val="0D0D0D"/>
                  </a:solidFill>
                  <a:latin typeface="Calibri" pitchFamily="34" charset="0"/>
                </a:rPr>
                <a:t>Qué</a:t>
              </a:r>
              <a:r>
                <a:rPr lang="en-GB" b="1" u="sng" dirty="0">
                  <a:solidFill>
                    <a:srgbClr val="0D0D0D"/>
                  </a:solidFill>
                  <a:latin typeface="Calibri" pitchFamily="34" charset="0"/>
                </a:rPr>
                <a:t> </a:t>
              </a:r>
              <a:r>
                <a:rPr lang="en-GB" b="1" u="sng" dirty="0" err="1">
                  <a:solidFill>
                    <a:srgbClr val="0D0D0D"/>
                  </a:solidFill>
                  <a:latin typeface="Calibri" pitchFamily="34" charset="0"/>
                </a:rPr>
                <a:t>te</a:t>
              </a:r>
              <a:r>
                <a:rPr lang="en-GB" b="1" u="sng" dirty="0">
                  <a:solidFill>
                    <a:srgbClr val="0D0D0D"/>
                  </a:solidFill>
                  <a:latin typeface="Calibri" pitchFamily="34" charset="0"/>
                </a:rPr>
                <a:t> </a:t>
              </a:r>
              <a:r>
                <a:rPr lang="en-GB" b="1" u="sng" dirty="0" err="1">
                  <a:solidFill>
                    <a:srgbClr val="0D0D0D"/>
                  </a:solidFill>
                  <a:latin typeface="Calibri" pitchFamily="34" charset="0"/>
                </a:rPr>
                <a:t>sugiere</a:t>
              </a:r>
              <a:r>
                <a:rPr lang="en-GB" b="1" u="sng" dirty="0">
                  <a:solidFill>
                    <a:srgbClr val="0D0D0D"/>
                  </a:solidFill>
                  <a:latin typeface="Calibri" pitchFamily="34" charset="0"/>
                </a:rPr>
                <a:t> </a:t>
              </a:r>
              <a:r>
                <a:rPr lang="en-GB" b="1" u="sng" dirty="0" smtClean="0">
                  <a:solidFill>
                    <a:srgbClr val="0D0D0D"/>
                  </a:solidFill>
                  <a:latin typeface="Calibri" pitchFamily="34" charset="0"/>
                </a:rPr>
                <a:t>la </a:t>
              </a:r>
              <a:r>
                <a:rPr lang="en-GB" b="1" u="sng" dirty="0" err="1" smtClean="0">
                  <a:solidFill>
                    <a:srgbClr val="0D0D0D"/>
                  </a:solidFill>
                  <a:latin typeface="Calibri" pitchFamily="34" charset="0"/>
                </a:rPr>
                <a:t>palabra</a:t>
              </a:r>
              <a:r>
                <a:rPr lang="en-GB" b="1" u="sng" dirty="0" smtClean="0">
                  <a:solidFill>
                    <a:srgbClr val="0D0D0D"/>
                  </a:solidFill>
                  <a:latin typeface="Calibri" pitchFamily="34" charset="0"/>
                </a:rPr>
                <a:t> </a:t>
              </a:r>
              <a:r>
                <a:rPr lang="en-GB" b="1" u="sng" dirty="0" err="1" smtClean="0">
                  <a:solidFill>
                    <a:srgbClr val="0D0D0D"/>
                  </a:solidFill>
                  <a:latin typeface="Calibri" pitchFamily="34" charset="0"/>
                </a:rPr>
                <a:t>innovación</a:t>
              </a:r>
              <a:r>
                <a:rPr lang="en-GB" b="1" u="sng" dirty="0" smtClean="0">
                  <a:solidFill>
                    <a:srgbClr val="0D0D0D"/>
                  </a:solidFill>
                  <a:latin typeface="Calibri" pitchFamily="34" charset="0"/>
                </a:rPr>
                <a:t>?</a:t>
              </a:r>
              <a:r>
                <a:rPr lang="en-GB" sz="1600" u="sng" dirty="0" smtClean="0">
                  <a:solidFill>
                    <a:srgbClr val="0D0D0D"/>
                  </a:solidFill>
                  <a:latin typeface="Calibri" pitchFamily="34" charset="0"/>
                </a:rPr>
                <a:t>:</a:t>
              </a:r>
              <a:endParaRPr lang="en-GB" sz="1600" u="sng" dirty="0">
                <a:solidFill>
                  <a:srgbClr val="0D0D0D"/>
                </a:solidFill>
                <a:latin typeface="Calibri" pitchFamily="34" charset="0"/>
              </a:endParaRPr>
            </a:p>
            <a:p>
              <a:pPr marL="1150938" lvl="1" indent="-342900">
                <a:spcBef>
                  <a:spcPts val="300"/>
                </a:spcBef>
                <a:spcAft>
                  <a:spcPts val="300"/>
                </a:spcAft>
                <a:buFont typeface="+mj-lt"/>
                <a:buAutoNum type="alphaLcParenR"/>
              </a:pPr>
              <a:r>
                <a:rPr lang="en-GB" sz="1400" dirty="0" err="1" smtClean="0">
                  <a:solidFill>
                    <a:srgbClr val="0D0D0D"/>
                  </a:solidFill>
                  <a:latin typeface="Calibri" pitchFamily="34" charset="0"/>
                </a:rPr>
                <a:t>Ciencia</a:t>
              </a:r>
              <a:endParaRPr lang="en-GB" sz="1400" dirty="0" smtClean="0">
                <a:solidFill>
                  <a:srgbClr val="0D0D0D"/>
                </a:solidFill>
                <a:latin typeface="Calibri" pitchFamily="34" charset="0"/>
              </a:endParaRPr>
            </a:p>
            <a:p>
              <a:pPr marL="1150938" lvl="1" indent="-342900">
                <a:spcBef>
                  <a:spcPts val="300"/>
                </a:spcBef>
                <a:spcAft>
                  <a:spcPts val="300"/>
                </a:spcAft>
                <a:buFont typeface="+mj-lt"/>
                <a:buAutoNum type="alphaLcParenR"/>
              </a:pPr>
              <a:r>
                <a:rPr lang="en-GB" sz="1400" dirty="0" err="1" smtClean="0">
                  <a:solidFill>
                    <a:srgbClr val="0D0D0D"/>
                  </a:solidFill>
                  <a:latin typeface="Calibri" pitchFamily="34" charset="0"/>
                </a:rPr>
                <a:t>Riesgo</a:t>
              </a:r>
              <a:endParaRPr lang="en-GB" sz="1400" dirty="0" smtClean="0">
                <a:solidFill>
                  <a:srgbClr val="0D0D0D"/>
                </a:solidFill>
                <a:latin typeface="Calibri" pitchFamily="34" charset="0"/>
              </a:endParaRPr>
            </a:p>
            <a:p>
              <a:pPr marL="1150938" lvl="1" indent="-342900">
                <a:spcBef>
                  <a:spcPts val="300"/>
                </a:spcBef>
                <a:spcAft>
                  <a:spcPts val="300"/>
                </a:spcAft>
                <a:buFont typeface="+mj-lt"/>
                <a:buAutoNum type="alphaLcParenR"/>
              </a:pPr>
              <a:r>
                <a:rPr lang="en-GB" sz="1400" dirty="0" err="1" smtClean="0">
                  <a:solidFill>
                    <a:srgbClr val="0D0D0D"/>
                  </a:solidFill>
                  <a:latin typeface="Calibri" pitchFamily="34" charset="0"/>
                </a:rPr>
                <a:t>Administración</a:t>
              </a:r>
              <a:r>
                <a:rPr lang="en-GB" sz="1400" dirty="0" smtClean="0">
                  <a:solidFill>
                    <a:srgbClr val="0D0D0D"/>
                  </a:solidFill>
                  <a:latin typeface="Calibri" pitchFamily="34" charset="0"/>
                </a:rPr>
                <a:t>  </a:t>
              </a:r>
              <a:r>
                <a:rPr lang="en-GB" sz="1400" dirty="0" err="1">
                  <a:solidFill>
                    <a:srgbClr val="0D0D0D"/>
                  </a:solidFill>
                  <a:latin typeface="Calibri" pitchFamily="34" charset="0"/>
                </a:rPr>
                <a:t>p</a:t>
              </a:r>
              <a:r>
                <a:rPr lang="en-GB" sz="1400" dirty="0" err="1" smtClean="0">
                  <a:solidFill>
                    <a:srgbClr val="0D0D0D"/>
                  </a:solidFill>
                  <a:latin typeface="Calibri" pitchFamily="34" charset="0"/>
                </a:rPr>
                <a:t>ública</a:t>
              </a:r>
              <a:endParaRPr lang="en-GB" sz="1400" dirty="0" smtClean="0">
                <a:solidFill>
                  <a:srgbClr val="0D0D0D"/>
                </a:solidFill>
                <a:latin typeface="Calibri" pitchFamily="34" charset="0"/>
              </a:endParaRPr>
            </a:p>
            <a:p>
              <a:pPr marL="1150938" lvl="1" indent="-342900">
                <a:spcBef>
                  <a:spcPts val="300"/>
                </a:spcBef>
                <a:spcAft>
                  <a:spcPts val="300"/>
                </a:spcAft>
                <a:buFont typeface="+mj-lt"/>
                <a:buAutoNum type="alphaLcParenR"/>
              </a:pPr>
              <a:r>
                <a:rPr lang="en-GB" sz="1400" dirty="0" smtClean="0">
                  <a:solidFill>
                    <a:srgbClr val="0D0D0D"/>
                  </a:solidFill>
                  <a:latin typeface="Calibri" pitchFamily="34" charset="0"/>
                </a:rPr>
                <a:t>TIC y </a:t>
              </a:r>
              <a:r>
                <a:rPr lang="en-GB" sz="1400" dirty="0" err="1" smtClean="0">
                  <a:solidFill>
                    <a:srgbClr val="0D0D0D"/>
                  </a:solidFill>
                  <a:latin typeface="Calibri" pitchFamily="34" charset="0"/>
                </a:rPr>
                <a:t>dispositivos</a:t>
              </a:r>
              <a:r>
                <a:rPr lang="en-GB" sz="1400" dirty="0" smtClean="0">
                  <a:solidFill>
                    <a:srgbClr val="0D0D0D"/>
                  </a:solidFill>
                  <a:latin typeface="Calibri" pitchFamily="34" charset="0"/>
                </a:rPr>
                <a:t> </a:t>
              </a:r>
              <a:r>
                <a:rPr lang="en-GB" sz="1400" dirty="0" err="1" smtClean="0">
                  <a:solidFill>
                    <a:srgbClr val="0D0D0D"/>
                  </a:solidFill>
                  <a:latin typeface="Calibri" pitchFamily="34" charset="0"/>
                </a:rPr>
                <a:t>electrónicos</a:t>
              </a:r>
              <a:endParaRPr lang="en-GB" sz="1400" dirty="0" smtClean="0">
                <a:solidFill>
                  <a:srgbClr val="0D0D0D"/>
                </a:solidFill>
                <a:latin typeface="Calibri" pitchFamily="34" charset="0"/>
              </a:endParaRPr>
            </a:p>
            <a:p>
              <a:pPr marL="1150938" lvl="1" indent="-342900">
                <a:spcBef>
                  <a:spcPts val="300"/>
                </a:spcBef>
                <a:spcAft>
                  <a:spcPts val="300"/>
                </a:spcAft>
                <a:buFont typeface="+mj-lt"/>
                <a:buAutoNum type="alphaLcParenR"/>
              </a:pPr>
              <a:r>
                <a:rPr lang="en-GB" sz="1400" dirty="0" err="1" smtClean="0">
                  <a:solidFill>
                    <a:srgbClr val="0D0D0D"/>
                  </a:solidFill>
                  <a:latin typeface="Calibri" pitchFamily="34" charset="0"/>
                </a:rPr>
                <a:t>Empresas</a:t>
              </a:r>
              <a:endParaRPr lang="en-GB" sz="1400" dirty="0">
                <a:solidFill>
                  <a:srgbClr val="0D0D0D"/>
                </a:solidFill>
                <a:latin typeface="Calibri" pitchFamily="34" charset="0"/>
              </a:endParaRPr>
            </a:p>
            <a:p>
              <a:pPr marL="808038" lvl="1">
                <a:spcBef>
                  <a:spcPct val="90000"/>
                </a:spcBef>
                <a:spcAft>
                  <a:spcPts val="600"/>
                </a:spcAft>
              </a:pPr>
              <a:r>
                <a:rPr lang="en-GB" b="1" u="sng" dirty="0" smtClean="0">
                  <a:solidFill>
                    <a:srgbClr val="0D0D0D"/>
                  </a:solidFill>
                  <a:latin typeface="Calibri" pitchFamily="34" charset="0"/>
                </a:rPr>
                <a:t>¿</a:t>
              </a:r>
              <a:r>
                <a:rPr lang="en-GB" b="1" u="sng" dirty="0" err="1" smtClean="0">
                  <a:solidFill>
                    <a:srgbClr val="0D0D0D"/>
                  </a:solidFill>
                  <a:latin typeface="Calibri" pitchFamily="34" charset="0"/>
                </a:rPr>
                <a:t>Cuál</a:t>
              </a:r>
              <a:r>
                <a:rPr lang="en-GB" b="1" u="sng" dirty="0" smtClean="0">
                  <a:solidFill>
                    <a:srgbClr val="0D0D0D"/>
                  </a:solidFill>
                  <a:latin typeface="Calibri" pitchFamily="34" charset="0"/>
                </a:rPr>
                <a:t> </a:t>
              </a:r>
              <a:r>
                <a:rPr lang="en-GB" b="1" u="sng" dirty="0" err="1" smtClean="0">
                  <a:solidFill>
                    <a:srgbClr val="0D0D0D"/>
                  </a:solidFill>
                  <a:latin typeface="Calibri" pitchFamily="34" charset="0"/>
                </a:rPr>
                <a:t>debe</a:t>
              </a:r>
              <a:r>
                <a:rPr lang="en-GB" b="1" u="sng" dirty="0" smtClean="0">
                  <a:solidFill>
                    <a:srgbClr val="0D0D0D"/>
                  </a:solidFill>
                  <a:latin typeface="Calibri" pitchFamily="34" charset="0"/>
                </a:rPr>
                <a:t> </a:t>
              </a:r>
              <a:r>
                <a:rPr lang="en-GB" b="1" u="sng" dirty="0" err="1" smtClean="0">
                  <a:solidFill>
                    <a:srgbClr val="0D0D0D"/>
                  </a:solidFill>
                  <a:latin typeface="Calibri" pitchFamily="34" charset="0"/>
                </a:rPr>
                <a:t>ser</a:t>
              </a:r>
              <a:r>
                <a:rPr lang="en-GB" b="1" u="sng" dirty="0" smtClean="0">
                  <a:solidFill>
                    <a:srgbClr val="0D0D0D"/>
                  </a:solidFill>
                  <a:latin typeface="Calibri" pitchFamily="34" charset="0"/>
                </a:rPr>
                <a:t> el </a:t>
              </a:r>
              <a:r>
                <a:rPr lang="en-GB" b="1" u="sng" dirty="0" err="1" smtClean="0">
                  <a:solidFill>
                    <a:srgbClr val="0D0D0D"/>
                  </a:solidFill>
                  <a:latin typeface="Calibri" pitchFamily="34" charset="0"/>
                </a:rPr>
                <a:t>papel</a:t>
              </a:r>
              <a:r>
                <a:rPr lang="en-GB" b="1" u="sng" dirty="0" smtClean="0">
                  <a:solidFill>
                    <a:srgbClr val="0D0D0D"/>
                  </a:solidFill>
                  <a:latin typeface="Calibri" pitchFamily="34" charset="0"/>
                </a:rPr>
                <a:t> de la </a:t>
              </a:r>
              <a:r>
                <a:rPr lang="en-GB" b="1" u="sng" dirty="0" err="1" smtClean="0">
                  <a:solidFill>
                    <a:srgbClr val="0D0D0D"/>
                  </a:solidFill>
                  <a:latin typeface="Calibri" pitchFamily="34" charset="0"/>
                </a:rPr>
                <a:t>admisnitración</a:t>
              </a:r>
              <a:r>
                <a:rPr lang="en-GB" b="1" u="sng" dirty="0" smtClean="0">
                  <a:solidFill>
                    <a:srgbClr val="0D0D0D"/>
                  </a:solidFill>
                  <a:latin typeface="Calibri" pitchFamily="34" charset="0"/>
                </a:rPr>
                <a:t> </a:t>
              </a:r>
              <a:r>
                <a:rPr lang="en-GB" b="1" u="sng" dirty="0" err="1" smtClean="0">
                  <a:solidFill>
                    <a:srgbClr val="0D0D0D"/>
                  </a:solidFill>
                  <a:latin typeface="Calibri" pitchFamily="34" charset="0"/>
                </a:rPr>
                <a:t>pública</a:t>
              </a:r>
              <a:r>
                <a:rPr lang="en-GB" b="1" u="sng" dirty="0" smtClean="0">
                  <a:solidFill>
                    <a:srgbClr val="0D0D0D"/>
                  </a:solidFill>
                  <a:latin typeface="Calibri" pitchFamily="34" charset="0"/>
                </a:rPr>
                <a:t> en la </a:t>
              </a:r>
              <a:r>
                <a:rPr lang="en-GB" b="1" u="sng" dirty="0" err="1" smtClean="0">
                  <a:solidFill>
                    <a:srgbClr val="0D0D0D"/>
                  </a:solidFill>
                  <a:latin typeface="Calibri" pitchFamily="34" charset="0"/>
                </a:rPr>
                <a:t>innovación</a:t>
              </a:r>
              <a:r>
                <a:rPr lang="en-GB" b="1" u="sng" dirty="0" smtClean="0">
                  <a:solidFill>
                    <a:srgbClr val="0D0D0D"/>
                  </a:solidFill>
                  <a:latin typeface="Calibri" pitchFamily="34" charset="0"/>
                </a:rPr>
                <a:t>?</a:t>
              </a:r>
              <a:r>
                <a:rPr lang="en-GB" sz="1200" u="sng" dirty="0" smtClean="0">
                  <a:solidFill>
                    <a:srgbClr val="0D0D0D"/>
                  </a:solidFill>
                  <a:latin typeface="Calibri" pitchFamily="34" charset="0"/>
                </a:rPr>
                <a:t>:</a:t>
              </a:r>
              <a:endParaRPr lang="en-GB" sz="1400" u="sng" dirty="0">
                <a:solidFill>
                  <a:srgbClr val="0D0D0D"/>
                </a:solidFill>
                <a:latin typeface="Calibri" pitchFamily="34" charset="0"/>
              </a:endParaRPr>
            </a:p>
            <a:p>
              <a:pPr marL="1150938" lvl="1" indent="-342900">
                <a:spcBef>
                  <a:spcPts val="300"/>
                </a:spcBef>
                <a:spcAft>
                  <a:spcPts val="300"/>
                </a:spcAft>
                <a:buFont typeface="+mj-lt"/>
                <a:buAutoNum type="alphaLcParenR"/>
              </a:pPr>
              <a:r>
                <a:rPr lang="en-GB" sz="1400" dirty="0" err="1" smtClean="0">
                  <a:solidFill>
                    <a:srgbClr val="0D0D0D"/>
                  </a:solidFill>
                  <a:latin typeface="Calibri" pitchFamily="34" charset="0"/>
                </a:rPr>
                <a:t>Investigar</a:t>
              </a:r>
              <a:endParaRPr lang="en-GB" sz="1400" dirty="0">
                <a:solidFill>
                  <a:srgbClr val="0D0D0D"/>
                </a:solidFill>
                <a:latin typeface="Calibri" pitchFamily="34" charset="0"/>
              </a:endParaRPr>
            </a:p>
            <a:p>
              <a:pPr marL="1150938" lvl="1" indent="-342900">
                <a:spcBef>
                  <a:spcPts val="300"/>
                </a:spcBef>
                <a:spcAft>
                  <a:spcPts val="300"/>
                </a:spcAft>
                <a:buFont typeface="+mj-lt"/>
                <a:buAutoNum type="alphaLcParenR"/>
              </a:pPr>
              <a:r>
                <a:rPr lang="en-GB" sz="1400" dirty="0" err="1" smtClean="0">
                  <a:solidFill>
                    <a:srgbClr val="0D0D0D"/>
                  </a:solidFill>
                  <a:latin typeface="Calibri" pitchFamily="34" charset="0"/>
                </a:rPr>
                <a:t>Desarrollar</a:t>
              </a:r>
              <a:r>
                <a:rPr lang="en-GB" sz="1400" dirty="0" smtClean="0">
                  <a:solidFill>
                    <a:srgbClr val="0D0D0D"/>
                  </a:solidFill>
                  <a:latin typeface="Calibri" pitchFamily="34" charset="0"/>
                </a:rPr>
                <a:t> </a:t>
              </a:r>
              <a:r>
                <a:rPr lang="en-GB" sz="1400" dirty="0" err="1" smtClean="0">
                  <a:solidFill>
                    <a:srgbClr val="0D0D0D"/>
                  </a:solidFill>
                  <a:latin typeface="Calibri" pitchFamily="34" charset="0"/>
                </a:rPr>
                <a:t>nuevas</a:t>
              </a:r>
              <a:r>
                <a:rPr lang="en-GB" sz="1400" dirty="0" smtClean="0">
                  <a:solidFill>
                    <a:srgbClr val="0D0D0D"/>
                  </a:solidFill>
                  <a:latin typeface="Calibri" pitchFamily="34" charset="0"/>
                </a:rPr>
                <a:t> </a:t>
              </a:r>
              <a:r>
                <a:rPr lang="en-GB" sz="1400" dirty="0" err="1" smtClean="0">
                  <a:solidFill>
                    <a:srgbClr val="0D0D0D"/>
                  </a:solidFill>
                  <a:latin typeface="Calibri" pitchFamily="34" charset="0"/>
                </a:rPr>
                <a:t>soluciones</a:t>
              </a:r>
              <a:endParaRPr lang="en-GB" sz="1400" dirty="0">
                <a:solidFill>
                  <a:srgbClr val="0D0D0D"/>
                </a:solidFill>
                <a:latin typeface="Calibri" pitchFamily="34" charset="0"/>
              </a:endParaRPr>
            </a:p>
            <a:p>
              <a:pPr marL="1150938" lvl="1" indent="-342900">
                <a:spcBef>
                  <a:spcPts val="300"/>
                </a:spcBef>
                <a:spcAft>
                  <a:spcPts val="300"/>
                </a:spcAft>
                <a:buFont typeface="+mj-lt"/>
                <a:buAutoNum type="alphaLcParenR"/>
              </a:pPr>
              <a:r>
                <a:rPr lang="en-GB" sz="1400" dirty="0" err="1" smtClean="0">
                  <a:solidFill>
                    <a:srgbClr val="0D0D0D"/>
                  </a:solidFill>
                  <a:latin typeface="Calibri" pitchFamily="34" charset="0"/>
                </a:rPr>
                <a:t>Financiar</a:t>
              </a:r>
              <a:endParaRPr lang="en-GB" sz="1400" dirty="0">
                <a:solidFill>
                  <a:srgbClr val="0D0D0D"/>
                </a:solidFill>
                <a:latin typeface="Calibri" pitchFamily="34" charset="0"/>
              </a:endParaRPr>
            </a:p>
            <a:p>
              <a:pPr marL="1150938" lvl="1" indent="-342900">
                <a:spcBef>
                  <a:spcPts val="300"/>
                </a:spcBef>
                <a:spcAft>
                  <a:spcPts val="300"/>
                </a:spcAft>
                <a:buFont typeface="+mj-lt"/>
                <a:buAutoNum type="alphaLcParenR"/>
              </a:pPr>
              <a:r>
                <a:rPr lang="en-GB" sz="1400" dirty="0" err="1" smtClean="0">
                  <a:solidFill>
                    <a:srgbClr val="0D0D0D"/>
                  </a:solidFill>
                  <a:latin typeface="Calibri" pitchFamily="34" charset="0"/>
                </a:rPr>
                <a:t>Ninguno</a:t>
              </a:r>
              <a:endParaRPr lang="en-GB" sz="1400" dirty="0">
                <a:solidFill>
                  <a:srgbClr val="0D0D0D"/>
                </a:solidFill>
                <a:latin typeface="Calibri" pitchFamily="34" charset="0"/>
              </a:endParaRPr>
            </a:p>
            <a:p>
              <a:pPr marL="1150938" lvl="1" indent="-342900">
                <a:spcBef>
                  <a:spcPts val="300"/>
                </a:spcBef>
                <a:spcAft>
                  <a:spcPts val="300"/>
                </a:spcAft>
                <a:buFont typeface="+mj-lt"/>
                <a:buAutoNum type="alphaLcParenR"/>
              </a:pPr>
              <a:r>
                <a:rPr lang="en-GB" sz="1400" dirty="0">
                  <a:solidFill>
                    <a:srgbClr val="0D0D0D"/>
                  </a:solidFill>
                  <a:latin typeface="Calibri" pitchFamily="34" charset="0"/>
                </a:rPr>
                <a:t>a</a:t>
              </a:r>
              <a:r>
                <a:rPr lang="en-GB" sz="1400" dirty="0" smtClean="0">
                  <a:solidFill>
                    <a:srgbClr val="0D0D0D"/>
                  </a:solidFill>
                  <a:latin typeface="Calibri" pitchFamily="34" charset="0"/>
                </a:rPr>
                <a:t>, b y c</a:t>
              </a:r>
              <a:endParaRPr lang="en-GB" sz="1400" dirty="0">
                <a:solidFill>
                  <a:srgbClr val="0D0D0D"/>
                </a:solidFill>
                <a:latin typeface="Calibri" pitchFamily="34" charset="0"/>
              </a:endParaRPr>
            </a:p>
          </p:txBody>
        </p:sp>
        <p:sp>
          <p:nvSpPr>
            <p:cNvPr id="15" name="AutoShape 10"/>
            <p:cNvSpPr>
              <a:spLocks noChangeArrowheads="1"/>
            </p:cNvSpPr>
            <p:nvPr/>
          </p:nvSpPr>
          <p:spPr bwMode="auto">
            <a:xfrm>
              <a:off x="528283" y="1845890"/>
              <a:ext cx="8745892" cy="467519"/>
            </a:xfrm>
            <a:prstGeom prst="roundRect">
              <a:avLst>
                <a:gd name="adj" fmla="val 16667"/>
              </a:avLst>
            </a:prstGeom>
            <a:solidFill>
              <a:srgbClr val="003300">
                <a:alpha val="70000"/>
              </a:srgbClr>
            </a:solidFill>
            <a:ln>
              <a:noFill/>
            </a:ln>
            <a:effectLst/>
            <a:extLst/>
          </p:spPr>
          <p:txBody>
            <a:bodyPr wrap="square" lIns="76200" tIns="38100" rIns="76200" bIns="38100" anchor="ctr">
              <a:spAutoFit/>
            </a:bodyPr>
            <a:lstStyle/>
            <a:p>
              <a:pPr fontAlgn="auto">
                <a:spcBef>
                  <a:spcPts val="0"/>
                </a:spcBef>
                <a:spcAft>
                  <a:spcPts val="0"/>
                </a:spcAft>
                <a:defRPr/>
              </a:pPr>
              <a:endParaRPr lang="en-GB" sz="2000" b="1" kern="0" dirty="0">
                <a:solidFill>
                  <a:srgbClr val="000000">
                    <a:lumMod val="95000"/>
                    <a:lumOff val="5000"/>
                  </a:srgbClr>
                </a:solidFill>
                <a:latin typeface="Verdana" pitchFamily="34" charset="0"/>
                <a:cs typeface="+mn-cs"/>
              </a:endParaRPr>
            </a:p>
          </p:txBody>
        </p:sp>
        <p:sp>
          <p:nvSpPr>
            <p:cNvPr id="8" name="AutoShape 10"/>
            <p:cNvSpPr>
              <a:spLocks noChangeArrowheads="1"/>
            </p:cNvSpPr>
            <p:nvPr/>
          </p:nvSpPr>
          <p:spPr bwMode="auto">
            <a:xfrm>
              <a:off x="527588" y="3861048"/>
              <a:ext cx="8745892" cy="467519"/>
            </a:xfrm>
            <a:prstGeom prst="roundRect">
              <a:avLst>
                <a:gd name="adj" fmla="val 16667"/>
              </a:avLst>
            </a:prstGeom>
            <a:solidFill>
              <a:srgbClr val="003300">
                <a:alpha val="70000"/>
              </a:srgbClr>
            </a:solidFill>
            <a:ln>
              <a:noFill/>
            </a:ln>
            <a:effectLst/>
            <a:extLst/>
          </p:spPr>
          <p:txBody>
            <a:bodyPr wrap="square" lIns="76200" tIns="38100" rIns="76200" bIns="38100" anchor="ctr">
              <a:spAutoFit/>
            </a:bodyPr>
            <a:lstStyle/>
            <a:p>
              <a:pPr fontAlgn="auto">
                <a:spcBef>
                  <a:spcPts val="0"/>
                </a:spcBef>
                <a:spcAft>
                  <a:spcPts val="0"/>
                </a:spcAft>
                <a:defRPr/>
              </a:pPr>
              <a:endParaRPr lang="en-GB" sz="2000" b="1" kern="0" dirty="0">
                <a:solidFill>
                  <a:srgbClr val="000000">
                    <a:lumMod val="95000"/>
                    <a:lumOff val="5000"/>
                  </a:srgbClr>
                </a:solidFill>
                <a:latin typeface="Verdana" pitchFamily="34" charset="0"/>
                <a:cs typeface="+mn-cs"/>
              </a:endParaRPr>
            </a:p>
          </p:txBody>
        </p:sp>
      </p:grpSp>
    </p:spTree>
    <p:extLst>
      <p:ext uri="{BB962C8B-B14F-4D97-AF65-F5344CB8AC3E}">
        <p14:creationId xmlns:p14="http://schemas.microsoft.com/office/powerpoint/2010/main" val="142593486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ntranet.redinterna.age/stfls/comun/logos/2011-EconomiaC.jpg"/>
          <p:cNvPicPr>
            <a:picLocks noChangeAspect="1" noChangeArrowheads="1"/>
          </p:cNvPicPr>
          <p:nvPr/>
        </p:nvPicPr>
        <p:blipFill>
          <a:blip r:embed="rId3" cstate="print"/>
          <a:srcRect/>
          <a:stretch>
            <a:fillRect/>
          </a:stretch>
        </p:blipFill>
        <p:spPr bwMode="auto">
          <a:xfrm>
            <a:off x="7401275" y="6098682"/>
            <a:ext cx="2482771" cy="759318"/>
          </a:xfrm>
          <a:prstGeom prst="rect">
            <a:avLst/>
          </a:prstGeom>
          <a:ln>
            <a:noFill/>
          </a:ln>
          <a:effectLst>
            <a:softEdge rad="112500"/>
          </a:effectLst>
        </p:spPr>
      </p:pic>
      <p:sp>
        <p:nvSpPr>
          <p:cNvPr id="20" name="AutoShape 10"/>
          <p:cNvSpPr>
            <a:spLocks noChangeArrowheads="1"/>
          </p:cNvSpPr>
          <p:nvPr/>
        </p:nvSpPr>
        <p:spPr bwMode="auto">
          <a:xfrm>
            <a:off x="2360712" y="2636912"/>
            <a:ext cx="6978498" cy="1042840"/>
          </a:xfrm>
          <a:prstGeom prst="roundRect">
            <a:avLst>
              <a:gd name="adj" fmla="val 16667"/>
            </a:avLst>
          </a:prstGeom>
          <a:solidFill>
            <a:srgbClr val="666633"/>
          </a:solidFill>
          <a:ln>
            <a:noFill/>
          </a:ln>
          <a:effectLst/>
          <a:extLst/>
        </p:spPr>
        <p:txBody>
          <a:bodyPr wrap="square" lIns="76200" tIns="38100" rIns="76200" bIns="38100" anchor="ctr">
            <a:spAutoFit/>
          </a:bodyPr>
          <a:lstStyle/>
          <a:p>
            <a:pPr fontAlgn="auto">
              <a:spcBef>
                <a:spcPts val="0"/>
              </a:spcBef>
              <a:spcAft>
                <a:spcPts val="0"/>
              </a:spcAft>
              <a:defRPr/>
            </a:pPr>
            <a:endParaRPr lang="en-GB" sz="2000" b="1" kern="0" dirty="0">
              <a:solidFill>
                <a:srgbClr val="000000">
                  <a:lumMod val="95000"/>
                  <a:lumOff val="5000"/>
                </a:srgbClr>
              </a:solidFill>
              <a:latin typeface="Verdana" pitchFamily="34" charset="0"/>
              <a:cs typeface="+mn-cs"/>
            </a:endParaRPr>
          </a:p>
        </p:txBody>
      </p:sp>
      <p:sp>
        <p:nvSpPr>
          <p:cNvPr id="24" name="AutoShape 10"/>
          <p:cNvSpPr>
            <a:spLocks noChangeArrowheads="1"/>
          </p:cNvSpPr>
          <p:nvPr/>
        </p:nvSpPr>
        <p:spPr bwMode="auto">
          <a:xfrm>
            <a:off x="3368824" y="4725144"/>
            <a:ext cx="5970386" cy="1152128"/>
          </a:xfrm>
          <a:prstGeom prst="roundRect">
            <a:avLst>
              <a:gd name="adj" fmla="val 16667"/>
            </a:avLst>
          </a:prstGeom>
          <a:solidFill>
            <a:srgbClr val="660066">
              <a:alpha val="50000"/>
            </a:srgbClr>
          </a:solidFill>
          <a:ln>
            <a:noFill/>
          </a:ln>
          <a:effectLst/>
          <a:extLst/>
        </p:spPr>
        <p:txBody>
          <a:bodyPr wrap="square" lIns="76200" tIns="38100" rIns="76200" bIns="38100" anchor="ctr">
            <a:spAutoFit/>
          </a:bodyPr>
          <a:lstStyle/>
          <a:p>
            <a:pPr fontAlgn="auto">
              <a:spcBef>
                <a:spcPts val="0"/>
              </a:spcBef>
              <a:spcAft>
                <a:spcPts val="0"/>
              </a:spcAft>
              <a:defRPr/>
            </a:pPr>
            <a:endParaRPr lang="en-GB" sz="2000" b="1" kern="0" dirty="0">
              <a:solidFill>
                <a:srgbClr val="000000">
                  <a:lumMod val="95000"/>
                  <a:lumOff val="5000"/>
                </a:srgbClr>
              </a:solidFill>
              <a:latin typeface="Verdana" pitchFamily="34" charset="0"/>
              <a:cs typeface="+mn-cs"/>
            </a:endParaRPr>
          </a:p>
        </p:txBody>
      </p:sp>
      <p:sp>
        <p:nvSpPr>
          <p:cNvPr id="25" name="Text Box 5"/>
          <p:cNvSpPr txBox="1">
            <a:spLocks noChangeArrowheads="1"/>
          </p:cNvSpPr>
          <p:nvPr/>
        </p:nvSpPr>
        <p:spPr bwMode="auto">
          <a:xfrm>
            <a:off x="704528" y="2060848"/>
            <a:ext cx="8634682" cy="3982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76200" tIns="38100" rIns="76200" bIns="38100">
            <a:spAutoFit/>
          </a:bodyPr>
          <a:lstStyle>
            <a:lvl1pPr marL="542925" indent="-276225">
              <a:defRPr sz="2400">
                <a:solidFill>
                  <a:schemeClr val="tx1"/>
                </a:solidFill>
                <a:latin typeface="Times New Roman" pitchFamily="18" charset="0"/>
              </a:defRPr>
            </a:lvl1pPr>
            <a:lvl2pPr marL="808038">
              <a:defRPr sz="2400">
                <a:solidFill>
                  <a:schemeClr val="tx1"/>
                </a:solidFill>
                <a:latin typeface="Times New Roman" pitchFamily="18" charset="0"/>
              </a:defRPr>
            </a:lvl2pPr>
            <a:lvl3pPr marL="987425">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ts val="600"/>
              </a:spcBef>
              <a:spcAft>
                <a:spcPts val="600"/>
              </a:spcAft>
              <a:buFont typeface="Wingdings" pitchFamily="2" charset="2"/>
              <a:buChar char="q"/>
            </a:pPr>
            <a:r>
              <a:rPr lang="es-ES" sz="1800" b="1" dirty="0" smtClean="0">
                <a:solidFill>
                  <a:srgbClr val="000000">
                    <a:lumMod val="95000"/>
                    <a:lumOff val="5000"/>
                  </a:srgbClr>
                </a:solidFill>
                <a:latin typeface="Calibri" panose="020F0502020204030204" pitchFamily="34" charset="0"/>
                <a:cs typeface="+mn-cs"/>
              </a:rPr>
              <a:t>SECTOR:</a:t>
            </a:r>
            <a:r>
              <a:rPr lang="es-ES" sz="1500" b="1" dirty="0" smtClean="0">
                <a:solidFill>
                  <a:srgbClr val="000000">
                    <a:lumMod val="95000"/>
                    <a:lumOff val="5000"/>
                  </a:srgbClr>
                </a:solidFill>
                <a:latin typeface="Calibri" panose="020F0502020204030204" pitchFamily="34" charset="0"/>
                <a:cs typeface="+mn-cs"/>
              </a:rPr>
              <a:t>	</a:t>
            </a:r>
            <a:r>
              <a:rPr lang="es-ES" sz="1600" b="1" dirty="0" smtClean="0">
                <a:solidFill>
                  <a:srgbClr val="666633"/>
                </a:solidFill>
                <a:latin typeface="Calibri" panose="020F0502020204030204" pitchFamily="34" charset="0"/>
                <a:cs typeface="+mn-cs"/>
              </a:rPr>
              <a:t>MECANIZACIÓN AGRARIA</a:t>
            </a:r>
            <a:r>
              <a:rPr lang="es-ES" sz="1600" dirty="0" smtClean="0">
                <a:solidFill>
                  <a:srgbClr val="666633"/>
                </a:solidFill>
                <a:latin typeface="Calibri" panose="020F0502020204030204" pitchFamily="34" charset="0"/>
                <a:cs typeface="+mn-cs"/>
              </a:rPr>
              <a:t>. </a:t>
            </a:r>
            <a:r>
              <a:rPr lang="es-ES" sz="1600" dirty="0" smtClean="0">
                <a:solidFill>
                  <a:srgbClr val="000000">
                    <a:lumMod val="95000"/>
                    <a:lumOff val="5000"/>
                  </a:srgbClr>
                </a:solidFill>
                <a:latin typeface="Calibri" panose="020F0502020204030204" pitchFamily="34" charset="0"/>
                <a:cs typeface="+mn-cs"/>
              </a:rPr>
              <a:t>Servicios Públicos de I+D+i</a:t>
            </a:r>
            <a:r>
              <a:rPr lang="es-ES" sz="1600" dirty="0" smtClean="0">
                <a:solidFill>
                  <a:srgbClr val="000000">
                    <a:lumMod val="95000"/>
                    <a:lumOff val="5000"/>
                  </a:srgbClr>
                </a:solidFill>
                <a:latin typeface="Calibri" panose="020F0502020204030204" pitchFamily="34" charset="0"/>
              </a:rPr>
              <a:t> </a:t>
            </a:r>
            <a:endParaRPr lang="es-ES" sz="1600" dirty="0">
              <a:solidFill>
                <a:srgbClr val="000000">
                  <a:lumMod val="95000"/>
                  <a:lumOff val="5000"/>
                </a:srgbClr>
              </a:solidFill>
              <a:latin typeface="Calibri" panose="020F0502020204030204" pitchFamily="34" charset="0"/>
            </a:endParaRPr>
          </a:p>
          <a:p>
            <a:pPr marL="266700" indent="0">
              <a:lnSpc>
                <a:spcPct val="90000"/>
              </a:lnSpc>
              <a:spcBef>
                <a:spcPts val="600"/>
              </a:spcBef>
              <a:spcAft>
                <a:spcPts val="600"/>
              </a:spcAft>
            </a:pPr>
            <a:endParaRPr lang="es-ES" sz="400" b="1" dirty="0" smtClean="0">
              <a:solidFill>
                <a:srgbClr val="000000">
                  <a:lumMod val="95000"/>
                  <a:lumOff val="5000"/>
                </a:srgbClr>
              </a:solidFill>
              <a:latin typeface="Calibri" panose="020F0502020204030204" pitchFamily="34" charset="0"/>
              <a:cs typeface="+mn-cs"/>
            </a:endParaRPr>
          </a:p>
          <a:p>
            <a:pPr>
              <a:lnSpc>
                <a:spcPct val="90000"/>
              </a:lnSpc>
              <a:spcBef>
                <a:spcPts val="600"/>
              </a:spcBef>
              <a:spcAft>
                <a:spcPts val="600"/>
              </a:spcAft>
              <a:buFont typeface="Wingdings" pitchFamily="2" charset="2"/>
              <a:buChar char="q"/>
            </a:pPr>
            <a:r>
              <a:rPr lang="es-ES" sz="1800" b="1" dirty="0" smtClean="0">
                <a:solidFill>
                  <a:srgbClr val="000000">
                    <a:lumMod val="95000"/>
                    <a:lumOff val="5000"/>
                  </a:srgbClr>
                </a:solidFill>
                <a:latin typeface="Calibri" panose="020F0502020204030204" pitchFamily="34" charset="0"/>
                <a:cs typeface="+mn-cs"/>
              </a:rPr>
              <a:t>OBJETO:</a:t>
            </a:r>
            <a:r>
              <a:rPr lang="es-ES" sz="1500" b="1" dirty="0" smtClean="0">
                <a:solidFill>
                  <a:srgbClr val="000000">
                    <a:lumMod val="95000"/>
                    <a:lumOff val="5000"/>
                  </a:srgbClr>
                </a:solidFill>
                <a:latin typeface="Calibri" panose="020F0502020204030204" pitchFamily="34" charset="0"/>
                <a:cs typeface="+mn-cs"/>
              </a:rPr>
              <a:t>	</a:t>
            </a:r>
            <a:r>
              <a:rPr lang="es-ES" sz="1400" b="1" u="sng" dirty="0">
                <a:latin typeface="Calibri" panose="020F0502020204030204" pitchFamily="34" charset="0"/>
              </a:rPr>
              <a:t>S</a:t>
            </a:r>
            <a:r>
              <a:rPr lang="es-ES" sz="1400" b="1" u="sng" dirty="0" smtClean="0">
                <a:latin typeface="Calibri" panose="020F0502020204030204" pitchFamily="34" charset="0"/>
              </a:rPr>
              <a:t>ervicio </a:t>
            </a:r>
            <a:r>
              <a:rPr lang="es-ES" sz="1400" b="1" u="sng" dirty="0">
                <a:latin typeface="Calibri" panose="020F0502020204030204" pitchFamily="34" charset="0"/>
              </a:rPr>
              <a:t>público de transferencia del conocimiento</a:t>
            </a:r>
            <a:r>
              <a:rPr lang="es-ES" sz="1400" dirty="0">
                <a:latin typeface="Calibri" panose="020F0502020204030204" pitchFamily="34" charset="0"/>
              </a:rPr>
              <a:t> generado por el </a:t>
            </a:r>
            <a:r>
              <a:rPr lang="es-ES" sz="1400" dirty="0" smtClean="0">
                <a:latin typeface="Calibri" panose="020F0502020204030204" pitchFamily="34" charset="0"/>
              </a:rPr>
              <a:t>Grupo de Investigación 		de “Mecanización </a:t>
            </a:r>
            <a:r>
              <a:rPr lang="es-ES" sz="1400" dirty="0">
                <a:latin typeface="Calibri" panose="020F0502020204030204" pitchFamily="34" charset="0"/>
              </a:rPr>
              <a:t>y Tecnología Rural” </a:t>
            </a:r>
            <a:r>
              <a:rPr lang="es-ES" sz="1400" dirty="0" smtClean="0">
                <a:latin typeface="Calibri" panose="020F0502020204030204" pitchFamily="34" charset="0"/>
              </a:rPr>
              <a:t>a </a:t>
            </a:r>
            <a:r>
              <a:rPr lang="es-ES" sz="1400" dirty="0">
                <a:latin typeface="Calibri" panose="020F0502020204030204" pitchFamily="34" charset="0"/>
              </a:rPr>
              <a:t>las empresas de fabricación de maquinaria </a:t>
            </a:r>
            <a:r>
              <a:rPr lang="es-ES" sz="1400" dirty="0" smtClean="0">
                <a:latin typeface="Calibri" panose="020F0502020204030204" pitchFamily="34" charset="0"/>
              </a:rPr>
              <a:t>agrícola. </a:t>
            </a:r>
            <a:r>
              <a:rPr lang="es-ES" sz="400" dirty="0" smtClean="0">
                <a:latin typeface="Calibri" panose="020F0502020204030204" pitchFamily="34" charset="0"/>
              </a:rPr>
              <a:t>		</a:t>
            </a:r>
          </a:p>
          <a:p>
            <a:pPr marL="266700" indent="0">
              <a:lnSpc>
                <a:spcPct val="90000"/>
              </a:lnSpc>
              <a:spcBef>
                <a:spcPts val="600"/>
              </a:spcBef>
              <a:spcAft>
                <a:spcPts val="600"/>
              </a:spcAft>
            </a:pPr>
            <a:r>
              <a:rPr lang="es-ES" sz="1400" dirty="0" smtClean="0">
                <a:latin typeface="Calibri" panose="020F0502020204030204" pitchFamily="34" charset="0"/>
              </a:rPr>
              <a:t>		</a:t>
            </a:r>
            <a:r>
              <a:rPr lang="es-ES" sz="1400" b="1" u="sng" dirty="0" smtClean="0">
                <a:latin typeface="Calibri" panose="020F0502020204030204" pitchFamily="34" charset="0"/>
              </a:rPr>
              <a:t>Mejorar la capacidad innovadora </a:t>
            </a:r>
            <a:r>
              <a:rPr lang="es-ES" sz="1400" dirty="0" smtClean="0">
                <a:latin typeface="Calibri" panose="020F0502020204030204" pitchFamily="34" charset="0"/>
              </a:rPr>
              <a:t>e investigadora de la UCO. </a:t>
            </a:r>
            <a:r>
              <a:rPr lang="es-ES" sz="1400" b="1" dirty="0" smtClean="0">
                <a:latin typeface="Calibri" panose="020F0502020204030204" pitchFamily="34" charset="0"/>
              </a:rPr>
              <a:t>	</a:t>
            </a:r>
            <a:endParaRPr lang="es-ES" sz="1400" b="1" dirty="0" smtClean="0">
              <a:latin typeface="Calibri" panose="020F0502020204030204" pitchFamily="34" charset="0"/>
              <a:cs typeface="+mn-cs"/>
            </a:endParaRPr>
          </a:p>
          <a:p>
            <a:pPr marL="266700" indent="0">
              <a:lnSpc>
                <a:spcPct val="90000"/>
              </a:lnSpc>
              <a:spcBef>
                <a:spcPts val="600"/>
              </a:spcBef>
              <a:spcAft>
                <a:spcPts val="600"/>
              </a:spcAft>
            </a:pPr>
            <a:endParaRPr lang="es-ES" sz="800" b="1" dirty="0" smtClean="0">
              <a:solidFill>
                <a:srgbClr val="000000">
                  <a:lumMod val="95000"/>
                  <a:lumOff val="5000"/>
                </a:srgbClr>
              </a:solidFill>
              <a:latin typeface="Calibri" panose="020F0502020204030204" pitchFamily="34" charset="0"/>
              <a:cs typeface="+mn-cs"/>
            </a:endParaRPr>
          </a:p>
          <a:p>
            <a:pPr>
              <a:lnSpc>
                <a:spcPct val="90000"/>
              </a:lnSpc>
              <a:spcBef>
                <a:spcPts val="600"/>
              </a:spcBef>
              <a:spcAft>
                <a:spcPts val="600"/>
              </a:spcAft>
              <a:buFont typeface="Wingdings" pitchFamily="2" charset="2"/>
              <a:buChar char="q"/>
            </a:pPr>
            <a:r>
              <a:rPr lang="es-ES" sz="1800" b="1" dirty="0" smtClean="0">
                <a:solidFill>
                  <a:srgbClr val="000000">
                    <a:lumMod val="95000"/>
                    <a:lumOff val="5000"/>
                  </a:srgbClr>
                </a:solidFill>
                <a:latin typeface="Calibri" panose="020F0502020204030204" pitchFamily="34" charset="0"/>
                <a:cs typeface="+mn-cs"/>
              </a:rPr>
              <a:t>COMPRADOR:</a:t>
            </a:r>
            <a:r>
              <a:rPr lang="es-ES" sz="1500" b="1" dirty="0" smtClean="0">
                <a:solidFill>
                  <a:srgbClr val="000000">
                    <a:lumMod val="95000"/>
                    <a:lumOff val="5000"/>
                  </a:srgbClr>
                </a:solidFill>
                <a:latin typeface="Calibri" panose="020F0502020204030204" pitchFamily="34" charset="0"/>
                <a:cs typeface="+mn-cs"/>
              </a:rPr>
              <a:t>	</a:t>
            </a:r>
            <a:r>
              <a:rPr lang="es-ES" sz="1600" b="1" dirty="0" smtClean="0">
                <a:solidFill>
                  <a:srgbClr val="000000">
                    <a:lumMod val="95000"/>
                    <a:lumOff val="5000"/>
                  </a:srgbClr>
                </a:solidFill>
                <a:latin typeface="Calibri" panose="020F0502020204030204" pitchFamily="34" charset="0"/>
                <a:cs typeface="+mn-cs"/>
              </a:rPr>
              <a:t>UNIVERSIDAD DE CÓRDOBA (UCO)</a:t>
            </a:r>
            <a:r>
              <a:rPr lang="es-ES" sz="1600" dirty="0" smtClean="0">
                <a:solidFill>
                  <a:srgbClr val="000000">
                    <a:lumMod val="95000"/>
                    <a:lumOff val="5000"/>
                  </a:srgbClr>
                </a:solidFill>
                <a:latin typeface="Calibri" panose="020F0502020204030204" pitchFamily="34" charset="0"/>
                <a:cs typeface="+mn-cs"/>
              </a:rPr>
              <a:t> </a:t>
            </a:r>
            <a:endParaRPr lang="es-ES" sz="1600" dirty="0">
              <a:solidFill>
                <a:srgbClr val="000000">
                  <a:lumMod val="95000"/>
                  <a:lumOff val="5000"/>
                </a:srgbClr>
              </a:solidFill>
              <a:latin typeface="Calibri" panose="020F0502020204030204" pitchFamily="34" charset="0"/>
              <a:cs typeface="+mn-cs"/>
            </a:endParaRPr>
          </a:p>
          <a:p>
            <a:pPr>
              <a:lnSpc>
                <a:spcPct val="90000"/>
              </a:lnSpc>
              <a:spcBef>
                <a:spcPts val="600"/>
              </a:spcBef>
              <a:spcAft>
                <a:spcPts val="600"/>
              </a:spcAft>
              <a:buFont typeface="Wingdings" pitchFamily="2" charset="2"/>
              <a:buChar char="q"/>
            </a:pPr>
            <a:r>
              <a:rPr lang="es-ES" sz="1800" b="1" dirty="0" smtClean="0">
                <a:solidFill>
                  <a:srgbClr val="000000">
                    <a:lumMod val="95000"/>
                    <a:lumOff val="5000"/>
                  </a:srgbClr>
                </a:solidFill>
                <a:latin typeface="Calibri" panose="020F0502020204030204" pitchFamily="34" charset="0"/>
                <a:cs typeface="+mn-cs"/>
              </a:rPr>
              <a:t>FINANCIACIÓN:</a:t>
            </a:r>
            <a:r>
              <a:rPr lang="es-ES" sz="1500" b="1" dirty="0">
                <a:solidFill>
                  <a:srgbClr val="000000">
                    <a:lumMod val="95000"/>
                    <a:lumOff val="5000"/>
                  </a:srgbClr>
                </a:solidFill>
                <a:latin typeface="Calibri" panose="020F0502020204030204" pitchFamily="34" charset="0"/>
                <a:cs typeface="+mn-cs"/>
              </a:rPr>
              <a:t>	</a:t>
            </a:r>
            <a:r>
              <a:rPr lang="es-ES" sz="1600" b="1" dirty="0" smtClean="0">
                <a:solidFill>
                  <a:srgbClr val="000000">
                    <a:lumMod val="95000"/>
                    <a:lumOff val="5000"/>
                  </a:srgbClr>
                </a:solidFill>
                <a:latin typeface="Calibri" panose="020F0502020204030204" pitchFamily="34" charset="0"/>
                <a:cs typeface="+mn-cs"/>
              </a:rPr>
              <a:t>Aprox. 3,88 </a:t>
            </a:r>
            <a:r>
              <a:rPr lang="es-ES" sz="1600" b="1" dirty="0">
                <a:solidFill>
                  <a:srgbClr val="000000">
                    <a:lumMod val="95000"/>
                    <a:lumOff val="5000"/>
                  </a:srgbClr>
                </a:solidFill>
                <a:latin typeface="Calibri" panose="020F0502020204030204" pitchFamily="34" charset="0"/>
                <a:cs typeface="+mn-cs"/>
              </a:rPr>
              <a:t>M€ </a:t>
            </a:r>
            <a:r>
              <a:rPr lang="es-ES" sz="1600" dirty="0">
                <a:solidFill>
                  <a:srgbClr val="000000">
                    <a:lumMod val="95000"/>
                    <a:lumOff val="5000"/>
                  </a:srgbClr>
                </a:solidFill>
                <a:latin typeface="Calibri" panose="020F0502020204030204" pitchFamily="34" charset="0"/>
                <a:cs typeface="+mn-cs"/>
              </a:rPr>
              <a:t>(FEDER FT 80%; </a:t>
            </a:r>
            <a:r>
              <a:rPr lang="es-ES" sz="1600" dirty="0" smtClean="0">
                <a:solidFill>
                  <a:srgbClr val="000000">
                    <a:lumMod val="95000"/>
                    <a:lumOff val="5000"/>
                  </a:srgbClr>
                </a:solidFill>
                <a:latin typeface="Calibri" panose="020F0502020204030204" pitchFamily="34" charset="0"/>
                <a:cs typeface="+mn-cs"/>
              </a:rPr>
              <a:t>MINECO Anticipo Rembolsable)</a:t>
            </a:r>
          </a:p>
          <a:p>
            <a:pPr>
              <a:lnSpc>
                <a:spcPct val="90000"/>
              </a:lnSpc>
              <a:spcBef>
                <a:spcPts val="600"/>
              </a:spcBef>
              <a:spcAft>
                <a:spcPts val="600"/>
              </a:spcAft>
              <a:buFont typeface="Wingdings" pitchFamily="2" charset="2"/>
              <a:buChar char="q"/>
            </a:pPr>
            <a:r>
              <a:rPr lang="es-ES" sz="1800" b="1" dirty="0" smtClean="0">
                <a:solidFill>
                  <a:srgbClr val="000000">
                    <a:lumMod val="95000"/>
                    <a:lumOff val="5000"/>
                  </a:srgbClr>
                </a:solidFill>
                <a:latin typeface="Calibri" panose="020F0502020204030204" pitchFamily="34" charset="0"/>
                <a:cs typeface="+mn-cs"/>
              </a:rPr>
              <a:t>TIPO DE CONTATO:</a:t>
            </a:r>
            <a:r>
              <a:rPr lang="es-ES" sz="1500" dirty="0" smtClean="0">
                <a:solidFill>
                  <a:srgbClr val="000000"/>
                </a:solidFill>
                <a:latin typeface="Calibri" panose="020F0502020204030204" pitchFamily="34" charset="0"/>
                <a:cs typeface="+mn-cs"/>
              </a:rPr>
              <a:t>	</a:t>
            </a:r>
            <a:r>
              <a:rPr lang="es-ES" sz="1600" b="1" dirty="0" smtClean="0">
                <a:solidFill>
                  <a:srgbClr val="000000"/>
                </a:solidFill>
                <a:latin typeface="Calibri" panose="020F0502020204030204" pitchFamily="34" charset="0"/>
                <a:cs typeface="+mn-cs"/>
              </a:rPr>
              <a:t>Contratos de Servicios de I+D</a:t>
            </a:r>
            <a:r>
              <a:rPr lang="es-ES" sz="1600" dirty="0" smtClean="0">
                <a:solidFill>
                  <a:srgbClr val="000000"/>
                </a:solidFill>
                <a:latin typeface="Calibri" panose="020F0502020204030204" pitchFamily="34" charset="0"/>
                <a:cs typeface="+mn-cs"/>
              </a:rPr>
              <a:t>. 	         </a:t>
            </a:r>
            <a:r>
              <a:rPr lang="es-ES" sz="1600" u="sng" dirty="0" smtClean="0">
                <a:solidFill>
                  <a:srgbClr val="000000"/>
                </a:solidFill>
                <a:latin typeface="Calibri" panose="020F0502020204030204" pitchFamily="34" charset="0"/>
                <a:cs typeface="+mn-cs"/>
              </a:rPr>
              <a:t>2 Fases:</a:t>
            </a:r>
            <a:r>
              <a:rPr lang="es-ES" sz="1600" dirty="0" smtClean="0">
                <a:solidFill>
                  <a:srgbClr val="000000"/>
                </a:solidFill>
                <a:latin typeface="Calibri" panose="020F0502020204030204" pitchFamily="34" charset="0"/>
                <a:cs typeface="+mn-cs"/>
              </a:rPr>
              <a:t> Viabilidad y Desarrollo</a:t>
            </a:r>
          </a:p>
          <a:p>
            <a:pPr lvl="4">
              <a:lnSpc>
                <a:spcPct val="90000"/>
              </a:lnSpc>
              <a:spcBef>
                <a:spcPts val="600"/>
              </a:spcBef>
              <a:spcAft>
                <a:spcPts val="600"/>
              </a:spcAft>
            </a:pPr>
            <a:r>
              <a:rPr lang="es-ES" sz="1600" dirty="0" smtClean="0">
                <a:solidFill>
                  <a:srgbClr val="000000"/>
                </a:solidFill>
                <a:latin typeface="Calibri" panose="020F0502020204030204" pitchFamily="34" charset="0"/>
                <a:cs typeface="+mn-cs"/>
              </a:rPr>
              <a:t>	</a:t>
            </a:r>
            <a:r>
              <a:rPr lang="es-ES" sz="1600" b="1" dirty="0" smtClean="0">
                <a:solidFill>
                  <a:srgbClr val="000000"/>
                </a:solidFill>
                <a:latin typeface="Calibri" panose="020F0502020204030204" pitchFamily="34" charset="0"/>
                <a:cs typeface="+mn-cs"/>
              </a:rPr>
              <a:t>Nº de Licitadores:  19</a:t>
            </a:r>
            <a:r>
              <a:rPr lang="es-ES" sz="1600" dirty="0" smtClean="0">
                <a:solidFill>
                  <a:srgbClr val="000000"/>
                </a:solidFill>
                <a:latin typeface="Calibri" panose="020F0502020204030204" pitchFamily="34" charset="0"/>
                <a:cs typeface="+mn-cs"/>
              </a:rPr>
              <a:t>			</a:t>
            </a:r>
            <a:r>
              <a:rPr lang="es-ES" sz="1600" b="1" dirty="0" smtClean="0">
                <a:solidFill>
                  <a:srgbClr val="000000"/>
                </a:solidFill>
                <a:latin typeface="Calibri" panose="020F0502020204030204" pitchFamily="34" charset="0"/>
                <a:cs typeface="+mn-cs"/>
              </a:rPr>
              <a:t>      (Pymes aprox. 100%)</a:t>
            </a:r>
          </a:p>
          <a:p>
            <a:pPr lvl="4">
              <a:lnSpc>
                <a:spcPct val="90000"/>
              </a:lnSpc>
              <a:spcBef>
                <a:spcPts val="600"/>
              </a:spcBef>
              <a:spcAft>
                <a:spcPts val="600"/>
              </a:spcAft>
            </a:pPr>
            <a:r>
              <a:rPr lang="es-ES" sz="1600" dirty="0" smtClean="0">
                <a:solidFill>
                  <a:srgbClr val="000000"/>
                </a:solidFill>
                <a:latin typeface="Calibri" panose="020F0502020204030204" pitchFamily="34" charset="0"/>
                <a:cs typeface="+mn-cs"/>
              </a:rPr>
              <a:t>	</a:t>
            </a:r>
            <a:r>
              <a:rPr lang="es-ES" sz="1600" b="1" dirty="0" smtClean="0">
                <a:solidFill>
                  <a:srgbClr val="000000"/>
                </a:solidFill>
                <a:latin typeface="Calibri" panose="020F0502020204030204" pitchFamily="34" charset="0"/>
                <a:cs typeface="+mn-cs"/>
              </a:rPr>
              <a:t>Nº Adjudicatarios: 10</a:t>
            </a:r>
            <a:r>
              <a:rPr lang="es-ES" sz="1600" dirty="0" smtClean="0">
                <a:solidFill>
                  <a:srgbClr val="000000"/>
                </a:solidFill>
                <a:latin typeface="Calibri" panose="020F0502020204030204" pitchFamily="34" charset="0"/>
                <a:cs typeface="+mn-cs"/>
              </a:rPr>
              <a:t>	</a:t>
            </a:r>
            <a:r>
              <a:rPr lang="es-ES" sz="1600" dirty="0" smtClean="0">
                <a:solidFill>
                  <a:srgbClr val="000000"/>
                </a:solidFill>
                <a:latin typeface="Calibri" panose="020F0502020204030204" pitchFamily="34" charset="0"/>
              </a:rPr>
              <a:t>		      </a:t>
            </a:r>
            <a:r>
              <a:rPr lang="es-ES" sz="1600" b="1" dirty="0" smtClean="0">
                <a:solidFill>
                  <a:srgbClr val="000000"/>
                </a:solidFill>
                <a:latin typeface="Calibri" panose="020F0502020204030204" pitchFamily="34" charset="0"/>
              </a:rPr>
              <a:t>(Pymes aprox. 100%)</a:t>
            </a:r>
            <a:r>
              <a:rPr lang="es-ES" sz="1600" dirty="0" smtClean="0">
                <a:solidFill>
                  <a:srgbClr val="000000"/>
                </a:solidFill>
                <a:latin typeface="Calibri" panose="020F0502020204030204" pitchFamily="34" charset="0"/>
                <a:cs typeface="+mn-cs"/>
              </a:rPr>
              <a:t>			</a:t>
            </a:r>
            <a:endParaRPr lang="es-ES" sz="1600" dirty="0">
              <a:solidFill>
                <a:srgbClr val="000000"/>
              </a:solidFill>
              <a:latin typeface="Calibri" panose="020F0502020204030204" pitchFamily="34" charset="0"/>
              <a:cs typeface="+mn-cs"/>
            </a:endParaRPr>
          </a:p>
        </p:txBody>
      </p:sp>
      <p:sp>
        <p:nvSpPr>
          <p:cNvPr id="9" name="Rectangle 3"/>
          <p:cNvSpPr>
            <a:spLocks noChangeArrowheads="1"/>
          </p:cNvSpPr>
          <p:nvPr/>
        </p:nvSpPr>
        <p:spPr bwMode="auto">
          <a:xfrm>
            <a:off x="499717" y="1268760"/>
            <a:ext cx="8773763" cy="461665"/>
          </a:xfrm>
          <a:prstGeom prst="rect">
            <a:avLst/>
          </a:prstGeom>
          <a:solidFill>
            <a:srgbClr val="333333"/>
          </a:solidFill>
          <a:ln>
            <a:noFill/>
          </a:ln>
          <a:effectLst/>
          <a:extLst/>
        </p:spPr>
        <p:txBody>
          <a:bodyPr wrap="square" lIns="76200" tIns="38100" rIns="76200" bIns="38100">
            <a:spAutoFit/>
          </a:bodyPr>
          <a:lstStyle/>
          <a:p>
            <a:pPr marL="609600" indent="-609600">
              <a:lnSpc>
                <a:spcPct val="50000"/>
              </a:lnSpc>
              <a:spcBef>
                <a:spcPct val="50000"/>
              </a:spcBef>
              <a:defRPr/>
            </a:pPr>
            <a:r>
              <a:rPr lang="en-GB" sz="200" b="1" dirty="0">
                <a:latin typeface="Arial Narrow" pitchFamily="34" charset="0"/>
                <a:cs typeface="+mn-cs"/>
              </a:rPr>
              <a:t>	</a:t>
            </a:r>
          </a:p>
          <a:p>
            <a:pPr marL="609600" indent="-609600">
              <a:lnSpc>
                <a:spcPct val="50000"/>
              </a:lnSpc>
              <a:spcBef>
                <a:spcPct val="50000"/>
              </a:spcBef>
              <a:defRPr/>
            </a:pPr>
            <a:r>
              <a:rPr lang="en-GB" sz="2400" b="1" dirty="0">
                <a:latin typeface="Arial Narrow" pitchFamily="34" charset="0"/>
                <a:cs typeface="+mn-cs"/>
              </a:rPr>
              <a:t> </a:t>
            </a:r>
            <a:r>
              <a:rPr lang="en-GB" sz="2400" b="1" dirty="0" smtClean="0">
                <a:latin typeface="Arial Narrow" pitchFamily="34" charset="0"/>
                <a:cs typeface="+mn-cs"/>
              </a:rPr>
              <a:t>VI.</a:t>
            </a:r>
            <a:r>
              <a:rPr lang="en-GB" sz="2400" b="1" dirty="0">
                <a:latin typeface="Arial Narrow" pitchFamily="34" charset="0"/>
                <a:cs typeface="+mn-cs"/>
              </a:rPr>
              <a:t>	</a:t>
            </a:r>
            <a:r>
              <a:rPr lang="en-GB" sz="2400" b="1" dirty="0" smtClean="0">
                <a:latin typeface="Arial Narrow" pitchFamily="34" charset="0"/>
                <a:cs typeface="+mn-cs"/>
              </a:rPr>
              <a:t>APLICACIÓN	           			        </a:t>
            </a:r>
            <a:r>
              <a:rPr lang="en-GB" sz="2400" b="1" dirty="0" smtClean="0">
                <a:solidFill>
                  <a:srgbClr val="669900"/>
                </a:solidFill>
                <a:latin typeface="Arial Narrow" pitchFamily="34" charset="0"/>
                <a:cs typeface="+mn-cs"/>
              </a:rPr>
              <a:t>CASO: MECAOLIVAR</a:t>
            </a:r>
            <a:endParaRPr lang="en-GB" sz="2400" b="1" dirty="0">
              <a:solidFill>
                <a:srgbClr val="669900"/>
              </a:solidFill>
              <a:latin typeface="Arial Narrow" pitchFamily="34" charset="0"/>
              <a:cs typeface="+mn-cs"/>
            </a:endParaRPr>
          </a:p>
        </p:txBody>
      </p:sp>
      <p:sp>
        <p:nvSpPr>
          <p:cNvPr id="10" name="Rectangle 17"/>
          <p:cNvSpPr>
            <a:spLocks noChangeArrowheads="1"/>
          </p:cNvSpPr>
          <p:nvPr/>
        </p:nvSpPr>
        <p:spPr bwMode="auto">
          <a:xfrm>
            <a:off x="539552" y="434752"/>
            <a:ext cx="8604448" cy="473968"/>
          </a:xfrm>
          <a:prstGeom prst="rect">
            <a:avLst/>
          </a:prstGeom>
          <a:noFill/>
          <a:ln w="12700">
            <a:noFill/>
            <a:miter lim="800000"/>
            <a:headEnd/>
            <a:tailEnd/>
          </a:ln>
          <a:effectLst/>
        </p:spPr>
        <p:txBody>
          <a:bodyPr lIns="46038" tIns="44450" rIns="46038" bIns="44450"/>
          <a:lstStyle/>
          <a:p>
            <a:pPr lvl="0" eaLnBrk="0" hangingPunct="0">
              <a:defRPr/>
            </a:pPr>
            <a:r>
              <a:rPr lang="es-ES" sz="2000" b="1" dirty="0" smtClean="0">
                <a:solidFill>
                  <a:srgbClr val="000000"/>
                </a:solidFill>
                <a:latin typeface="Arial" pitchFamily="34" charset="0"/>
              </a:rPr>
              <a:t>CPI. </a:t>
            </a:r>
            <a:r>
              <a:rPr lang="es-ES" sz="1400" b="1" dirty="0" smtClean="0">
                <a:solidFill>
                  <a:srgbClr val="000000"/>
                </a:solidFill>
                <a:latin typeface="Arial" pitchFamily="34" charset="0"/>
              </a:rPr>
              <a:t>FUNDAMENTOS E INSTRUMENTACIÓN</a:t>
            </a:r>
            <a:endParaRPr lang="es-ES" sz="1400" b="1" dirty="0">
              <a:solidFill>
                <a:srgbClr val="000000"/>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378303422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ntranet.redinterna.age/stfls/comun/logos/2011-EconomiaC.jpg"/>
          <p:cNvPicPr>
            <a:picLocks noChangeAspect="1" noChangeArrowheads="1"/>
          </p:cNvPicPr>
          <p:nvPr/>
        </p:nvPicPr>
        <p:blipFill>
          <a:blip r:embed="rId3" cstate="print"/>
          <a:srcRect/>
          <a:stretch>
            <a:fillRect/>
          </a:stretch>
        </p:blipFill>
        <p:spPr bwMode="auto">
          <a:xfrm>
            <a:off x="7401275" y="6098682"/>
            <a:ext cx="2482771" cy="759318"/>
          </a:xfrm>
          <a:prstGeom prst="rect">
            <a:avLst/>
          </a:prstGeom>
          <a:ln>
            <a:noFill/>
          </a:ln>
          <a:effectLst>
            <a:softEdge rad="112500"/>
          </a:effectLst>
        </p:spPr>
      </p:pic>
      <p:sp>
        <p:nvSpPr>
          <p:cNvPr id="25" name="Text Box 5"/>
          <p:cNvSpPr txBox="1">
            <a:spLocks noChangeArrowheads="1"/>
          </p:cNvSpPr>
          <p:nvPr/>
        </p:nvSpPr>
        <p:spPr bwMode="auto">
          <a:xfrm>
            <a:off x="704528" y="2060848"/>
            <a:ext cx="8634682" cy="61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76200" tIns="38100" rIns="76200" bIns="38100">
            <a:spAutoFit/>
          </a:bodyPr>
          <a:lstStyle>
            <a:lvl1pPr marL="542925" indent="-276225">
              <a:defRPr sz="2400">
                <a:solidFill>
                  <a:schemeClr val="tx1"/>
                </a:solidFill>
                <a:latin typeface="Times New Roman" pitchFamily="18" charset="0"/>
              </a:defRPr>
            </a:lvl1pPr>
            <a:lvl2pPr marL="808038">
              <a:defRPr sz="2400">
                <a:solidFill>
                  <a:schemeClr val="tx1"/>
                </a:solidFill>
                <a:latin typeface="Times New Roman" pitchFamily="18" charset="0"/>
              </a:defRPr>
            </a:lvl2pPr>
            <a:lvl3pPr marL="987425">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ts val="600"/>
              </a:spcBef>
              <a:spcAft>
                <a:spcPts val="600"/>
              </a:spcAft>
              <a:buFont typeface="Wingdings" pitchFamily="2" charset="2"/>
              <a:buChar char="q"/>
            </a:pPr>
            <a:r>
              <a:rPr lang="es-ES" sz="1800" b="1" dirty="0" smtClean="0">
                <a:solidFill>
                  <a:srgbClr val="000000">
                    <a:lumMod val="95000"/>
                    <a:lumOff val="5000"/>
                  </a:srgbClr>
                </a:solidFill>
                <a:latin typeface="Calibri" panose="020F0502020204030204" pitchFamily="34" charset="0"/>
                <a:cs typeface="+mn-cs"/>
              </a:rPr>
              <a:t>EJECUCIÓN:</a:t>
            </a:r>
            <a:r>
              <a:rPr lang="es-ES" sz="1500" b="1" dirty="0" smtClean="0">
                <a:solidFill>
                  <a:srgbClr val="000000">
                    <a:lumMod val="95000"/>
                    <a:lumOff val="5000"/>
                  </a:srgbClr>
                </a:solidFill>
                <a:latin typeface="Calibri" panose="020F0502020204030204" pitchFamily="34" charset="0"/>
                <a:cs typeface="+mn-cs"/>
              </a:rPr>
              <a:t>	Superior al 40 % </a:t>
            </a:r>
            <a:r>
              <a:rPr lang="es-ES" sz="1500" dirty="0" smtClean="0">
                <a:solidFill>
                  <a:srgbClr val="000000">
                    <a:lumMod val="95000"/>
                    <a:lumOff val="5000"/>
                  </a:srgbClr>
                </a:solidFill>
                <a:latin typeface="Calibri" panose="020F0502020204030204" pitchFamily="34" charset="0"/>
                <a:cs typeface="+mn-cs"/>
              </a:rPr>
              <a:t>(Pago a proveedores incluido)</a:t>
            </a:r>
            <a:r>
              <a:rPr lang="es-ES" sz="1600" dirty="0" smtClean="0">
                <a:solidFill>
                  <a:srgbClr val="000000"/>
                </a:solidFill>
                <a:latin typeface="Calibri" panose="020F0502020204030204" pitchFamily="34" charset="0"/>
              </a:rPr>
              <a:t> </a:t>
            </a:r>
            <a:endParaRPr lang="es-ES" sz="1600" dirty="0">
              <a:solidFill>
                <a:srgbClr val="000000"/>
              </a:solidFill>
              <a:latin typeface="Calibri" panose="020F0502020204030204" pitchFamily="34" charset="0"/>
            </a:endParaRPr>
          </a:p>
          <a:p>
            <a:pPr marL="266700" indent="0">
              <a:lnSpc>
                <a:spcPct val="90000"/>
              </a:lnSpc>
              <a:spcBef>
                <a:spcPts val="600"/>
              </a:spcBef>
              <a:spcAft>
                <a:spcPts val="600"/>
              </a:spcAft>
            </a:pPr>
            <a:endParaRPr lang="es-ES" sz="400" b="1" dirty="0" smtClean="0">
              <a:solidFill>
                <a:srgbClr val="000000">
                  <a:lumMod val="95000"/>
                  <a:lumOff val="5000"/>
                </a:srgbClr>
              </a:solidFill>
              <a:latin typeface="Calibri" panose="020F0502020204030204" pitchFamily="34" charset="0"/>
              <a:cs typeface="+mn-cs"/>
            </a:endParaRPr>
          </a:p>
        </p:txBody>
      </p:sp>
      <p:grpSp>
        <p:nvGrpSpPr>
          <p:cNvPr id="2" name="1 Grupo"/>
          <p:cNvGrpSpPr/>
          <p:nvPr/>
        </p:nvGrpSpPr>
        <p:grpSpPr>
          <a:xfrm>
            <a:off x="704528" y="2492896"/>
            <a:ext cx="8568952" cy="3528392"/>
            <a:chOff x="704528" y="2492896"/>
            <a:chExt cx="8568952" cy="3528392"/>
          </a:xfrm>
        </p:grpSpPr>
        <p:sp>
          <p:nvSpPr>
            <p:cNvPr id="9" name="AutoShape 10"/>
            <p:cNvSpPr>
              <a:spLocks noChangeArrowheads="1"/>
            </p:cNvSpPr>
            <p:nvPr/>
          </p:nvSpPr>
          <p:spPr bwMode="auto">
            <a:xfrm>
              <a:off x="704528" y="2492896"/>
              <a:ext cx="8568952" cy="3528392"/>
            </a:xfrm>
            <a:prstGeom prst="roundRect">
              <a:avLst>
                <a:gd name="adj" fmla="val 16667"/>
              </a:avLst>
            </a:prstGeom>
            <a:solidFill>
              <a:srgbClr val="660066">
                <a:alpha val="50000"/>
              </a:srgbClr>
            </a:solidFill>
            <a:ln>
              <a:noFill/>
            </a:ln>
            <a:effectLst/>
            <a:extLst/>
          </p:spPr>
          <p:txBody>
            <a:bodyPr wrap="square" lIns="76200" tIns="38100" rIns="76200" bIns="38100" anchor="ctr">
              <a:spAutoFit/>
            </a:bodyPr>
            <a:lstStyle/>
            <a:p>
              <a:pPr fontAlgn="auto">
                <a:spcBef>
                  <a:spcPts val="0"/>
                </a:spcBef>
                <a:spcAft>
                  <a:spcPts val="0"/>
                </a:spcAft>
                <a:defRPr/>
              </a:pPr>
              <a:endParaRPr lang="en-GB" sz="2000" b="1" kern="0" dirty="0">
                <a:solidFill>
                  <a:srgbClr val="000000">
                    <a:lumMod val="95000"/>
                    <a:lumOff val="5000"/>
                  </a:srgbClr>
                </a:solidFill>
                <a:latin typeface="Verdana" pitchFamily="34" charset="0"/>
                <a:cs typeface="+mn-cs"/>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560" y="2667357"/>
              <a:ext cx="8151440" cy="3209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Rectangle 3"/>
          <p:cNvSpPr>
            <a:spLocks noChangeArrowheads="1"/>
          </p:cNvSpPr>
          <p:nvPr/>
        </p:nvSpPr>
        <p:spPr bwMode="auto">
          <a:xfrm>
            <a:off x="499717" y="1268760"/>
            <a:ext cx="8773763" cy="461665"/>
          </a:xfrm>
          <a:prstGeom prst="rect">
            <a:avLst/>
          </a:prstGeom>
          <a:solidFill>
            <a:srgbClr val="333333"/>
          </a:solidFill>
          <a:ln>
            <a:noFill/>
          </a:ln>
          <a:effectLst/>
          <a:extLst/>
        </p:spPr>
        <p:txBody>
          <a:bodyPr wrap="square" lIns="76200" tIns="38100" rIns="76200" bIns="38100">
            <a:spAutoFit/>
          </a:bodyPr>
          <a:lstStyle/>
          <a:p>
            <a:pPr marL="609600" indent="-609600">
              <a:lnSpc>
                <a:spcPct val="50000"/>
              </a:lnSpc>
              <a:spcBef>
                <a:spcPct val="50000"/>
              </a:spcBef>
              <a:defRPr/>
            </a:pPr>
            <a:r>
              <a:rPr lang="en-GB" sz="200" b="1" dirty="0">
                <a:latin typeface="Arial Narrow" pitchFamily="34" charset="0"/>
                <a:cs typeface="+mn-cs"/>
              </a:rPr>
              <a:t>	</a:t>
            </a:r>
          </a:p>
          <a:p>
            <a:pPr marL="609600" indent="-609600">
              <a:lnSpc>
                <a:spcPct val="50000"/>
              </a:lnSpc>
              <a:spcBef>
                <a:spcPct val="50000"/>
              </a:spcBef>
              <a:defRPr/>
            </a:pPr>
            <a:r>
              <a:rPr lang="en-GB" sz="2400" b="1" dirty="0">
                <a:latin typeface="Arial Narrow" pitchFamily="34" charset="0"/>
                <a:cs typeface="+mn-cs"/>
              </a:rPr>
              <a:t> </a:t>
            </a:r>
            <a:r>
              <a:rPr lang="en-GB" sz="2400" b="1" dirty="0" smtClean="0">
                <a:latin typeface="Arial Narrow" pitchFamily="34" charset="0"/>
                <a:cs typeface="+mn-cs"/>
              </a:rPr>
              <a:t>VI.</a:t>
            </a:r>
            <a:r>
              <a:rPr lang="en-GB" sz="2400" b="1" dirty="0">
                <a:latin typeface="Arial Narrow" pitchFamily="34" charset="0"/>
                <a:cs typeface="+mn-cs"/>
              </a:rPr>
              <a:t>	</a:t>
            </a:r>
            <a:r>
              <a:rPr lang="en-GB" sz="2400" b="1" dirty="0" smtClean="0">
                <a:latin typeface="Arial Narrow" pitchFamily="34" charset="0"/>
                <a:cs typeface="+mn-cs"/>
              </a:rPr>
              <a:t>APLICACIÓN	           			        </a:t>
            </a:r>
            <a:r>
              <a:rPr lang="en-GB" sz="2400" b="1" dirty="0" smtClean="0">
                <a:solidFill>
                  <a:srgbClr val="669900"/>
                </a:solidFill>
                <a:latin typeface="Arial Narrow" pitchFamily="34" charset="0"/>
                <a:cs typeface="+mn-cs"/>
              </a:rPr>
              <a:t>CASO: MECAOLIVAR</a:t>
            </a:r>
            <a:endParaRPr lang="en-GB" sz="2400" b="1" dirty="0">
              <a:solidFill>
                <a:srgbClr val="669900"/>
              </a:solidFill>
              <a:latin typeface="Arial Narrow" pitchFamily="34" charset="0"/>
              <a:cs typeface="+mn-cs"/>
            </a:endParaRPr>
          </a:p>
        </p:txBody>
      </p:sp>
      <p:sp>
        <p:nvSpPr>
          <p:cNvPr id="10" name="Rectangle 17"/>
          <p:cNvSpPr>
            <a:spLocks noChangeArrowheads="1"/>
          </p:cNvSpPr>
          <p:nvPr/>
        </p:nvSpPr>
        <p:spPr bwMode="auto">
          <a:xfrm>
            <a:off x="539552" y="434752"/>
            <a:ext cx="8604448" cy="473968"/>
          </a:xfrm>
          <a:prstGeom prst="rect">
            <a:avLst/>
          </a:prstGeom>
          <a:noFill/>
          <a:ln w="12700">
            <a:noFill/>
            <a:miter lim="800000"/>
            <a:headEnd/>
            <a:tailEnd/>
          </a:ln>
          <a:effectLst/>
        </p:spPr>
        <p:txBody>
          <a:bodyPr lIns="46038" tIns="44450" rIns="46038" bIns="44450"/>
          <a:lstStyle/>
          <a:p>
            <a:pPr lvl="0" eaLnBrk="0" hangingPunct="0">
              <a:defRPr/>
            </a:pPr>
            <a:r>
              <a:rPr lang="es-ES" sz="2000" b="1" dirty="0" smtClean="0">
                <a:solidFill>
                  <a:srgbClr val="000000"/>
                </a:solidFill>
                <a:latin typeface="Arial" pitchFamily="34" charset="0"/>
              </a:rPr>
              <a:t>CPI. </a:t>
            </a:r>
            <a:r>
              <a:rPr lang="es-ES" sz="1400" b="1" dirty="0" smtClean="0">
                <a:solidFill>
                  <a:srgbClr val="000000"/>
                </a:solidFill>
                <a:latin typeface="Arial" pitchFamily="34" charset="0"/>
              </a:rPr>
              <a:t>FUNDAMENTOS E INSTRUMENTACIÓN</a:t>
            </a:r>
            <a:endParaRPr lang="es-ES" sz="1400" b="1" dirty="0">
              <a:solidFill>
                <a:srgbClr val="000000"/>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349251105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ntranet.redinterna.age/stfls/comun/logos/2011-EconomiaC.jpg"/>
          <p:cNvPicPr>
            <a:picLocks noChangeAspect="1" noChangeArrowheads="1"/>
          </p:cNvPicPr>
          <p:nvPr/>
        </p:nvPicPr>
        <p:blipFill>
          <a:blip r:embed="rId3" cstate="print"/>
          <a:srcRect/>
          <a:stretch>
            <a:fillRect/>
          </a:stretch>
        </p:blipFill>
        <p:spPr bwMode="auto">
          <a:xfrm>
            <a:off x="7401275" y="6098682"/>
            <a:ext cx="2482771" cy="759318"/>
          </a:xfrm>
          <a:prstGeom prst="rect">
            <a:avLst/>
          </a:prstGeom>
          <a:ln>
            <a:noFill/>
          </a:ln>
          <a:effectLst>
            <a:softEdge rad="112500"/>
          </a:effectLst>
        </p:spPr>
      </p:pic>
      <p:sp>
        <p:nvSpPr>
          <p:cNvPr id="20" name="AutoShape 10"/>
          <p:cNvSpPr>
            <a:spLocks noChangeArrowheads="1"/>
          </p:cNvSpPr>
          <p:nvPr/>
        </p:nvSpPr>
        <p:spPr bwMode="auto">
          <a:xfrm>
            <a:off x="2360712" y="2636912"/>
            <a:ext cx="6912768" cy="792088"/>
          </a:xfrm>
          <a:prstGeom prst="roundRect">
            <a:avLst>
              <a:gd name="adj" fmla="val 16667"/>
            </a:avLst>
          </a:prstGeom>
          <a:solidFill>
            <a:srgbClr val="006699"/>
          </a:solidFill>
          <a:ln>
            <a:noFill/>
          </a:ln>
          <a:effectLst/>
          <a:extLst/>
        </p:spPr>
        <p:txBody>
          <a:bodyPr wrap="square" lIns="76200" tIns="38100" rIns="76200" bIns="38100" anchor="ctr">
            <a:spAutoFit/>
          </a:bodyPr>
          <a:lstStyle/>
          <a:p>
            <a:pPr fontAlgn="auto">
              <a:spcBef>
                <a:spcPts val="0"/>
              </a:spcBef>
              <a:spcAft>
                <a:spcPts val="0"/>
              </a:spcAft>
              <a:defRPr/>
            </a:pPr>
            <a:endParaRPr lang="en-GB" sz="2000" b="1" kern="0" dirty="0">
              <a:solidFill>
                <a:srgbClr val="000000">
                  <a:lumMod val="95000"/>
                  <a:lumOff val="5000"/>
                </a:srgbClr>
              </a:solidFill>
              <a:latin typeface="Verdana" pitchFamily="34" charset="0"/>
              <a:cs typeface="+mn-cs"/>
            </a:endParaRPr>
          </a:p>
        </p:txBody>
      </p:sp>
      <p:sp>
        <p:nvSpPr>
          <p:cNvPr id="24" name="AutoShape 10"/>
          <p:cNvSpPr>
            <a:spLocks noChangeArrowheads="1"/>
          </p:cNvSpPr>
          <p:nvPr/>
        </p:nvSpPr>
        <p:spPr bwMode="auto">
          <a:xfrm>
            <a:off x="3368824" y="5085184"/>
            <a:ext cx="5904656" cy="792088"/>
          </a:xfrm>
          <a:prstGeom prst="roundRect">
            <a:avLst>
              <a:gd name="adj" fmla="val 16667"/>
            </a:avLst>
          </a:prstGeom>
          <a:solidFill>
            <a:srgbClr val="003399">
              <a:alpha val="50000"/>
            </a:srgbClr>
          </a:solidFill>
          <a:ln>
            <a:noFill/>
          </a:ln>
          <a:effectLst/>
          <a:extLst/>
        </p:spPr>
        <p:txBody>
          <a:bodyPr wrap="square" lIns="76200" tIns="38100" rIns="76200" bIns="38100" anchor="ctr">
            <a:spAutoFit/>
          </a:bodyPr>
          <a:lstStyle/>
          <a:p>
            <a:pPr fontAlgn="auto">
              <a:spcBef>
                <a:spcPts val="0"/>
              </a:spcBef>
              <a:spcAft>
                <a:spcPts val="0"/>
              </a:spcAft>
              <a:defRPr/>
            </a:pPr>
            <a:endParaRPr lang="en-GB" sz="2000" b="1" kern="0" dirty="0">
              <a:solidFill>
                <a:srgbClr val="000000">
                  <a:lumMod val="95000"/>
                  <a:lumOff val="5000"/>
                </a:srgbClr>
              </a:solidFill>
              <a:latin typeface="Verdana" pitchFamily="34" charset="0"/>
              <a:cs typeface="+mn-cs"/>
            </a:endParaRPr>
          </a:p>
        </p:txBody>
      </p:sp>
      <p:sp>
        <p:nvSpPr>
          <p:cNvPr id="25" name="Text Box 5"/>
          <p:cNvSpPr txBox="1">
            <a:spLocks noChangeArrowheads="1"/>
          </p:cNvSpPr>
          <p:nvPr/>
        </p:nvSpPr>
        <p:spPr bwMode="auto">
          <a:xfrm>
            <a:off x="704528" y="2060848"/>
            <a:ext cx="8634682" cy="3998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76200" tIns="38100" rIns="76200" bIns="38100">
            <a:spAutoFit/>
          </a:bodyPr>
          <a:lstStyle>
            <a:lvl1pPr marL="542925" indent="-276225">
              <a:defRPr sz="2400">
                <a:solidFill>
                  <a:schemeClr val="tx1"/>
                </a:solidFill>
                <a:latin typeface="Times New Roman" pitchFamily="18" charset="0"/>
              </a:defRPr>
            </a:lvl1pPr>
            <a:lvl2pPr marL="808038">
              <a:defRPr sz="2400">
                <a:solidFill>
                  <a:schemeClr val="tx1"/>
                </a:solidFill>
                <a:latin typeface="Times New Roman" pitchFamily="18" charset="0"/>
              </a:defRPr>
            </a:lvl2pPr>
            <a:lvl3pPr marL="987425">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ts val="600"/>
              </a:spcBef>
              <a:spcAft>
                <a:spcPts val="600"/>
              </a:spcAft>
              <a:buFont typeface="Wingdings" pitchFamily="2" charset="2"/>
              <a:buChar char="q"/>
            </a:pPr>
            <a:r>
              <a:rPr lang="es-ES" sz="1800" b="1" dirty="0" smtClean="0">
                <a:solidFill>
                  <a:srgbClr val="000000">
                    <a:lumMod val="95000"/>
                    <a:lumOff val="5000"/>
                  </a:srgbClr>
                </a:solidFill>
                <a:latin typeface="Calibri" panose="020F0502020204030204" pitchFamily="34" charset="0"/>
                <a:cs typeface="+mn-cs"/>
              </a:rPr>
              <a:t>SECTOR:</a:t>
            </a:r>
            <a:r>
              <a:rPr lang="es-ES" sz="1500" b="1" dirty="0" smtClean="0">
                <a:solidFill>
                  <a:srgbClr val="000000">
                    <a:lumMod val="95000"/>
                    <a:lumOff val="5000"/>
                  </a:srgbClr>
                </a:solidFill>
                <a:latin typeface="Calibri" panose="020F0502020204030204" pitchFamily="34" charset="0"/>
                <a:cs typeface="+mn-cs"/>
              </a:rPr>
              <a:t>	</a:t>
            </a:r>
            <a:r>
              <a:rPr lang="es-ES" sz="1600" b="1" dirty="0" smtClean="0">
                <a:solidFill>
                  <a:srgbClr val="003399"/>
                </a:solidFill>
                <a:latin typeface="Calibri" panose="020F0502020204030204" pitchFamily="34" charset="0"/>
                <a:cs typeface="+mn-cs"/>
              </a:rPr>
              <a:t>I+D NAVAL - OFFSHORE</a:t>
            </a:r>
            <a:r>
              <a:rPr lang="es-ES" sz="1600" dirty="0" smtClean="0">
                <a:solidFill>
                  <a:srgbClr val="003399"/>
                </a:solidFill>
                <a:latin typeface="Calibri" panose="020F0502020204030204" pitchFamily="34" charset="0"/>
                <a:cs typeface="+mn-cs"/>
              </a:rPr>
              <a:t>. </a:t>
            </a:r>
            <a:r>
              <a:rPr lang="es-ES" sz="1600" dirty="0" smtClean="0">
                <a:solidFill>
                  <a:srgbClr val="000000">
                    <a:lumMod val="95000"/>
                    <a:lumOff val="5000"/>
                  </a:srgbClr>
                </a:solidFill>
                <a:latin typeface="Calibri" panose="020F0502020204030204" pitchFamily="34" charset="0"/>
                <a:cs typeface="+mn-cs"/>
              </a:rPr>
              <a:t>Servicios Públicos de I+D+i</a:t>
            </a:r>
            <a:r>
              <a:rPr lang="es-ES" sz="1600" dirty="0" smtClean="0">
                <a:solidFill>
                  <a:srgbClr val="000000">
                    <a:lumMod val="95000"/>
                    <a:lumOff val="5000"/>
                  </a:srgbClr>
                </a:solidFill>
                <a:latin typeface="Calibri" panose="020F0502020204030204" pitchFamily="34" charset="0"/>
              </a:rPr>
              <a:t> </a:t>
            </a:r>
            <a:endParaRPr lang="es-ES" sz="1600" dirty="0">
              <a:solidFill>
                <a:srgbClr val="000000">
                  <a:lumMod val="95000"/>
                  <a:lumOff val="5000"/>
                </a:srgbClr>
              </a:solidFill>
              <a:latin typeface="Calibri" panose="020F0502020204030204" pitchFamily="34" charset="0"/>
            </a:endParaRPr>
          </a:p>
          <a:p>
            <a:pPr marL="266700" indent="0">
              <a:lnSpc>
                <a:spcPct val="90000"/>
              </a:lnSpc>
              <a:spcBef>
                <a:spcPts val="600"/>
              </a:spcBef>
              <a:spcAft>
                <a:spcPts val="600"/>
              </a:spcAft>
            </a:pPr>
            <a:endParaRPr lang="es-ES" sz="400" b="1" dirty="0" smtClean="0">
              <a:solidFill>
                <a:srgbClr val="000000">
                  <a:lumMod val="95000"/>
                  <a:lumOff val="5000"/>
                </a:srgbClr>
              </a:solidFill>
              <a:latin typeface="Calibri" panose="020F0502020204030204" pitchFamily="34" charset="0"/>
              <a:cs typeface="+mn-cs"/>
            </a:endParaRPr>
          </a:p>
          <a:p>
            <a:pPr>
              <a:lnSpc>
                <a:spcPct val="90000"/>
              </a:lnSpc>
              <a:spcBef>
                <a:spcPts val="600"/>
              </a:spcBef>
              <a:spcAft>
                <a:spcPts val="600"/>
              </a:spcAft>
              <a:buFont typeface="Wingdings" pitchFamily="2" charset="2"/>
              <a:buChar char="q"/>
            </a:pPr>
            <a:r>
              <a:rPr lang="es-ES" sz="1800" b="1" dirty="0" smtClean="0">
                <a:solidFill>
                  <a:srgbClr val="000000">
                    <a:lumMod val="95000"/>
                    <a:lumOff val="5000"/>
                  </a:srgbClr>
                </a:solidFill>
                <a:latin typeface="Calibri" panose="020F0502020204030204" pitchFamily="34" charset="0"/>
                <a:cs typeface="+mn-cs"/>
              </a:rPr>
              <a:t>OBJETO:</a:t>
            </a:r>
            <a:r>
              <a:rPr lang="es-ES" sz="1500" b="1" dirty="0" smtClean="0">
                <a:solidFill>
                  <a:srgbClr val="000000">
                    <a:lumMod val="95000"/>
                    <a:lumOff val="5000"/>
                  </a:srgbClr>
                </a:solidFill>
                <a:latin typeface="Calibri" panose="020F0502020204030204" pitchFamily="34" charset="0"/>
                <a:cs typeface="+mn-cs"/>
              </a:rPr>
              <a:t>	</a:t>
            </a:r>
            <a:r>
              <a:rPr lang="es-ES" sz="1400" b="1" u="sng" dirty="0">
                <a:latin typeface="Calibri" panose="020F0502020204030204" pitchFamily="34" charset="0"/>
              </a:rPr>
              <a:t>S</a:t>
            </a:r>
            <a:r>
              <a:rPr lang="es-ES" sz="1400" b="1" u="sng" dirty="0" smtClean="0">
                <a:latin typeface="Calibri" panose="020F0502020204030204" pitchFamily="34" charset="0"/>
              </a:rPr>
              <a:t>ervicio </a:t>
            </a:r>
            <a:r>
              <a:rPr lang="es-ES" sz="1400" b="1" u="sng" dirty="0">
                <a:latin typeface="Calibri" panose="020F0502020204030204" pitchFamily="34" charset="0"/>
              </a:rPr>
              <a:t>público de transferencia del conocimiento</a:t>
            </a:r>
            <a:r>
              <a:rPr lang="es-ES" sz="1400" dirty="0">
                <a:latin typeface="Calibri" panose="020F0502020204030204" pitchFamily="34" charset="0"/>
              </a:rPr>
              <a:t> </a:t>
            </a:r>
            <a:r>
              <a:rPr lang="es-ES" sz="1400" dirty="0" smtClean="0">
                <a:latin typeface="Calibri" panose="020F0502020204030204" pitchFamily="34" charset="0"/>
              </a:rPr>
              <a:t>a </a:t>
            </a:r>
            <a:r>
              <a:rPr lang="es-ES" sz="1400" dirty="0">
                <a:latin typeface="Calibri" panose="020F0502020204030204" pitchFamily="34" charset="0"/>
              </a:rPr>
              <a:t>las empresas </a:t>
            </a:r>
            <a:r>
              <a:rPr lang="es-ES" sz="1400" dirty="0" smtClean="0">
                <a:latin typeface="Calibri" panose="020F0502020204030204" pitchFamily="34" charset="0"/>
              </a:rPr>
              <a:t>del sector naval. </a:t>
            </a:r>
            <a:r>
              <a:rPr lang="es-ES" sz="400" dirty="0" smtClean="0">
                <a:latin typeface="Calibri" panose="020F0502020204030204" pitchFamily="34" charset="0"/>
              </a:rPr>
              <a:t>		</a:t>
            </a:r>
          </a:p>
          <a:p>
            <a:pPr marL="266700" indent="0">
              <a:lnSpc>
                <a:spcPct val="90000"/>
              </a:lnSpc>
              <a:spcBef>
                <a:spcPts val="600"/>
              </a:spcBef>
              <a:spcAft>
                <a:spcPts val="600"/>
              </a:spcAft>
            </a:pPr>
            <a:r>
              <a:rPr lang="es-ES" sz="1400" dirty="0" smtClean="0">
                <a:latin typeface="Calibri" panose="020F0502020204030204" pitchFamily="34" charset="0"/>
              </a:rPr>
              <a:t>		</a:t>
            </a:r>
            <a:r>
              <a:rPr lang="es-ES" sz="1400" b="1" u="sng" dirty="0" smtClean="0">
                <a:latin typeface="Calibri" panose="020F0502020204030204" pitchFamily="34" charset="0"/>
              </a:rPr>
              <a:t>Mejorar la capacidad innovadora </a:t>
            </a:r>
            <a:r>
              <a:rPr lang="es-ES" sz="1400" dirty="0" smtClean="0">
                <a:latin typeface="Calibri" panose="020F0502020204030204" pitchFamily="34" charset="0"/>
              </a:rPr>
              <a:t>e investigadora de la UDC. </a:t>
            </a:r>
            <a:r>
              <a:rPr lang="es-ES" sz="1400" b="1" dirty="0" smtClean="0">
                <a:latin typeface="Calibri" panose="020F0502020204030204" pitchFamily="34" charset="0"/>
              </a:rPr>
              <a:t>	</a:t>
            </a:r>
            <a:endParaRPr lang="es-ES" sz="1400" b="1" dirty="0" smtClean="0">
              <a:latin typeface="Calibri" panose="020F0502020204030204" pitchFamily="34" charset="0"/>
              <a:cs typeface="+mn-cs"/>
            </a:endParaRPr>
          </a:p>
          <a:p>
            <a:pPr marL="266700" indent="0">
              <a:lnSpc>
                <a:spcPct val="90000"/>
              </a:lnSpc>
              <a:spcBef>
                <a:spcPts val="600"/>
              </a:spcBef>
              <a:spcAft>
                <a:spcPts val="600"/>
              </a:spcAft>
            </a:pPr>
            <a:endParaRPr lang="es-ES" sz="800" b="1" dirty="0" smtClean="0">
              <a:solidFill>
                <a:srgbClr val="000000">
                  <a:lumMod val="95000"/>
                  <a:lumOff val="5000"/>
                </a:srgbClr>
              </a:solidFill>
              <a:latin typeface="Calibri" panose="020F0502020204030204" pitchFamily="34" charset="0"/>
              <a:cs typeface="+mn-cs"/>
            </a:endParaRPr>
          </a:p>
          <a:p>
            <a:pPr>
              <a:lnSpc>
                <a:spcPct val="90000"/>
              </a:lnSpc>
              <a:spcBef>
                <a:spcPts val="600"/>
              </a:spcBef>
              <a:spcAft>
                <a:spcPts val="600"/>
              </a:spcAft>
              <a:buFont typeface="Wingdings" pitchFamily="2" charset="2"/>
              <a:buChar char="q"/>
            </a:pPr>
            <a:r>
              <a:rPr lang="es-ES" sz="1800" b="1" dirty="0" smtClean="0">
                <a:solidFill>
                  <a:srgbClr val="000000">
                    <a:lumMod val="95000"/>
                    <a:lumOff val="5000"/>
                  </a:srgbClr>
                </a:solidFill>
                <a:latin typeface="Calibri" panose="020F0502020204030204" pitchFamily="34" charset="0"/>
                <a:cs typeface="+mn-cs"/>
              </a:rPr>
              <a:t>COMPRADOR:</a:t>
            </a:r>
            <a:r>
              <a:rPr lang="es-ES" sz="1500" b="1" dirty="0" smtClean="0">
                <a:solidFill>
                  <a:srgbClr val="000000">
                    <a:lumMod val="95000"/>
                    <a:lumOff val="5000"/>
                  </a:srgbClr>
                </a:solidFill>
                <a:latin typeface="Calibri" panose="020F0502020204030204" pitchFamily="34" charset="0"/>
                <a:cs typeface="+mn-cs"/>
              </a:rPr>
              <a:t>	</a:t>
            </a:r>
            <a:r>
              <a:rPr lang="es-ES" sz="1600" b="1" dirty="0" smtClean="0">
                <a:solidFill>
                  <a:srgbClr val="000000">
                    <a:lumMod val="95000"/>
                    <a:lumOff val="5000"/>
                  </a:srgbClr>
                </a:solidFill>
                <a:latin typeface="Calibri" panose="020F0502020204030204" pitchFamily="34" charset="0"/>
                <a:cs typeface="+mn-cs"/>
              </a:rPr>
              <a:t>UNIVERSIDAD DE CORUÑA (UDC)</a:t>
            </a:r>
            <a:r>
              <a:rPr lang="es-ES" sz="1600" dirty="0" smtClean="0">
                <a:solidFill>
                  <a:srgbClr val="000000">
                    <a:lumMod val="95000"/>
                    <a:lumOff val="5000"/>
                  </a:srgbClr>
                </a:solidFill>
                <a:latin typeface="Calibri" panose="020F0502020204030204" pitchFamily="34" charset="0"/>
                <a:cs typeface="+mn-cs"/>
              </a:rPr>
              <a:t> </a:t>
            </a:r>
            <a:endParaRPr lang="es-ES" sz="1600" dirty="0">
              <a:solidFill>
                <a:srgbClr val="000000">
                  <a:lumMod val="95000"/>
                  <a:lumOff val="5000"/>
                </a:srgbClr>
              </a:solidFill>
              <a:latin typeface="Calibri" panose="020F0502020204030204" pitchFamily="34" charset="0"/>
              <a:cs typeface="+mn-cs"/>
            </a:endParaRPr>
          </a:p>
          <a:p>
            <a:pPr>
              <a:lnSpc>
                <a:spcPct val="90000"/>
              </a:lnSpc>
              <a:spcBef>
                <a:spcPts val="600"/>
              </a:spcBef>
              <a:spcAft>
                <a:spcPts val="600"/>
              </a:spcAft>
              <a:buFont typeface="Wingdings" pitchFamily="2" charset="2"/>
              <a:buChar char="q"/>
            </a:pPr>
            <a:r>
              <a:rPr lang="es-ES" sz="1800" b="1" dirty="0" smtClean="0">
                <a:solidFill>
                  <a:srgbClr val="000000">
                    <a:lumMod val="95000"/>
                    <a:lumOff val="5000"/>
                  </a:srgbClr>
                </a:solidFill>
                <a:latin typeface="Calibri" panose="020F0502020204030204" pitchFamily="34" charset="0"/>
                <a:cs typeface="+mn-cs"/>
              </a:rPr>
              <a:t>FINANCIACIÓN:</a:t>
            </a:r>
            <a:r>
              <a:rPr lang="es-ES" sz="1500" b="1" dirty="0">
                <a:solidFill>
                  <a:srgbClr val="000000">
                    <a:lumMod val="95000"/>
                    <a:lumOff val="5000"/>
                  </a:srgbClr>
                </a:solidFill>
                <a:latin typeface="Calibri" panose="020F0502020204030204" pitchFamily="34" charset="0"/>
                <a:cs typeface="+mn-cs"/>
              </a:rPr>
              <a:t>	</a:t>
            </a:r>
            <a:r>
              <a:rPr lang="es-ES" sz="1600" b="1" dirty="0" smtClean="0">
                <a:solidFill>
                  <a:srgbClr val="000000">
                    <a:lumMod val="95000"/>
                    <a:lumOff val="5000"/>
                  </a:srgbClr>
                </a:solidFill>
                <a:latin typeface="Calibri" panose="020F0502020204030204" pitchFamily="34" charset="0"/>
                <a:cs typeface="+mn-cs"/>
              </a:rPr>
              <a:t>Aprox. 3,20 </a:t>
            </a:r>
            <a:r>
              <a:rPr lang="es-ES" sz="1600" b="1" dirty="0">
                <a:solidFill>
                  <a:srgbClr val="000000">
                    <a:lumMod val="95000"/>
                    <a:lumOff val="5000"/>
                  </a:srgbClr>
                </a:solidFill>
                <a:latin typeface="Calibri" panose="020F0502020204030204" pitchFamily="34" charset="0"/>
                <a:cs typeface="+mn-cs"/>
              </a:rPr>
              <a:t>M€ </a:t>
            </a:r>
            <a:r>
              <a:rPr lang="es-ES" sz="1600" dirty="0">
                <a:solidFill>
                  <a:srgbClr val="000000">
                    <a:lumMod val="95000"/>
                    <a:lumOff val="5000"/>
                  </a:srgbClr>
                </a:solidFill>
                <a:latin typeface="Calibri" panose="020F0502020204030204" pitchFamily="34" charset="0"/>
                <a:cs typeface="+mn-cs"/>
              </a:rPr>
              <a:t>(FEDER FT 80%; </a:t>
            </a:r>
            <a:r>
              <a:rPr lang="es-ES" sz="1600" dirty="0" smtClean="0">
                <a:solidFill>
                  <a:srgbClr val="000000">
                    <a:lumMod val="95000"/>
                    <a:lumOff val="5000"/>
                  </a:srgbClr>
                </a:solidFill>
                <a:latin typeface="Calibri" panose="020F0502020204030204" pitchFamily="34" charset="0"/>
                <a:cs typeface="+mn-cs"/>
              </a:rPr>
              <a:t>MINECO Anticipo Rembolsable)</a:t>
            </a:r>
          </a:p>
          <a:p>
            <a:pPr>
              <a:lnSpc>
                <a:spcPct val="90000"/>
              </a:lnSpc>
              <a:spcBef>
                <a:spcPts val="600"/>
              </a:spcBef>
              <a:spcAft>
                <a:spcPts val="600"/>
              </a:spcAft>
              <a:buFont typeface="Wingdings" pitchFamily="2" charset="2"/>
              <a:buChar char="q"/>
            </a:pPr>
            <a:r>
              <a:rPr lang="es-ES" sz="1800" b="1" dirty="0" smtClean="0">
                <a:solidFill>
                  <a:srgbClr val="000000">
                    <a:lumMod val="95000"/>
                    <a:lumOff val="5000"/>
                  </a:srgbClr>
                </a:solidFill>
                <a:latin typeface="Calibri" panose="020F0502020204030204" pitchFamily="34" charset="0"/>
                <a:cs typeface="+mn-cs"/>
              </a:rPr>
              <a:t>TIPO DE CONTATO:</a:t>
            </a:r>
            <a:r>
              <a:rPr lang="es-ES" sz="1500" dirty="0" smtClean="0">
                <a:solidFill>
                  <a:srgbClr val="000000"/>
                </a:solidFill>
                <a:latin typeface="Calibri" panose="020F0502020204030204" pitchFamily="34" charset="0"/>
                <a:cs typeface="+mn-cs"/>
              </a:rPr>
              <a:t>	</a:t>
            </a:r>
            <a:r>
              <a:rPr lang="es-ES" sz="1600" b="1" dirty="0" smtClean="0">
                <a:solidFill>
                  <a:srgbClr val="000000"/>
                </a:solidFill>
                <a:latin typeface="Calibri" panose="020F0502020204030204" pitchFamily="34" charset="0"/>
                <a:cs typeface="+mn-cs"/>
              </a:rPr>
              <a:t>Contratos de Servicios de I+D</a:t>
            </a:r>
            <a:r>
              <a:rPr lang="es-ES" sz="1600" dirty="0" smtClean="0">
                <a:solidFill>
                  <a:srgbClr val="000000"/>
                </a:solidFill>
                <a:latin typeface="Calibri" panose="020F0502020204030204" pitchFamily="34" charset="0"/>
                <a:cs typeface="+mn-cs"/>
              </a:rPr>
              <a:t>. 	         </a:t>
            </a:r>
            <a:r>
              <a:rPr lang="es-ES" sz="1600" u="sng" dirty="0" smtClean="0">
                <a:solidFill>
                  <a:srgbClr val="000000"/>
                </a:solidFill>
                <a:latin typeface="Calibri" panose="020F0502020204030204" pitchFamily="34" charset="0"/>
                <a:cs typeface="+mn-cs"/>
              </a:rPr>
              <a:t>2 Fases:</a:t>
            </a:r>
            <a:r>
              <a:rPr lang="es-ES" sz="1600" dirty="0" smtClean="0">
                <a:solidFill>
                  <a:srgbClr val="000000"/>
                </a:solidFill>
                <a:latin typeface="Calibri" panose="020F0502020204030204" pitchFamily="34" charset="0"/>
                <a:cs typeface="+mn-cs"/>
              </a:rPr>
              <a:t> Viabilidad y Desarrollo</a:t>
            </a:r>
          </a:p>
          <a:p>
            <a:pPr marL="266700" indent="0">
              <a:lnSpc>
                <a:spcPct val="90000"/>
              </a:lnSpc>
              <a:spcBef>
                <a:spcPts val="600"/>
              </a:spcBef>
              <a:spcAft>
                <a:spcPts val="600"/>
              </a:spcAft>
            </a:pPr>
            <a:endParaRPr lang="es-ES" sz="400" dirty="0" smtClean="0">
              <a:solidFill>
                <a:srgbClr val="000000"/>
              </a:solidFill>
              <a:latin typeface="Calibri" panose="020F0502020204030204" pitchFamily="34" charset="0"/>
              <a:cs typeface="+mn-cs"/>
            </a:endParaRPr>
          </a:p>
          <a:p>
            <a:pPr lvl="4">
              <a:lnSpc>
                <a:spcPct val="90000"/>
              </a:lnSpc>
              <a:spcBef>
                <a:spcPts val="600"/>
              </a:spcBef>
              <a:spcAft>
                <a:spcPts val="600"/>
              </a:spcAft>
            </a:pPr>
            <a:r>
              <a:rPr lang="es-ES" sz="1600" dirty="0" smtClean="0">
                <a:solidFill>
                  <a:srgbClr val="000000"/>
                </a:solidFill>
                <a:latin typeface="Calibri" panose="020F0502020204030204" pitchFamily="34" charset="0"/>
                <a:cs typeface="+mn-cs"/>
              </a:rPr>
              <a:t>	</a:t>
            </a:r>
            <a:r>
              <a:rPr lang="es-ES" sz="1600" b="1" dirty="0" smtClean="0">
                <a:solidFill>
                  <a:srgbClr val="000000"/>
                </a:solidFill>
                <a:latin typeface="Calibri" panose="020F0502020204030204" pitchFamily="34" charset="0"/>
                <a:cs typeface="+mn-cs"/>
              </a:rPr>
              <a:t>Nº de Licitadores:  23</a:t>
            </a:r>
            <a:r>
              <a:rPr lang="es-ES" sz="1600" dirty="0" smtClean="0">
                <a:solidFill>
                  <a:srgbClr val="000000"/>
                </a:solidFill>
                <a:latin typeface="Calibri" panose="020F0502020204030204" pitchFamily="34" charset="0"/>
                <a:cs typeface="+mn-cs"/>
              </a:rPr>
              <a:t>			</a:t>
            </a:r>
            <a:r>
              <a:rPr lang="es-ES" sz="1600" b="1" dirty="0" smtClean="0">
                <a:solidFill>
                  <a:srgbClr val="000000"/>
                </a:solidFill>
                <a:latin typeface="Calibri" panose="020F0502020204030204" pitchFamily="34" charset="0"/>
                <a:cs typeface="+mn-cs"/>
              </a:rPr>
              <a:t>      </a:t>
            </a:r>
          </a:p>
          <a:p>
            <a:pPr lvl="4">
              <a:lnSpc>
                <a:spcPct val="90000"/>
              </a:lnSpc>
              <a:spcBef>
                <a:spcPts val="600"/>
              </a:spcBef>
              <a:spcAft>
                <a:spcPts val="600"/>
              </a:spcAft>
            </a:pPr>
            <a:r>
              <a:rPr lang="es-ES" sz="1600" dirty="0" smtClean="0">
                <a:solidFill>
                  <a:srgbClr val="000000"/>
                </a:solidFill>
                <a:latin typeface="Calibri" panose="020F0502020204030204" pitchFamily="34" charset="0"/>
                <a:cs typeface="+mn-cs"/>
              </a:rPr>
              <a:t>	</a:t>
            </a:r>
            <a:r>
              <a:rPr lang="es-ES" sz="1600" b="1" dirty="0" smtClean="0">
                <a:solidFill>
                  <a:srgbClr val="000000"/>
                </a:solidFill>
                <a:latin typeface="Calibri" panose="020F0502020204030204" pitchFamily="34" charset="0"/>
                <a:cs typeface="+mn-cs"/>
              </a:rPr>
              <a:t>Nº Adjudicatarios: 5</a:t>
            </a:r>
            <a:r>
              <a:rPr lang="es-ES" sz="1600" dirty="0" smtClean="0">
                <a:solidFill>
                  <a:srgbClr val="000000"/>
                </a:solidFill>
                <a:latin typeface="Calibri" panose="020F0502020204030204" pitchFamily="34" charset="0"/>
                <a:cs typeface="+mn-cs"/>
              </a:rPr>
              <a:t>	</a:t>
            </a:r>
            <a:r>
              <a:rPr lang="es-ES" sz="1600" dirty="0" smtClean="0">
                <a:solidFill>
                  <a:srgbClr val="000000"/>
                </a:solidFill>
                <a:latin typeface="Calibri" panose="020F0502020204030204" pitchFamily="34" charset="0"/>
              </a:rPr>
              <a:t>		      </a:t>
            </a:r>
            <a:r>
              <a:rPr lang="es-ES" sz="1600" b="1" dirty="0" smtClean="0">
                <a:solidFill>
                  <a:srgbClr val="000000"/>
                </a:solidFill>
                <a:latin typeface="Calibri" panose="020F0502020204030204" pitchFamily="34" charset="0"/>
              </a:rPr>
              <a:t>(Pymes aprox. 80%)</a:t>
            </a:r>
            <a:r>
              <a:rPr lang="es-ES" sz="1600" dirty="0" smtClean="0">
                <a:solidFill>
                  <a:srgbClr val="000000"/>
                </a:solidFill>
                <a:latin typeface="Calibri" panose="020F0502020204030204" pitchFamily="34" charset="0"/>
                <a:cs typeface="+mn-cs"/>
              </a:rPr>
              <a:t>			</a:t>
            </a:r>
            <a:endParaRPr lang="es-ES" sz="1600" dirty="0">
              <a:solidFill>
                <a:srgbClr val="000000"/>
              </a:solidFill>
              <a:latin typeface="Calibri" panose="020F0502020204030204" pitchFamily="34" charset="0"/>
              <a:cs typeface="+mn-cs"/>
            </a:endParaRPr>
          </a:p>
        </p:txBody>
      </p:sp>
      <p:sp>
        <p:nvSpPr>
          <p:cNvPr id="9" name="Rectangle 3"/>
          <p:cNvSpPr>
            <a:spLocks noChangeArrowheads="1"/>
          </p:cNvSpPr>
          <p:nvPr/>
        </p:nvSpPr>
        <p:spPr bwMode="auto">
          <a:xfrm>
            <a:off x="499717" y="1268760"/>
            <a:ext cx="8773763" cy="461665"/>
          </a:xfrm>
          <a:prstGeom prst="rect">
            <a:avLst/>
          </a:prstGeom>
          <a:solidFill>
            <a:srgbClr val="333333"/>
          </a:solidFill>
          <a:ln>
            <a:noFill/>
          </a:ln>
          <a:effectLst/>
          <a:extLst/>
        </p:spPr>
        <p:txBody>
          <a:bodyPr wrap="square" lIns="76200" tIns="38100" rIns="76200" bIns="38100">
            <a:spAutoFit/>
          </a:bodyPr>
          <a:lstStyle/>
          <a:p>
            <a:pPr marL="609600" indent="-609600">
              <a:lnSpc>
                <a:spcPct val="50000"/>
              </a:lnSpc>
              <a:spcBef>
                <a:spcPct val="50000"/>
              </a:spcBef>
              <a:defRPr/>
            </a:pPr>
            <a:r>
              <a:rPr lang="en-GB" sz="200" b="1" dirty="0">
                <a:latin typeface="Arial Narrow" pitchFamily="34" charset="0"/>
                <a:cs typeface="+mn-cs"/>
              </a:rPr>
              <a:t>	</a:t>
            </a:r>
          </a:p>
          <a:p>
            <a:pPr marL="609600" indent="-609600">
              <a:lnSpc>
                <a:spcPct val="50000"/>
              </a:lnSpc>
              <a:spcBef>
                <a:spcPct val="50000"/>
              </a:spcBef>
              <a:defRPr/>
            </a:pPr>
            <a:r>
              <a:rPr lang="en-GB" sz="2400" b="1" dirty="0">
                <a:latin typeface="Arial Narrow" pitchFamily="34" charset="0"/>
                <a:cs typeface="+mn-cs"/>
              </a:rPr>
              <a:t> </a:t>
            </a:r>
            <a:r>
              <a:rPr lang="en-GB" sz="2400" b="1" dirty="0" smtClean="0">
                <a:latin typeface="Arial Narrow" pitchFamily="34" charset="0"/>
                <a:cs typeface="+mn-cs"/>
              </a:rPr>
              <a:t>VI.</a:t>
            </a:r>
            <a:r>
              <a:rPr lang="en-GB" sz="2400" b="1" dirty="0">
                <a:latin typeface="Arial Narrow" pitchFamily="34" charset="0"/>
                <a:cs typeface="+mn-cs"/>
              </a:rPr>
              <a:t>	</a:t>
            </a:r>
            <a:r>
              <a:rPr lang="en-GB" sz="2400" b="1" dirty="0" smtClean="0">
                <a:latin typeface="Arial Narrow" pitchFamily="34" charset="0"/>
                <a:cs typeface="+mn-cs"/>
              </a:rPr>
              <a:t>APLICACIÓN	           			        </a:t>
            </a:r>
            <a:r>
              <a:rPr lang="en-GB" sz="2400" b="1" dirty="0" smtClean="0">
                <a:solidFill>
                  <a:srgbClr val="669900"/>
                </a:solidFill>
                <a:latin typeface="Arial Narrow" pitchFamily="34" charset="0"/>
                <a:cs typeface="+mn-cs"/>
              </a:rPr>
              <a:t>CASO: ATEMPO</a:t>
            </a:r>
            <a:endParaRPr lang="en-GB" sz="2400" b="1" dirty="0">
              <a:solidFill>
                <a:srgbClr val="669900"/>
              </a:solidFill>
              <a:latin typeface="Arial Narrow" pitchFamily="34" charset="0"/>
              <a:cs typeface="+mn-cs"/>
            </a:endParaRPr>
          </a:p>
        </p:txBody>
      </p:sp>
      <p:sp>
        <p:nvSpPr>
          <p:cNvPr id="10" name="Rectangle 17"/>
          <p:cNvSpPr>
            <a:spLocks noChangeArrowheads="1"/>
          </p:cNvSpPr>
          <p:nvPr/>
        </p:nvSpPr>
        <p:spPr bwMode="auto">
          <a:xfrm>
            <a:off x="539552" y="434752"/>
            <a:ext cx="8604448" cy="473968"/>
          </a:xfrm>
          <a:prstGeom prst="rect">
            <a:avLst/>
          </a:prstGeom>
          <a:noFill/>
          <a:ln w="12700">
            <a:noFill/>
            <a:miter lim="800000"/>
            <a:headEnd/>
            <a:tailEnd/>
          </a:ln>
          <a:effectLst/>
        </p:spPr>
        <p:txBody>
          <a:bodyPr lIns="46038" tIns="44450" rIns="46038" bIns="44450"/>
          <a:lstStyle/>
          <a:p>
            <a:pPr lvl="0" eaLnBrk="0" hangingPunct="0">
              <a:defRPr/>
            </a:pPr>
            <a:r>
              <a:rPr lang="es-ES" sz="2000" b="1" dirty="0" smtClean="0">
                <a:solidFill>
                  <a:srgbClr val="000000"/>
                </a:solidFill>
                <a:latin typeface="Arial" pitchFamily="34" charset="0"/>
              </a:rPr>
              <a:t>CPI. </a:t>
            </a:r>
            <a:r>
              <a:rPr lang="es-ES" sz="1400" b="1" dirty="0" smtClean="0">
                <a:solidFill>
                  <a:srgbClr val="000000"/>
                </a:solidFill>
                <a:latin typeface="Arial" pitchFamily="34" charset="0"/>
              </a:rPr>
              <a:t>FUNDAMENTOS E INSTRUMENTACIÓN</a:t>
            </a:r>
            <a:endParaRPr lang="es-ES" sz="1400" b="1" dirty="0">
              <a:solidFill>
                <a:srgbClr val="000000"/>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273940033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ntranet.redinterna.age/stfls/comun/logos/2011-EconomiaC.jpg"/>
          <p:cNvPicPr>
            <a:picLocks noChangeAspect="1" noChangeArrowheads="1"/>
          </p:cNvPicPr>
          <p:nvPr/>
        </p:nvPicPr>
        <p:blipFill>
          <a:blip r:embed="rId3" cstate="print"/>
          <a:srcRect/>
          <a:stretch>
            <a:fillRect/>
          </a:stretch>
        </p:blipFill>
        <p:spPr bwMode="auto">
          <a:xfrm>
            <a:off x="6237934" y="6098682"/>
            <a:ext cx="2482771" cy="759318"/>
          </a:xfrm>
          <a:prstGeom prst="rect">
            <a:avLst/>
          </a:prstGeom>
          <a:ln>
            <a:noFill/>
          </a:ln>
          <a:effectLst>
            <a:softEdge rad="112500"/>
          </a:effectLst>
        </p:spPr>
      </p:pic>
      <p:sp>
        <p:nvSpPr>
          <p:cNvPr id="10" name="Rectangle 3"/>
          <p:cNvSpPr>
            <a:spLocks noChangeArrowheads="1"/>
          </p:cNvSpPr>
          <p:nvPr/>
        </p:nvSpPr>
        <p:spPr bwMode="auto">
          <a:xfrm>
            <a:off x="499717" y="1268760"/>
            <a:ext cx="8773763" cy="460375"/>
          </a:xfrm>
          <a:prstGeom prst="rect">
            <a:avLst/>
          </a:prstGeom>
          <a:solidFill>
            <a:srgbClr val="333333"/>
          </a:solidFill>
          <a:ln>
            <a:noFill/>
          </a:ln>
          <a:effectLst/>
          <a:extLst/>
        </p:spPr>
        <p:txBody>
          <a:bodyPr wrap="square" lIns="76200" tIns="38100" rIns="76200" bIns="38100">
            <a:spAutoFit/>
          </a:bodyPr>
          <a:lstStyle/>
          <a:p>
            <a:pPr marL="609600" indent="-609600">
              <a:lnSpc>
                <a:spcPct val="50000"/>
              </a:lnSpc>
              <a:spcBef>
                <a:spcPct val="50000"/>
              </a:spcBef>
              <a:defRPr/>
            </a:pPr>
            <a:r>
              <a:rPr lang="en-GB" sz="200" b="1" dirty="0">
                <a:latin typeface="Arial Narrow" pitchFamily="34" charset="0"/>
                <a:cs typeface="+mn-cs"/>
              </a:rPr>
              <a:t>	</a:t>
            </a:r>
          </a:p>
          <a:p>
            <a:pPr marL="609600" indent="-609600">
              <a:lnSpc>
                <a:spcPct val="50000"/>
              </a:lnSpc>
              <a:spcBef>
                <a:spcPct val="50000"/>
              </a:spcBef>
              <a:defRPr/>
            </a:pPr>
            <a:r>
              <a:rPr lang="en-GB" sz="2400" b="1" dirty="0">
                <a:latin typeface="Arial Narrow" pitchFamily="34" charset="0"/>
                <a:cs typeface="+mn-cs"/>
              </a:rPr>
              <a:t> </a:t>
            </a:r>
            <a:r>
              <a:rPr lang="en-GB" sz="2400" b="1" dirty="0" smtClean="0">
                <a:latin typeface="Arial Narrow" pitchFamily="34" charset="0"/>
                <a:cs typeface="+mn-cs"/>
              </a:rPr>
              <a:t>VII.</a:t>
            </a:r>
            <a:r>
              <a:rPr lang="en-GB" sz="2400" b="1" dirty="0">
                <a:latin typeface="Arial Narrow" pitchFamily="34" charset="0"/>
                <a:cs typeface="+mn-cs"/>
              </a:rPr>
              <a:t>	</a:t>
            </a:r>
            <a:r>
              <a:rPr lang="en-GB" sz="2400" b="1" dirty="0" smtClean="0">
                <a:latin typeface="Arial Narrow" pitchFamily="34" charset="0"/>
                <a:cs typeface="+mn-cs"/>
              </a:rPr>
              <a:t>TENDENCIAS</a:t>
            </a:r>
            <a:endParaRPr lang="en-GB" sz="2400" b="1" dirty="0">
              <a:latin typeface="Arial Narrow" pitchFamily="34" charset="0"/>
              <a:cs typeface="+mn-cs"/>
            </a:endParaRPr>
          </a:p>
        </p:txBody>
      </p:sp>
      <p:sp>
        <p:nvSpPr>
          <p:cNvPr id="18" name="1 CuadroTexto"/>
          <p:cNvSpPr txBox="1">
            <a:spLocks noChangeArrowheads="1"/>
          </p:cNvSpPr>
          <p:nvPr/>
        </p:nvSpPr>
        <p:spPr bwMode="auto">
          <a:xfrm>
            <a:off x="344488" y="5589240"/>
            <a:ext cx="936104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1" eaLnBrk="1" hangingPunct="1">
              <a:spcBef>
                <a:spcPct val="0"/>
              </a:spcBef>
              <a:buFontTx/>
              <a:buNone/>
            </a:pPr>
            <a:r>
              <a:rPr lang="en-GB" altLang="es-ES" sz="1100" b="1" dirty="0">
                <a:solidFill>
                  <a:srgbClr val="0D0D0D"/>
                </a:solidFill>
              </a:rPr>
              <a:t>(*)        </a:t>
            </a:r>
            <a:r>
              <a:rPr lang="en-GB" altLang="es-ES" sz="1100" dirty="0" err="1" smtClean="0">
                <a:solidFill>
                  <a:srgbClr val="0D0D0D"/>
                </a:solidFill>
              </a:rPr>
              <a:t>Línea</a:t>
            </a:r>
            <a:r>
              <a:rPr lang="en-GB" altLang="es-ES" sz="1100" dirty="0" smtClean="0">
                <a:solidFill>
                  <a:srgbClr val="0D0D0D"/>
                </a:solidFill>
              </a:rPr>
              <a:t> FID AGE**: </a:t>
            </a:r>
            <a:r>
              <a:rPr lang="es-ES" altLang="es-ES" sz="1100" dirty="0" smtClean="0">
                <a:solidFill>
                  <a:srgbClr val="0D0D0D"/>
                </a:solidFill>
              </a:rPr>
              <a:t>Presupuesto aprox. superior a 5M€; Alcance de las necesidades </a:t>
            </a:r>
            <a:r>
              <a:rPr lang="es-ES" altLang="es-ES" sz="1100" dirty="0" err="1" smtClean="0">
                <a:solidFill>
                  <a:srgbClr val="0D0D0D"/>
                </a:solidFill>
              </a:rPr>
              <a:t>pluri</a:t>
            </a:r>
            <a:r>
              <a:rPr lang="es-ES" altLang="es-ES" sz="1100" dirty="0" smtClean="0">
                <a:solidFill>
                  <a:srgbClr val="0D0D0D"/>
                </a:solidFill>
              </a:rPr>
              <a:t>-regional.	(**)      </a:t>
            </a:r>
            <a:r>
              <a:rPr lang="es-ES" altLang="es-ES" sz="1100" dirty="0">
                <a:solidFill>
                  <a:srgbClr val="0D0D0D"/>
                </a:solidFill>
              </a:rPr>
              <a:t>AGE: Administración General del Estado  </a:t>
            </a:r>
          </a:p>
          <a:p>
            <a:pPr marL="0" lvl="1" eaLnBrk="1" hangingPunct="1">
              <a:spcBef>
                <a:spcPct val="0"/>
              </a:spcBef>
              <a:buFontTx/>
              <a:buNone/>
            </a:pPr>
            <a:r>
              <a:rPr lang="es-ES" altLang="es-ES" sz="1100" dirty="0">
                <a:solidFill>
                  <a:srgbClr val="0D0D0D"/>
                </a:solidFill>
              </a:rPr>
              <a:t>(***)    </a:t>
            </a:r>
            <a:r>
              <a:rPr lang="es-ES" altLang="es-ES" sz="1100" dirty="0" smtClean="0">
                <a:solidFill>
                  <a:srgbClr val="0D0D0D"/>
                </a:solidFill>
              </a:rPr>
              <a:t>ACB: Análisis Coste Beneficio 					(****)  TIP: Trámite de Información Pública</a:t>
            </a:r>
            <a:endParaRPr lang="es-ES" altLang="es-ES" sz="1100" dirty="0">
              <a:solidFill>
                <a:srgbClr val="0D0D0D"/>
              </a:solidFill>
            </a:endParaRPr>
          </a:p>
        </p:txBody>
      </p:sp>
      <p:sp>
        <p:nvSpPr>
          <p:cNvPr id="20" name="AutoShape 10"/>
          <p:cNvSpPr>
            <a:spLocks noChangeArrowheads="1"/>
          </p:cNvSpPr>
          <p:nvPr/>
        </p:nvSpPr>
        <p:spPr bwMode="auto">
          <a:xfrm>
            <a:off x="1124718" y="1952779"/>
            <a:ext cx="5979090" cy="381000"/>
          </a:xfrm>
          <a:prstGeom prst="roundRect">
            <a:avLst>
              <a:gd name="adj" fmla="val 16667"/>
            </a:avLst>
          </a:prstGeom>
          <a:solidFill>
            <a:srgbClr val="003300">
              <a:alpha val="70000"/>
            </a:srgbClr>
          </a:solidFill>
          <a:ln>
            <a:noFill/>
          </a:ln>
          <a:effectLst/>
          <a:extLst/>
        </p:spPr>
        <p:txBody>
          <a:bodyPr wrap="square" lIns="76200" tIns="38100" rIns="76200" bIns="38100" anchor="ctr">
            <a:spAutoFit/>
          </a:bodyPr>
          <a:lstStyle/>
          <a:p>
            <a:pPr fontAlgn="auto">
              <a:spcBef>
                <a:spcPts val="0"/>
              </a:spcBef>
              <a:spcAft>
                <a:spcPts val="0"/>
              </a:spcAft>
              <a:defRPr/>
            </a:pPr>
            <a:endParaRPr lang="en-GB" sz="2000" b="1" kern="0" dirty="0">
              <a:solidFill>
                <a:srgbClr val="000000">
                  <a:lumMod val="95000"/>
                  <a:lumOff val="5000"/>
                </a:srgbClr>
              </a:solidFill>
              <a:latin typeface="Verdana" pitchFamily="34" charset="0"/>
              <a:cs typeface="+mn-cs"/>
            </a:endParaRPr>
          </a:p>
        </p:txBody>
      </p:sp>
      <p:sp>
        <p:nvSpPr>
          <p:cNvPr id="22" name="Text Box 5"/>
          <p:cNvSpPr txBox="1">
            <a:spLocks noChangeArrowheads="1"/>
          </p:cNvSpPr>
          <p:nvPr/>
        </p:nvSpPr>
        <p:spPr bwMode="auto">
          <a:xfrm>
            <a:off x="564330" y="1844824"/>
            <a:ext cx="8709150" cy="2131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36000" tIns="38100" rIns="36000" bIns="38100">
            <a:spAutoFit/>
          </a:bodyPr>
          <a:lstStyle>
            <a:lvl1pPr marL="542925" indent="-276225">
              <a:defRPr sz="2400">
                <a:solidFill>
                  <a:schemeClr val="tx1"/>
                </a:solidFill>
                <a:latin typeface="Times New Roman" pitchFamily="18" charset="0"/>
              </a:defRPr>
            </a:lvl1pPr>
            <a:lvl2pPr marL="808038">
              <a:defRPr sz="2400">
                <a:solidFill>
                  <a:schemeClr val="tx1"/>
                </a:solidFill>
                <a:latin typeface="Times New Roman" pitchFamily="18" charset="0"/>
              </a:defRPr>
            </a:lvl2pPr>
            <a:lvl3pPr marL="987425">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lvl="1" algn="ctr">
              <a:spcBef>
                <a:spcPts val="0"/>
              </a:spcBef>
              <a:spcAft>
                <a:spcPts val="0"/>
              </a:spcAft>
              <a:defRPr/>
            </a:pPr>
            <a:endParaRPr lang="es-ES" sz="600" dirty="0" smtClean="0">
              <a:solidFill>
                <a:schemeClr val="bg1"/>
              </a:solidFill>
              <a:latin typeface="Calibri" panose="020F0502020204030204" pitchFamily="34" charset="0"/>
              <a:cs typeface="+mn-cs"/>
            </a:endParaRPr>
          </a:p>
          <a:p>
            <a:pPr marL="979488" lvl="1" indent="-171450">
              <a:spcBef>
                <a:spcPts val="300"/>
              </a:spcBef>
              <a:spcAft>
                <a:spcPts val="300"/>
              </a:spcAft>
              <a:buFont typeface="Wingdings" panose="05000000000000000000" pitchFamily="2" charset="2"/>
              <a:buChar char="q"/>
              <a:defRPr/>
            </a:pPr>
            <a:r>
              <a:rPr lang="es-ES" sz="1400" dirty="0" smtClean="0">
                <a:latin typeface="Calibri" panose="020F0502020204030204" pitchFamily="34" charset="0"/>
                <a:cs typeface="+mn-cs"/>
              </a:rPr>
              <a:t>     </a:t>
            </a:r>
            <a:r>
              <a:rPr lang="es-ES" sz="1600" b="1" dirty="0" smtClean="0">
                <a:latin typeface="Calibri" panose="020F0502020204030204" pitchFamily="34" charset="0"/>
                <a:cs typeface="+mn-cs"/>
              </a:rPr>
              <a:t>Programas de Innovación en Servicios Públicos</a:t>
            </a:r>
          </a:p>
          <a:p>
            <a:pPr lvl="1">
              <a:spcBef>
                <a:spcPts val="1200"/>
              </a:spcBef>
              <a:spcAft>
                <a:spcPts val="300"/>
              </a:spcAft>
              <a:defRPr/>
            </a:pPr>
            <a:r>
              <a:rPr lang="es-ES" sz="1400" dirty="0" smtClean="0">
                <a:solidFill>
                  <a:srgbClr val="000000">
                    <a:lumMod val="95000"/>
                    <a:lumOff val="5000"/>
                  </a:srgbClr>
                </a:solidFill>
                <a:latin typeface="Calibri" panose="020F0502020204030204" pitchFamily="34" charset="0"/>
                <a:cs typeface="+mn-cs"/>
              </a:rPr>
              <a:t>	       - </a:t>
            </a:r>
            <a:r>
              <a:rPr lang="es-ES" sz="1400" b="1" dirty="0" smtClean="0">
                <a:solidFill>
                  <a:srgbClr val="000000">
                    <a:lumMod val="95000"/>
                    <a:lumOff val="5000"/>
                  </a:srgbClr>
                </a:solidFill>
                <a:latin typeface="Calibri" panose="020F0502020204030204" pitchFamily="34" charset="0"/>
                <a:cs typeface="+mn-cs"/>
              </a:rPr>
              <a:t>Mayor dimensión temporal y presupuestaria*:  </a:t>
            </a:r>
            <a:r>
              <a:rPr lang="es-ES" sz="1400" dirty="0" smtClean="0">
                <a:solidFill>
                  <a:srgbClr val="000000">
                    <a:lumMod val="95000"/>
                    <a:lumOff val="5000"/>
                  </a:srgbClr>
                </a:solidFill>
                <a:latin typeface="Calibri" panose="020F0502020204030204" pitchFamily="34" charset="0"/>
                <a:cs typeface="+mn-cs"/>
              </a:rPr>
              <a:t>- Mayor eficiencia financiero (</a:t>
            </a:r>
            <a:r>
              <a:rPr lang="es-ES" sz="1400" b="1" dirty="0" smtClean="0">
                <a:solidFill>
                  <a:srgbClr val="000000">
                    <a:lumMod val="95000"/>
                    <a:lumOff val="5000"/>
                  </a:srgbClr>
                </a:solidFill>
                <a:latin typeface="Calibri" panose="020F0502020204030204" pitchFamily="34" charset="0"/>
                <a:cs typeface="+mn-cs"/>
              </a:rPr>
              <a:t>Esfuerzo I+D</a:t>
            </a:r>
            <a:r>
              <a:rPr lang="es-ES" sz="1400" dirty="0" smtClean="0">
                <a:solidFill>
                  <a:srgbClr val="000000">
                    <a:lumMod val="95000"/>
                    <a:lumOff val="5000"/>
                  </a:srgbClr>
                </a:solidFill>
                <a:latin typeface="Calibri" panose="020F0502020204030204" pitchFamily="34" charset="0"/>
                <a:cs typeface="+mn-cs"/>
              </a:rPr>
              <a:t>)</a:t>
            </a:r>
          </a:p>
          <a:p>
            <a:pPr lvl="1">
              <a:spcBef>
                <a:spcPts val="0"/>
              </a:spcBef>
              <a:spcAft>
                <a:spcPts val="300"/>
              </a:spcAft>
              <a:defRPr/>
            </a:pPr>
            <a:r>
              <a:rPr lang="es-ES" sz="1400" dirty="0" smtClean="0">
                <a:solidFill>
                  <a:srgbClr val="000000">
                    <a:lumMod val="95000"/>
                    <a:lumOff val="5000"/>
                  </a:srgbClr>
                </a:solidFill>
                <a:latin typeface="Calibri" panose="020F0502020204030204" pitchFamily="34" charset="0"/>
              </a:rPr>
              <a:t>	       				     - Mayor mercado potencial    (</a:t>
            </a:r>
            <a:r>
              <a:rPr lang="es-ES" sz="1400" b="1" dirty="0" smtClean="0">
                <a:solidFill>
                  <a:srgbClr val="000000">
                    <a:lumMod val="95000"/>
                    <a:lumOff val="5000"/>
                  </a:srgbClr>
                </a:solidFill>
                <a:latin typeface="Calibri" panose="020F0502020204030204" pitchFamily="34" charset="0"/>
              </a:rPr>
              <a:t>Comercialización</a:t>
            </a:r>
            <a:r>
              <a:rPr lang="es-ES" sz="1400" dirty="0" smtClean="0">
                <a:solidFill>
                  <a:srgbClr val="000000">
                    <a:lumMod val="95000"/>
                    <a:lumOff val="5000"/>
                  </a:srgbClr>
                </a:solidFill>
                <a:latin typeface="Calibri" panose="020F0502020204030204" pitchFamily="34" charset="0"/>
              </a:rPr>
              <a:t>)</a:t>
            </a:r>
          </a:p>
          <a:p>
            <a:pPr lvl="1">
              <a:spcBef>
                <a:spcPts val="300"/>
              </a:spcBef>
              <a:spcAft>
                <a:spcPts val="300"/>
              </a:spcAft>
              <a:defRPr/>
            </a:pPr>
            <a:r>
              <a:rPr lang="es-ES" sz="1400" dirty="0">
                <a:solidFill>
                  <a:srgbClr val="000000">
                    <a:lumMod val="95000"/>
                    <a:lumOff val="5000"/>
                  </a:srgbClr>
                </a:solidFill>
                <a:latin typeface="Calibri" panose="020F0502020204030204" pitchFamily="34" charset="0"/>
              </a:rPr>
              <a:t> </a:t>
            </a:r>
            <a:r>
              <a:rPr lang="es-ES" sz="1400" dirty="0" smtClean="0">
                <a:solidFill>
                  <a:srgbClr val="000000">
                    <a:lumMod val="95000"/>
                    <a:lumOff val="5000"/>
                  </a:srgbClr>
                </a:solidFill>
                <a:latin typeface="Calibri" panose="020F0502020204030204" pitchFamily="34" charset="0"/>
              </a:rPr>
              <a:t>         - </a:t>
            </a:r>
            <a:r>
              <a:rPr lang="es-ES" sz="1400" b="1" dirty="0" smtClean="0">
                <a:solidFill>
                  <a:srgbClr val="000000">
                    <a:lumMod val="95000"/>
                    <a:lumOff val="5000"/>
                  </a:srgbClr>
                </a:solidFill>
                <a:latin typeface="Calibri" panose="020F0502020204030204" pitchFamily="34" charset="0"/>
              </a:rPr>
              <a:t>Evaluación</a:t>
            </a:r>
            <a:r>
              <a:rPr lang="es-ES" sz="1400" dirty="0" smtClean="0">
                <a:solidFill>
                  <a:srgbClr val="000000">
                    <a:lumMod val="95000"/>
                    <a:lumOff val="5000"/>
                  </a:srgbClr>
                </a:solidFill>
                <a:latin typeface="Calibri" panose="020F0502020204030204" pitchFamily="34" charset="0"/>
              </a:rPr>
              <a:t> del contenido en I+D+i y del fomento de la innovación empresarial </a:t>
            </a:r>
            <a:r>
              <a:rPr lang="es-ES" sz="1400" b="1" dirty="0" smtClean="0">
                <a:solidFill>
                  <a:srgbClr val="000000">
                    <a:lumMod val="95000"/>
                    <a:lumOff val="5000"/>
                  </a:srgbClr>
                </a:solidFill>
                <a:latin typeface="Calibri" panose="020F0502020204030204" pitchFamily="34" charset="0"/>
              </a:rPr>
              <a:t>vía ACB</a:t>
            </a:r>
          </a:p>
          <a:p>
            <a:pPr lvl="1">
              <a:spcBef>
                <a:spcPts val="300"/>
              </a:spcBef>
              <a:spcAft>
                <a:spcPts val="300"/>
              </a:spcAft>
              <a:defRPr/>
            </a:pPr>
            <a:r>
              <a:rPr lang="es-ES" sz="1400" dirty="0">
                <a:solidFill>
                  <a:srgbClr val="000000">
                    <a:lumMod val="95000"/>
                    <a:lumOff val="5000"/>
                  </a:srgbClr>
                </a:solidFill>
                <a:latin typeface="Calibri" panose="020F0502020204030204" pitchFamily="34" charset="0"/>
              </a:rPr>
              <a:t> </a:t>
            </a:r>
            <a:r>
              <a:rPr lang="es-ES" sz="1400" dirty="0" smtClean="0">
                <a:solidFill>
                  <a:srgbClr val="000000">
                    <a:lumMod val="95000"/>
                    <a:lumOff val="5000"/>
                  </a:srgbClr>
                </a:solidFill>
                <a:latin typeface="Calibri" panose="020F0502020204030204" pitchFamily="34" charset="0"/>
              </a:rPr>
              <a:t>	        - Estructura </a:t>
            </a:r>
            <a:r>
              <a:rPr lang="es-ES" sz="1400" b="1" dirty="0" smtClean="0">
                <a:solidFill>
                  <a:srgbClr val="000000">
                    <a:lumMod val="95000"/>
                    <a:lumOff val="5000"/>
                  </a:srgbClr>
                </a:solidFill>
                <a:latin typeface="Calibri" panose="020F0502020204030204" pitchFamily="34" charset="0"/>
              </a:rPr>
              <a:t>del convenio </a:t>
            </a:r>
            <a:r>
              <a:rPr lang="es-ES" sz="1400" dirty="0" smtClean="0">
                <a:solidFill>
                  <a:srgbClr val="000000">
                    <a:lumMod val="95000"/>
                    <a:lumOff val="5000"/>
                  </a:srgbClr>
                </a:solidFill>
                <a:latin typeface="Calibri" panose="020F0502020204030204" pitchFamily="34" charset="0"/>
              </a:rPr>
              <a:t>: Consulta interna, TIP****, Consulta al Mercado, Elaboración de Pliegos,  	          Licitaciones CPP &amp; CPTI, Validación de Resultados, Cualificación de soluciones, </a:t>
            </a:r>
            <a:r>
              <a:rPr lang="es-ES" sz="1400" b="1" dirty="0" smtClean="0">
                <a:solidFill>
                  <a:srgbClr val="000000">
                    <a:lumMod val="95000"/>
                    <a:lumOff val="5000"/>
                  </a:srgbClr>
                </a:solidFill>
                <a:latin typeface="Calibri" panose="020F0502020204030204" pitchFamily="34" charset="0"/>
              </a:rPr>
              <a:t>Despliegue de 		          soluciones a gran escala.</a:t>
            </a:r>
            <a:endParaRPr lang="es-ES" sz="1400" dirty="0" smtClean="0">
              <a:solidFill>
                <a:srgbClr val="000000">
                  <a:lumMod val="95000"/>
                  <a:lumOff val="5000"/>
                </a:srgbClr>
              </a:solidFill>
              <a:latin typeface="Calibri" panose="020F0502020204030204" pitchFamily="34" charset="0"/>
            </a:endParaRPr>
          </a:p>
        </p:txBody>
      </p:sp>
      <p:pic>
        <p:nvPicPr>
          <p:cNvPr id="11" name="1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409" y="6228299"/>
            <a:ext cx="1060557" cy="500084"/>
          </a:xfrm>
          <a:prstGeom prst="rect">
            <a:avLst/>
          </a:prstGeom>
        </p:spPr>
      </p:pic>
      <p:sp>
        <p:nvSpPr>
          <p:cNvPr id="12" name="AutoShape 10"/>
          <p:cNvSpPr>
            <a:spLocks noChangeArrowheads="1"/>
          </p:cNvSpPr>
          <p:nvPr/>
        </p:nvSpPr>
        <p:spPr bwMode="auto">
          <a:xfrm>
            <a:off x="1137420" y="4105399"/>
            <a:ext cx="8136060" cy="381000"/>
          </a:xfrm>
          <a:prstGeom prst="roundRect">
            <a:avLst>
              <a:gd name="adj" fmla="val 16667"/>
            </a:avLst>
          </a:prstGeom>
          <a:solidFill>
            <a:srgbClr val="003300">
              <a:alpha val="69804"/>
            </a:srgbClr>
          </a:solidFill>
          <a:ln>
            <a:noFill/>
          </a:ln>
          <a:effectLst/>
          <a:extLst/>
        </p:spPr>
        <p:txBody>
          <a:bodyPr wrap="square" lIns="76200" tIns="38100" rIns="76200" bIns="38100" anchor="ctr">
            <a:spAutoFit/>
          </a:bodyPr>
          <a:lstStyle/>
          <a:p>
            <a:pPr fontAlgn="auto">
              <a:spcBef>
                <a:spcPts val="0"/>
              </a:spcBef>
              <a:spcAft>
                <a:spcPts val="0"/>
              </a:spcAft>
              <a:defRPr/>
            </a:pPr>
            <a:endParaRPr lang="en-GB" sz="2000" b="1" kern="0" dirty="0">
              <a:solidFill>
                <a:srgbClr val="000000">
                  <a:lumMod val="95000"/>
                  <a:lumOff val="5000"/>
                </a:srgbClr>
              </a:solidFill>
              <a:latin typeface="Verdana" pitchFamily="34" charset="0"/>
              <a:cs typeface="+mn-cs"/>
            </a:endParaRPr>
          </a:p>
        </p:txBody>
      </p:sp>
      <p:sp>
        <p:nvSpPr>
          <p:cNvPr id="13" name="Text Box 5"/>
          <p:cNvSpPr txBox="1">
            <a:spLocks noChangeArrowheads="1"/>
          </p:cNvSpPr>
          <p:nvPr/>
        </p:nvSpPr>
        <p:spPr bwMode="auto">
          <a:xfrm>
            <a:off x="564331" y="3861048"/>
            <a:ext cx="8709149" cy="158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36000" tIns="38100" rIns="36000" bIns="38100">
            <a:spAutoFit/>
          </a:bodyPr>
          <a:lstStyle>
            <a:lvl1pPr marL="542925" indent="-276225">
              <a:defRPr sz="2400">
                <a:solidFill>
                  <a:schemeClr val="tx1"/>
                </a:solidFill>
                <a:latin typeface="Times New Roman" pitchFamily="18" charset="0"/>
              </a:defRPr>
            </a:lvl1pPr>
            <a:lvl2pPr marL="808038">
              <a:defRPr sz="2400">
                <a:solidFill>
                  <a:schemeClr val="tx1"/>
                </a:solidFill>
                <a:latin typeface="Times New Roman" pitchFamily="18" charset="0"/>
              </a:defRPr>
            </a:lvl2pPr>
            <a:lvl3pPr marL="987425">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lvl="1" algn="ctr">
              <a:spcBef>
                <a:spcPts val="0"/>
              </a:spcBef>
              <a:spcAft>
                <a:spcPts val="0"/>
              </a:spcAft>
              <a:defRPr/>
            </a:pPr>
            <a:endParaRPr lang="en-GB" sz="600" dirty="0" smtClean="0">
              <a:solidFill>
                <a:schemeClr val="bg1"/>
              </a:solidFill>
              <a:latin typeface="Calibri" panose="020F0502020204030204" pitchFamily="34" charset="0"/>
              <a:cs typeface="+mn-cs"/>
            </a:endParaRPr>
          </a:p>
          <a:p>
            <a:pPr marL="979488" lvl="1" indent="-171450">
              <a:spcBef>
                <a:spcPts val="300"/>
              </a:spcBef>
              <a:spcAft>
                <a:spcPts val="300"/>
              </a:spcAft>
              <a:buFont typeface="Wingdings" panose="05000000000000000000" pitchFamily="2" charset="2"/>
              <a:buChar char="q"/>
              <a:defRPr/>
            </a:pPr>
            <a:endParaRPr lang="en-GB" sz="400" dirty="0">
              <a:latin typeface="Calibri" panose="020F0502020204030204" pitchFamily="34" charset="0"/>
              <a:cs typeface="+mn-cs"/>
            </a:endParaRPr>
          </a:p>
          <a:p>
            <a:pPr marL="979488" lvl="1" indent="-171450">
              <a:spcBef>
                <a:spcPts val="300"/>
              </a:spcBef>
              <a:spcAft>
                <a:spcPts val="300"/>
              </a:spcAft>
              <a:buFont typeface="Wingdings" panose="05000000000000000000" pitchFamily="2" charset="2"/>
              <a:buChar char="q"/>
              <a:defRPr/>
            </a:pPr>
            <a:r>
              <a:rPr lang="en-GB" sz="1600" dirty="0" smtClean="0">
                <a:latin typeface="Calibri" panose="020F0502020204030204" pitchFamily="34" charset="0"/>
                <a:cs typeface="+mn-cs"/>
              </a:rPr>
              <a:t>     </a:t>
            </a:r>
            <a:r>
              <a:rPr lang="en-GB" sz="1600" b="1" dirty="0" smtClean="0">
                <a:latin typeface="Calibri" panose="020F0502020204030204" pitchFamily="34" charset="0"/>
                <a:cs typeface="+mn-cs"/>
              </a:rPr>
              <a:t>2015-2020 Portfolio </a:t>
            </a:r>
            <a:r>
              <a:rPr lang="en-GB" sz="1600" b="1" dirty="0" err="1" smtClean="0">
                <a:latin typeface="Calibri" panose="020F0502020204030204" pitchFamily="34" charset="0"/>
                <a:cs typeface="+mn-cs"/>
              </a:rPr>
              <a:t>Avanzado</a:t>
            </a:r>
            <a:r>
              <a:rPr lang="en-GB" sz="1600" dirty="0" smtClean="0">
                <a:latin typeface="Calibri" panose="020F0502020204030204" pitchFamily="34" charset="0"/>
                <a:cs typeface="+mn-cs"/>
              </a:rPr>
              <a:t>:			                      (</a:t>
            </a:r>
            <a:r>
              <a:rPr lang="en-GB" sz="1600" dirty="0" err="1" smtClean="0">
                <a:latin typeface="Calibri" panose="020F0502020204030204" pitchFamily="34" charset="0"/>
                <a:cs typeface="+mn-cs"/>
              </a:rPr>
              <a:t>estimaciones</a:t>
            </a:r>
            <a:r>
              <a:rPr lang="en-GB" sz="1600" dirty="0" smtClean="0">
                <a:latin typeface="Calibri" panose="020F0502020204030204" pitchFamily="34" charset="0"/>
                <a:cs typeface="+mn-cs"/>
              </a:rPr>
              <a:t>)</a:t>
            </a:r>
          </a:p>
          <a:p>
            <a:pPr marL="1273175" lvl="2" indent="-285750">
              <a:spcBef>
                <a:spcPts val="1200"/>
              </a:spcBef>
              <a:spcAft>
                <a:spcPts val="300"/>
              </a:spcAft>
              <a:buFont typeface="Wingdings" panose="05000000000000000000" pitchFamily="2" charset="2"/>
              <a:buChar char="§"/>
              <a:defRPr/>
            </a:pPr>
            <a:r>
              <a:rPr lang="en-GB" sz="1400" b="1" dirty="0" err="1" smtClean="0">
                <a:solidFill>
                  <a:srgbClr val="000000">
                    <a:lumMod val="95000"/>
                    <a:lumOff val="5000"/>
                  </a:srgbClr>
                </a:solidFill>
                <a:latin typeface="Calibri" panose="020F0502020204030204" pitchFamily="34" charset="0"/>
                <a:cs typeface="+mn-cs"/>
              </a:rPr>
              <a:t>Programa</a:t>
            </a:r>
            <a:r>
              <a:rPr lang="en-GB" sz="1400" b="1" dirty="0" smtClean="0">
                <a:solidFill>
                  <a:srgbClr val="000000">
                    <a:lumMod val="95000"/>
                    <a:lumOff val="5000"/>
                  </a:srgbClr>
                </a:solidFill>
                <a:latin typeface="Calibri" panose="020F0502020204030204" pitchFamily="34" charset="0"/>
                <a:cs typeface="+mn-cs"/>
              </a:rPr>
              <a:t> </a:t>
            </a:r>
            <a:r>
              <a:rPr lang="en-GB" sz="1400" b="1" dirty="0" err="1" smtClean="0">
                <a:solidFill>
                  <a:srgbClr val="000000">
                    <a:lumMod val="95000"/>
                    <a:lumOff val="5000"/>
                  </a:srgbClr>
                </a:solidFill>
                <a:latin typeface="Calibri" panose="020F0502020204030204" pitchFamily="34" charset="0"/>
                <a:cs typeface="+mn-cs"/>
              </a:rPr>
              <a:t>Salud</a:t>
            </a:r>
            <a:r>
              <a:rPr lang="en-GB" sz="1400" dirty="0" smtClean="0">
                <a:solidFill>
                  <a:srgbClr val="000000">
                    <a:lumMod val="95000"/>
                    <a:lumOff val="5000"/>
                  </a:srgbClr>
                </a:solidFill>
                <a:latin typeface="Calibri" panose="020F0502020204030204" pitchFamily="34" charset="0"/>
                <a:cs typeface="+mn-cs"/>
              </a:rPr>
              <a:t>[FID-SALUD]:		</a:t>
            </a:r>
            <a:r>
              <a:rPr lang="en-GB" sz="1400" b="1" dirty="0" smtClean="0">
                <a:solidFill>
                  <a:srgbClr val="000000">
                    <a:lumMod val="95000"/>
                    <a:lumOff val="5000"/>
                  </a:srgbClr>
                </a:solidFill>
                <a:latin typeface="Calibri" panose="020F0502020204030204" pitchFamily="34" charset="0"/>
                <a:cs typeface="+mn-cs"/>
              </a:rPr>
              <a:t>130+ </a:t>
            </a:r>
            <a:r>
              <a:rPr lang="en-GB" sz="1400" b="1" dirty="0" err="1" smtClean="0">
                <a:solidFill>
                  <a:srgbClr val="000000">
                    <a:lumMod val="95000"/>
                    <a:lumOff val="5000"/>
                  </a:srgbClr>
                </a:solidFill>
                <a:latin typeface="Calibri" panose="020F0502020204030204" pitchFamily="34" charset="0"/>
                <a:cs typeface="+mn-cs"/>
              </a:rPr>
              <a:t>necesidades</a:t>
            </a:r>
            <a:r>
              <a:rPr lang="en-GB" sz="1400" b="1" dirty="0" smtClean="0">
                <a:solidFill>
                  <a:srgbClr val="000000">
                    <a:lumMod val="95000"/>
                    <a:lumOff val="5000"/>
                  </a:srgbClr>
                </a:solidFill>
                <a:latin typeface="Calibri" panose="020F0502020204030204" pitchFamily="34" charset="0"/>
                <a:cs typeface="+mn-cs"/>
              </a:rPr>
              <a:t> </a:t>
            </a:r>
            <a:r>
              <a:rPr lang="en-GB" sz="1400" b="1" dirty="0" err="1" smtClean="0">
                <a:solidFill>
                  <a:srgbClr val="000000">
                    <a:lumMod val="95000"/>
                    <a:lumOff val="5000"/>
                  </a:srgbClr>
                </a:solidFill>
                <a:latin typeface="Calibri" panose="020F0502020204030204" pitchFamily="34" charset="0"/>
                <a:cs typeface="+mn-cs"/>
              </a:rPr>
              <a:t>identificadas</a:t>
            </a:r>
            <a:r>
              <a:rPr lang="en-GB" sz="1400" b="1" dirty="0" smtClean="0">
                <a:solidFill>
                  <a:srgbClr val="000000">
                    <a:lumMod val="95000"/>
                    <a:lumOff val="5000"/>
                  </a:srgbClr>
                </a:solidFill>
                <a:latin typeface="Calibri" panose="020F0502020204030204" pitchFamily="34" charset="0"/>
                <a:cs typeface="+mn-cs"/>
              </a:rPr>
              <a:t>; 	19 </a:t>
            </a:r>
            <a:r>
              <a:rPr lang="en-GB" sz="1400" b="1" dirty="0" err="1" smtClean="0">
                <a:solidFill>
                  <a:srgbClr val="000000">
                    <a:lumMod val="95000"/>
                    <a:lumOff val="5000"/>
                  </a:srgbClr>
                </a:solidFill>
                <a:latin typeface="Calibri" panose="020F0502020204030204" pitchFamily="34" charset="0"/>
                <a:cs typeface="+mn-cs"/>
              </a:rPr>
              <a:t>Compradores</a:t>
            </a:r>
            <a:endParaRPr lang="en-GB" sz="1400" b="1" dirty="0" smtClean="0">
              <a:solidFill>
                <a:srgbClr val="000000">
                  <a:lumMod val="95000"/>
                  <a:lumOff val="5000"/>
                </a:srgbClr>
              </a:solidFill>
              <a:latin typeface="Calibri" panose="020F0502020204030204" pitchFamily="34" charset="0"/>
              <a:cs typeface="+mn-cs"/>
            </a:endParaRPr>
          </a:p>
          <a:p>
            <a:pPr marL="1273175" lvl="2" indent="-285750">
              <a:spcBef>
                <a:spcPts val="300"/>
              </a:spcBef>
              <a:spcAft>
                <a:spcPts val="300"/>
              </a:spcAft>
              <a:buFont typeface="Wingdings" panose="05000000000000000000" pitchFamily="2" charset="2"/>
              <a:buChar char="§"/>
              <a:defRPr/>
            </a:pPr>
            <a:r>
              <a:rPr lang="en-GB" sz="1400" b="1" dirty="0" err="1" smtClean="0">
                <a:solidFill>
                  <a:srgbClr val="000000">
                    <a:lumMod val="95000"/>
                    <a:lumOff val="5000"/>
                  </a:srgbClr>
                </a:solidFill>
                <a:latin typeface="Calibri" panose="020F0502020204030204" pitchFamily="34" charset="0"/>
              </a:rPr>
              <a:t>Programa</a:t>
            </a:r>
            <a:r>
              <a:rPr lang="en-GB" sz="1400" b="1" dirty="0" smtClean="0">
                <a:solidFill>
                  <a:srgbClr val="000000">
                    <a:lumMod val="95000"/>
                    <a:lumOff val="5000"/>
                  </a:srgbClr>
                </a:solidFill>
                <a:latin typeface="Calibri" panose="020F0502020204030204" pitchFamily="34" charset="0"/>
              </a:rPr>
              <a:t> Seguridad </a:t>
            </a:r>
            <a:r>
              <a:rPr lang="en-GB" sz="1400" dirty="0" smtClean="0">
                <a:solidFill>
                  <a:srgbClr val="000000">
                    <a:lumMod val="95000"/>
                    <a:lumOff val="5000"/>
                  </a:srgbClr>
                </a:solidFill>
                <a:latin typeface="Calibri" panose="020F0502020204030204" pitchFamily="34" charset="0"/>
              </a:rPr>
              <a:t>[FID-MIR]: </a:t>
            </a:r>
            <a:r>
              <a:rPr lang="en-GB" sz="1400" dirty="0">
                <a:solidFill>
                  <a:srgbClr val="000000">
                    <a:lumMod val="95000"/>
                    <a:lumOff val="5000"/>
                  </a:srgbClr>
                </a:solidFill>
                <a:latin typeface="Calibri" panose="020F0502020204030204" pitchFamily="34" charset="0"/>
              </a:rPr>
              <a:t>		</a:t>
            </a:r>
            <a:r>
              <a:rPr lang="en-GB" sz="1400" b="1" dirty="0">
                <a:solidFill>
                  <a:srgbClr val="000000">
                    <a:lumMod val="95000"/>
                    <a:lumOff val="5000"/>
                  </a:srgbClr>
                </a:solidFill>
                <a:latin typeface="Calibri" panose="020F0502020204030204" pitchFamily="34" charset="0"/>
              </a:rPr>
              <a:t>4</a:t>
            </a:r>
            <a:r>
              <a:rPr lang="en-GB" sz="1400" b="1" dirty="0" smtClean="0">
                <a:solidFill>
                  <a:srgbClr val="000000">
                    <a:lumMod val="95000"/>
                    <a:lumOff val="5000"/>
                  </a:srgbClr>
                </a:solidFill>
                <a:latin typeface="Calibri" panose="020F0502020204030204" pitchFamily="34" charset="0"/>
              </a:rPr>
              <a:t>0</a:t>
            </a:r>
            <a:r>
              <a:rPr lang="en-GB" sz="1400" b="1" dirty="0">
                <a:solidFill>
                  <a:srgbClr val="000000">
                    <a:lumMod val="95000"/>
                    <a:lumOff val="5000"/>
                  </a:srgbClr>
                </a:solidFill>
                <a:latin typeface="Calibri" panose="020F0502020204030204" pitchFamily="34" charset="0"/>
              </a:rPr>
              <a:t>+ </a:t>
            </a:r>
            <a:r>
              <a:rPr lang="en-GB" sz="1400" b="1" dirty="0" err="1" smtClean="0">
                <a:solidFill>
                  <a:srgbClr val="000000">
                    <a:lumMod val="95000"/>
                    <a:lumOff val="5000"/>
                  </a:srgbClr>
                </a:solidFill>
                <a:latin typeface="Calibri" panose="020F0502020204030204" pitchFamily="34" charset="0"/>
              </a:rPr>
              <a:t>necesidades</a:t>
            </a:r>
            <a:r>
              <a:rPr lang="en-GB" sz="1400" b="1" dirty="0" smtClean="0">
                <a:solidFill>
                  <a:srgbClr val="000000">
                    <a:lumMod val="95000"/>
                    <a:lumOff val="5000"/>
                  </a:srgbClr>
                </a:solidFill>
                <a:latin typeface="Calibri" panose="020F0502020204030204" pitchFamily="34" charset="0"/>
              </a:rPr>
              <a:t> </a:t>
            </a:r>
            <a:r>
              <a:rPr lang="en-GB" sz="1400" b="1" dirty="0" err="1" smtClean="0">
                <a:solidFill>
                  <a:srgbClr val="000000">
                    <a:lumMod val="95000"/>
                    <a:lumOff val="5000"/>
                  </a:srgbClr>
                </a:solidFill>
                <a:latin typeface="Calibri" panose="020F0502020204030204" pitchFamily="34" charset="0"/>
              </a:rPr>
              <a:t>identificadas</a:t>
            </a:r>
            <a:r>
              <a:rPr lang="en-GB" sz="1400" b="1" dirty="0" smtClean="0">
                <a:solidFill>
                  <a:srgbClr val="000000">
                    <a:lumMod val="95000"/>
                    <a:lumOff val="5000"/>
                  </a:srgbClr>
                </a:solidFill>
                <a:latin typeface="Calibri" panose="020F0502020204030204" pitchFamily="34" charset="0"/>
              </a:rPr>
              <a:t>; 	  5 </a:t>
            </a:r>
            <a:r>
              <a:rPr lang="en-GB" sz="1400" b="1" dirty="0" err="1" smtClean="0">
                <a:solidFill>
                  <a:srgbClr val="000000">
                    <a:lumMod val="95000"/>
                    <a:lumOff val="5000"/>
                  </a:srgbClr>
                </a:solidFill>
                <a:latin typeface="Calibri" panose="020F0502020204030204" pitchFamily="34" charset="0"/>
              </a:rPr>
              <a:t>Compradores</a:t>
            </a:r>
            <a:endParaRPr lang="en-GB" sz="1400" b="1" dirty="0">
              <a:solidFill>
                <a:srgbClr val="000000">
                  <a:lumMod val="95000"/>
                  <a:lumOff val="5000"/>
                </a:srgbClr>
              </a:solidFill>
              <a:latin typeface="Calibri" panose="020F0502020204030204" pitchFamily="34" charset="0"/>
            </a:endParaRPr>
          </a:p>
          <a:p>
            <a:pPr marL="1273175" lvl="2" indent="-285750">
              <a:spcBef>
                <a:spcPts val="300"/>
              </a:spcBef>
              <a:spcAft>
                <a:spcPts val="300"/>
              </a:spcAft>
              <a:buFont typeface="Wingdings" panose="05000000000000000000" pitchFamily="2" charset="2"/>
              <a:buChar char="§"/>
              <a:defRPr/>
            </a:pPr>
            <a:r>
              <a:rPr lang="en-GB" sz="1400" b="1" dirty="0" err="1" smtClean="0">
                <a:solidFill>
                  <a:srgbClr val="000000">
                    <a:lumMod val="95000"/>
                    <a:lumOff val="5000"/>
                  </a:srgbClr>
                </a:solidFill>
                <a:latin typeface="Calibri" panose="020F0502020204030204" pitchFamily="34" charset="0"/>
              </a:rPr>
              <a:t>Otros</a:t>
            </a:r>
            <a:r>
              <a:rPr lang="en-GB" sz="1400" b="1" dirty="0" smtClean="0">
                <a:solidFill>
                  <a:srgbClr val="000000">
                    <a:lumMod val="95000"/>
                    <a:lumOff val="5000"/>
                  </a:srgbClr>
                </a:solidFill>
                <a:latin typeface="Calibri" panose="020F0502020204030204" pitchFamily="34" charset="0"/>
              </a:rPr>
              <a:t> </a:t>
            </a:r>
            <a:r>
              <a:rPr lang="en-GB" sz="1400" b="1" dirty="0" err="1" smtClean="0">
                <a:solidFill>
                  <a:srgbClr val="000000">
                    <a:lumMod val="95000"/>
                    <a:lumOff val="5000"/>
                  </a:srgbClr>
                </a:solidFill>
                <a:latin typeface="Calibri" panose="020F0502020204030204" pitchFamily="34" charset="0"/>
              </a:rPr>
              <a:t>Programas</a:t>
            </a:r>
            <a:r>
              <a:rPr lang="en-GB" sz="1400" b="1" dirty="0" smtClean="0">
                <a:solidFill>
                  <a:srgbClr val="000000">
                    <a:lumMod val="95000"/>
                    <a:lumOff val="5000"/>
                  </a:srgbClr>
                </a:solidFill>
                <a:latin typeface="Calibri" panose="020F0502020204030204" pitchFamily="34" charset="0"/>
              </a:rPr>
              <a:t>			45+ </a:t>
            </a:r>
            <a:r>
              <a:rPr lang="en-GB" sz="1400" b="1" dirty="0" err="1" smtClean="0">
                <a:solidFill>
                  <a:srgbClr val="000000">
                    <a:lumMod val="95000"/>
                    <a:lumOff val="5000"/>
                  </a:srgbClr>
                </a:solidFill>
                <a:latin typeface="Calibri" panose="020F0502020204030204" pitchFamily="34" charset="0"/>
              </a:rPr>
              <a:t>necesidades</a:t>
            </a:r>
            <a:r>
              <a:rPr lang="en-GB" sz="1400" b="1" dirty="0" smtClean="0">
                <a:solidFill>
                  <a:srgbClr val="000000">
                    <a:lumMod val="95000"/>
                    <a:lumOff val="5000"/>
                  </a:srgbClr>
                </a:solidFill>
                <a:latin typeface="Calibri" panose="020F0502020204030204" pitchFamily="34" charset="0"/>
              </a:rPr>
              <a:t> </a:t>
            </a:r>
            <a:r>
              <a:rPr lang="en-GB" sz="1400" b="1" dirty="0" err="1" smtClean="0">
                <a:solidFill>
                  <a:srgbClr val="000000">
                    <a:lumMod val="95000"/>
                    <a:lumOff val="5000"/>
                  </a:srgbClr>
                </a:solidFill>
                <a:latin typeface="Calibri" panose="020F0502020204030204" pitchFamily="34" charset="0"/>
              </a:rPr>
              <a:t>identificadas</a:t>
            </a:r>
            <a:r>
              <a:rPr lang="en-GB" sz="1400" b="1" dirty="0" smtClean="0">
                <a:solidFill>
                  <a:srgbClr val="000000">
                    <a:lumMod val="95000"/>
                    <a:lumOff val="5000"/>
                  </a:srgbClr>
                </a:solidFill>
                <a:latin typeface="Calibri" panose="020F0502020204030204" pitchFamily="34" charset="0"/>
              </a:rPr>
              <a:t>;</a:t>
            </a:r>
          </a:p>
        </p:txBody>
      </p:sp>
      <p:sp>
        <p:nvSpPr>
          <p:cNvPr id="14" name="13 Rectángulo redondeado"/>
          <p:cNvSpPr/>
          <p:nvPr/>
        </p:nvSpPr>
        <p:spPr>
          <a:xfrm>
            <a:off x="4926521" y="4537447"/>
            <a:ext cx="4354574" cy="915144"/>
          </a:xfrm>
          <a:prstGeom prst="round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14 Grupo"/>
          <p:cNvGrpSpPr/>
          <p:nvPr/>
        </p:nvGrpSpPr>
        <p:grpSpPr>
          <a:xfrm>
            <a:off x="7905328" y="1412776"/>
            <a:ext cx="1223240" cy="936104"/>
            <a:chOff x="840701" y="1916832"/>
            <a:chExt cx="2672139" cy="1945066"/>
          </a:xfrm>
        </p:grpSpPr>
        <p:pic>
          <p:nvPicPr>
            <p:cNvPr id="16" name="1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701" y="1988840"/>
              <a:ext cx="2672139" cy="1873058"/>
            </a:xfrm>
            <a:prstGeom prst="rect">
              <a:avLst/>
            </a:prstGeom>
            <a:ln>
              <a:noFill/>
            </a:ln>
            <a:effectLst>
              <a:outerShdw blurRad="190500" algn="tl" rotWithShape="0">
                <a:srgbClr val="000000">
                  <a:alpha val="70000"/>
                </a:srgbClr>
              </a:outerShdw>
            </a:effectLst>
          </p:spPr>
        </p:pic>
        <p:sp>
          <p:nvSpPr>
            <p:cNvPr id="17" name="16 Rectángulo"/>
            <p:cNvSpPr/>
            <p:nvPr/>
          </p:nvSpPr>
          <p:spPr>
            <a:xfrm>
              <a:off x="2720752" y="1916832"/>
              <a:ext cx="755336" cy="40011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000" b="1" cap="all" spc="0" dirty="0" smtClean="0">
                  <a:ln w="0"/>
                  <a:solidFill>
                    <a:srgbClr val="660066"/>
                  </a:solidFill>
                  <a:effectLst>
                    <a:reflection blurRad="12700" stA="50000" endPos="50000" dist="5000" dir="5400000" sy="-100000" rotWithShape="0"/>
                  </a:effectLst>
                </a:rPr>
                <a:t>2020</a:t>
              </a:r>
              <a:endParaRPr lang="es-ES" sz="2000" b="1" cap="all" spc="0" dirty="0">
                <a:ln w="0"/>
                <a:solidFill>
                  <a:srgbClr val="660066"/>
                </a:solidFill>
                <a:effectLst>
                  <a:reflection blurRad="12700" stA="50000" endPos="50000" dist="5000" dir="5400000" sy="-100000" rotWithShape="0"/>
                </a:effectLst>
              </a:endParaRPr>
            </a:p>
          </p:txBody>
        </p:sp>
      </p:grpSp>
      <p:sp>
        <p:nvSpPr>
          <p:cNvPr id="19" name="Rectangle 17"/>
          <p:cNvSpPr>
            <a:spLocks noChangeArrowheads="1"/>
          </p:cNvSpPr>
          <p:nvPr/>
        </p:nvSpPr>
        <p:spPr bwMode="auto">
          <a:xfrm>
            <a:off x="539552" y="434752"/>
            <a:ext cx="8604448" cy="473968"/>
          </a:xfrm>
          <a:prstGeom prst="rect">
            <a:avLst/>
          </a:prstGeom>
          <a:noFill/>
          <a:ln w="12700">
            <a:noFill/>
            <a:miter lim="800000"/>
            <a:headEnd/>
            <a:tailEnd/>
          </a:ln>
          <a:effectLst/>
        </p:spPr>
        <p:txBody>
          <a:bodyPr lIns="46038" tIns="44450" rIns="46038" bIns="44450"/>
          <a:lstStyle/>
          <a:p>
            <a:pPr lvl="0" eaLnBrk="0" hangingPunct="0">
              <a:defRPr/>
            </a:pPr>
            <a:r>
              <a:rPr lang="es-ES" sz="2000" b="1" dirty="0" smtClean="0">
                <a:solidFill>
                  <a:srgbClr val="000000"/>
                </a:solidFill>
                <a:latin typeface="Arial" pitchFamily="34" charset="0"/>
              </a:rPr>
              <a:t>CPI. </a:t>
            </a:r>
            <a:r>
              <a:rPr lang="es-ES" sz="1400" b="1" dirty="0" smtClean="0">
                <a:solidFill>
                  <a:srgbClr val="000000"/>
                </a:solidFill>
                <a:latin typeface="Arial" pitchFamily="34" charset="0"/>
              </a:rPr>
              <a:t>FUNDAMENTOS E INSTRUMENTACIÓN</a:t>
            </a:r>
            <a:endParaRPr lang="es-ES" sz="1400" b="1" dirty="0">
              <a:solidFill>
                <a:srgbClr val="000000"/>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249829790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ntranet.redinterna.age/stfls/comun/logos/2011-EconomiaC.jpg"/>
          <p:cNvPicPr>
            <a:picLocks noChangeAspect="1" noChangeArrowheads="1"/>
          </p:cNvPicPr>
          <p:nvPr/>
        </p:nvPicPr>
        <p:blipFill>
          <a:blip r:embed="rId3" cstate="print"/>
          <a:srcRect/>
          <a:stretch>
            <a:fillRect/>
          </a:stretch>
        </p:blipFill>
        <p:spPr bwMode="auto">
          <a:xfrm>
            <a:off x="7401275" y="6098682"/>
            <a:ext cx="2482771" cy="759318"/>
          </a:xfrm>
          <a:prstGeom prst="rect">
            <a:avLst/>
          </a:prstGeom>
          <a:ln>
            <a:noFill/>
          </a:ln>
          <a:effectLst>
            <a:softEdge rad="112500"/>
          </a:effectLst>
        </p:spPr>
      </p:pic>
      <p:grpSp>
        <p:nvGrpSpPr>
          <p:cNvPr id="5" name="4 Grupo"/>
          <p:cNvGrpSpPr/>
          <p:nvPr/>
        </p:nvGrpSpPr>
        <p:grpSpPr>
          <a:xfrm>
            <a:off x="489147" y="3933056"/>
            <a:ext cx="8496301" cy="1656184"/>
            <a:chOff x="489147" y="3861048"/>
            <a:chExt cx="8496301" cy="1656184"/>
          </a:xfrm>
        </p:grpSpPr>
        <p:sp>
          <p:nvSpPr>
            <p:cNvPr id="13" name="AutoShape 10"/>
            <p:cNvSpPr>
              <a:spLocks noChangeArrowheads="1"/>
            </p:cNvSpPr>
            <p:nvPr/>
          </p:nvSpPr>
          <p:spPr bwMode="auto">
            <a:xfrm>
              <a:off x="1209873" y="3886899"/>
              <a:ext cx="7775575" cy="358775"/>
            </a:xfrm>
            <a:prstGeom prst="roundRect">
              <a:avLst>
                <a:gd name="adj" fmla="val 16667"/>
              </a:avLst>
            </a:prstGeom>
            <a:solidFill>
              <a:srgbClr val="333333"/>
            </a:solidFill>
            <a:ln>
              <a:noFill/>
            </a:ln>
            <a:effectLst/>
            <a:extLst/>
          </p:spPr>
          <p:txBody>
            <a:bodyPr lIns="76200" tIns="38100" rIns="76200" bIns="38100" anchor="ctr">
              <a:spAutoFit/>
            </a:bodyPr>
            <a:lstStyle/>
            <a:p>
              <a:pPr fontAlgn="auto">
                <a:spcBef>
                  <a:spcPts val="0"/>
                </a:spcBef>
                <a:spcAft>
                  <a:spcPts val="0"/>
                </a:spcAft>
                <a:defRPr/>
              </a:pPr>
              <a:endParaRPr lang="en-GB" sz="2000" b="1" kern="0" dirty="0">
                <a:solidFill>
                  <a:srgbClr val="000000">
                    <a:lumMod val="95000"/>
                    <a:lumOff val="5000"/>
                  </a:srgbClr>
                </a:solidFill>
                <a:latin typeface="Verdana" pitchFamily="34" charset="0"/>
                <a:cs typeface="+mn-cs"/>
              </a:endParaRPr>
            </a:p>
          </p:txBody>
        </p:sp>
        <p:sp>
          <p:nvSpPr>
            <p:cNvPr id="15" name="AutoShape 10"/>
            <p:cNvSpPr>
              <a:spLocks noChangeArrowheads="1"/>
            </p:cNvSpPr>
            <p:nvPr/>
          </p:nvSpPr>
          <p:spPr bwMode="auto">
            <a:xfrm>
              <a:off x="1209873" y="4318699"/>
              <a:ext cx="7775575" cy="1198533"/>
            </a:xfrm>
            <a:prstGeom prst="roundRect">
              <a:avLst>
                <a:gd name="adj" fmla="val 16667"/>
              </a:avLst>
            </a:prstGeom>
            <a:solidFill>
              <a:srgbClr val="003300">
                <a:alpha val="70000"/>
              </a:srgbClr>
            </a:solidFill>
            <a:ln>
              <a:noFill/>
            </a:ln>
            <a:effectLst/>
            <a:extLst/>
          </p:spPr>
          <p:txBody>
            <a:bodyPr wrap="square" lIns="76200" tIns="38100" rIns="76200" bIns="38100" anchor="ctr">
              <a:spAutoFit/>
            </a:bodyPr>
            <a:lstStyle/>
            <a:p>
              <a:pPr fontAlgn="auto">
                <a:spcBef>
                  <a:spcPts val="0"/>
                </a:spcBef>
                <a:spcAft>
                  <a:spcPts val="0"/>
                </a:spcAft>
                <a:defRPr/>
              </a:pPr>
              <a:endParaRPr lang="en-GB" sz="2000" b="1" kern="0" dirty="0">
                <a:solidFill>
                  <a:srgbClr val="000000">
                    <a:lumMod val="95000"/>
                    <a:lumOff val="5000"/>
                  </a:srgbClr>
                </a:solidFill>
                <a:latin typeface="Verdana" pitchFamily="34" charset="0"/>
                <a:cs typeface="+mn-cs"/>
              </a:endParaRPr>
            </a:p>
          </p:txBody>
        </p:sp>
        <p:sp>
          <p:nvSpPr>
            <p:cNvPr id="16" name="Text Box 5"/>
            <p:cNvSpPr txBox="1">
              <a:spLocks noChangeArrowheads="1"/>
            </p:cNvSpPr>
            <p:nvPr/>
          </p:nvSpPr>
          <p:spPr bwMode="auto">
            <a:xfrm>
              <a:off x="489147" y="3861048"/>
              <a:ext cx="8424863" cy="1577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lIns="36000" tIns="38100" rIns="36000" bIns="38100">
              <a:spAutoFit/>
            </a:bodyPr>
            <a:lstStyle>
              <a:lvl1pPr marL="542925" indent="-276225">
                <a:defRPr sz="2400">
                  <a:solidFill>
                    <a:schemeClr val="tx1"/>
                  </a:solidFill>
                  <a:latin typeface="Times New Roman" pitchFamily="18" charset="0"/>
                </a:defRPr>
              </a:lvl1pPr>
              <a:lvl2pPr marL="808038">
                <a:defRPr sz="2400">
                  <a:solidFill>
                    <a:schemeClr val="tx1"/>
                  </a:solidFill>
                  <a:latin typeface="Times New Roman" pitchFamily="18" charset="0"/>
                </a:defRPr>
              </a:lvl2pPr>
              <a:lvl3pPr marL="987425">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lvl="1" algn="ctr">
                <a:spcBef>
                  <a:spcPct val="90000"/>
                </a:spcBef>
                <a:spcAft>
                  <a:spcPts val="600"/>
                </a:spcAft>
                <a:defRPr/>
              </a:pPr>
              <a:r>
                <a:rPr lang="en-GB" sz="2000" b="1" u="sng" dirty="0" err="1" smtClean="0">
                  <a:latin typeface="Calibri" panose="020F0502020204030204" pitchFamily="34" charset="0"/>
                  <a:cs typeface="+mn-cs"/>
                </a:rPr>
                <a:t>Objetivos</a:t>
              </a:r>
              <a:r>
                <a:rPr lang="en-GB" sz="2000" b="1" u="sng" dirty="0" smtClean="0">
                  <a:latin typeface="Calibri" panose="020F0502020204030204" pitchFamily="34" charset="0"/>
                  <a:cs typeface="+mn-cs"/>
                </a:rPr>
                <a:t>:</a:t>
              </a:r>
            </a:p>
            <a:p>
              <a:pPr lvl="1" algn="ctr">
                <a:spcBef>
                  <a:spcPts val="0"/>
                </a:spcBef>
                <a:spcAft>
                  <a:spcPts val="0"/>
                </a:spcAft>
                <a:defRPr/>
              </a:pPr>
              <a:endParaRPr lang="en-GB" sz="600" dirty="0" smtClean="0">
                <a:solidFill>
                  <a:schemeClr val="bg1"/>
                </a:solidFill>
                <a:latin typeface="Calibri" panose="020F0502020204030204" pitchFamily="34" charset="0"/>
                <a:cs typeface="+mn-cs"/>
              </a:endParaRPr>
            </a:p>
            <a:p>
              <a:pPr lvl="1" algn="ctr">
                <a:spcBef>
                  <a:spcPts val="0"/>
                </a:spcBef>
                <a:spcAft>
                  <a:spcPts val="0"/>
                </a:spcAft>
                <a:defRPr/>
              </a:pPr>
              <a:endParaRPr lang="en-GB" sz="600" dirty="0" smtClean="0">
                <a:solidFill>
                  <a:schemeClr val="bg1"/>
                </a:solidFill>
                <a:latin typeface="Calibri" panose="020F0502020204030204" pitchFamily="34" charset="0"/>
                <a:cs typeface="+mn-cs"/>
              </a:endParaRPr>
            </a:p>
            <a:p>
              <a:pPr marL="979488" lvl="1" indent="-171450">
                <a:spcBef>
                  <a:spcPts val="300"/>
                </a:spcBef>
                <a:spcAft>
                  <a:spcPts val="300"/>
                </a:spcAft>
                <a:buFont typeface="Wingdings" panose="05000000000000000000" pitchFamily="2" charset="2"/>
                <a:buChar char="q"/>
                <a:defRPr/>
              </a:pPr>
              <a:r>
                <a:rPr lang="en-GB" sz="1600" dirty="0" smtClean="0">
                  <a:latin typeface="Calibri" panose="020F0502020204030204" pitchFamily="34" charset="0"/>
                  <a:cs typeface="+mn-cs"/>
                </a:rPr>
                <a:t>     </a:t>
              </a:r>
              <a:r>
                <a:rPr lang="en-GB" sz="1600" dirty="0" err="1" smtClean="0">
                  <a:latin typeface="Calibri" panose="020F0502020204030204" pitchFamily="34" charset="0"/>
                  <a:cs typeface="+mn-cs"/>
                </a:rPr>
                <a:t>Mejorar</a:t>
              </a:r>
              <a:r>
                <a:rPr lang="en-GB" sz="1600" dirty="0" smtClean="0">
                  <a:latin typeface="Calibri" panose="020F0502020204030204" pitchFamily="34" charset="0"/>
                  <a:cs typeface="+mn-cs"/>
                </a:rPr>
                <a:t> los </a:t>
              </a:r>
              <a:r>
                <a:rPr lang="en-GB" sz="1600" dirty="0" err="1" smtClean="0">
                  <a:latin typeface="Calibri" panose="020F0502020204030204" pitchFamily="34" charset="0"/>
                  <a:cs typeface="+mn-cs"/>
                </a:rPr>
                <a:t>servicios</a:t>
              </a:r>
              <a:r>
                <a:rPr lang="en-GB" sz="1600" dirty="0" smtClean="0">
                  <a:latin typeface="Calibri" panose="020F0502020204030204" pitchFamily="34" charset="0"/>
                  <a:cs typeface="+mn-cs"/>
                </a:rPr>
                <a:t> </a:t>
              </a:r>
              <a:r>
                <a:rPr lang="en-GB" sz="1600" dirty="0" err="1" smtClean="0">
                  <a:latin typeface="Calibri" panose="020F0502020204030204" pitchFamily="34" charset="0"/>
                  <a:cs typeface="+mn-cs"/>
                </a:rPr>
                <a:t>públicos</a:t>
              </a:r>
              <a:r>
                <a:rPr lang="en-GB" sz="1600" dirty="0">
                  <a:latin typeface="Calibri" panose="020F0502020204030204" pitchFamily="34" charset="0"/>
                  <a:cs typeface="+mn-cs"/>
                </a:rPr>
                <a:t>	</a:t>
              </a:r>
              <a:r>
                <a:rPr lang="en-GB" sz="1600" dirty="0" smtClean="0">
                  <a:latin typeface="Calibri" panose="020F0502020204030204" pitchFamily="34" charset="0"/>
                  <a:cs typeface="+mn-cs"/>
                </a:rPr>
                <a:t>		</a:t>
              </a:r>
              <a:r>
                <a:rPr lang="en-GB" sz="1600" dirty="0">
                  <a:latin typeface="Calibri" panose="020F0502020204030204" pitchFamily="34" charset="0"/>
                  <a:cs typeface="+mn-cs"/>
                </a:rPr>
                <a:t> </a:t>
              </a:r>
              <a:r>
                <a:rPr lang="en-GB" sz="1600" dirty="0" smtClean="0">
                  <a:latin typeface="Calibri" panose="020F0502020204030204" pitchFamily="34" charset="0"/>
                  <a:cs typeface="+mn-cs"/>
                </a:rPr>
                <a:t>             (</a:t>
              </a:r>
              <a:r>
                <a:rPr lang="en-GB" sz="1600" b="1" dirty="0" err="1" smtClean="0">
                  <a:latin typeface="Calibri" panose="020F0502020204030204" pitchFamily="34" charset="0"/>
                  <a:cs typeface="+mn-cs"/>
                </a:rPr>
                <a:t>eficacia</a:t>
              </a:r>
              <a:r>
                <a:rPr lang="en-GB" sz="1600" b="1" dirty="0" smtClean="0">
                  <a:latin typeface="Calibri" panose="020F0502020204030204" pitchFamily="34" charset="0"/>
                  <a:cs typeface="+mn-cs"/>
                </a:rPr>
                <a:t> y/o </a:t>
              </a:r>
              <a:r>
                <a:rPr lang="en-GB" sz="1600" b="1" dirty="0" err="1" smtClean="0">
                  <a:latin typeface="Calibri" panose="020F0502020204030204" pitchFamily="34" charset="0"/>
                  <a:cs typeface="+mn-cs"/>
                </a:rPr>
                <a:t>eficiencia</a:t>
              </a:r>
              <a:r>
                <a:rPr lang="en-GB" sz="1600" dirty="0" smtClean="0">
                  <a:latin typeface="Calibri" panose="020F0502020204030204" pitchFamily="34" charset="0"/>
                  <a:cs typeface="+mn-cs"/>
                </a:rPr>
                <a:t>)</a:t>
              </a:r>
            </a:p>
            <a:p>
              <a:pPr marL="979488" lvl="1" indent="-171450">
                <a:spcBef>
                  <a:spcPts val="300"/>
                </a:spcBef>
                <a:spcAft>
                  <a:spcPts val="300"/>
                </a:spcAft>
                <a:buFont typeface="Wingdings" panose="05000000000000000000" pitchFamily="2" charset="2"/>
                <a:buChar char="q"/>
                <a:defRPr/>
              </a:pPr>
              <a:r>
                <a:rPr lang="en-GB" sz="1600" dirty="0" smtClean="0">
                  <a:latin typeface="Calibri" panose="020F0502020204030204" pitchFamily="34" charset="0"/>
                  <a:cs typeface="+mn-cs"/>
                </a:rPr>
                <a:t>     </a:t>
              </a:r>
              <a:r>
                <a:rPr lang="en-GB" sz="1600" dirty="0" err="1" smtClean="0">
                  <a:latin typeface="Calibri" panose="020F0502020204030204" pitchFamily="34" charset="0"/>
                  <a:cs typeface="+mn-cs"/>
                </a:rPr>
                <a:t>Apalancar</a:t>
              </a:r>
              <a:r>
                <a:rPr lang="en-GB" sz="1600" dirty="0" smtClean="0">
                  <a:latin typeface="Calibri" panose="020F0502020204030204" pitchFamily="34" charset="0"/>
                  <a:cs typeface="+mn-cs"/>
                </a:rPr>
                <a:t> </a:t>
              </a:r>
              <a:r>
                <a:rPr lang="en-GB" sz="1600" dirty="0" err="1" smtClean="0">
                  <a:latin typeface="Calibri" panose="020F0502020204030204" pitchFamily="34" charset="0"/>
                  <a:cs typeface="+mn-cs"/>
                </a:rPr>
                <a:t>fondos</a:t>
              </a:r>
              <a:r>
                <a:rPr lang="en-GB" sz="1600" dirty="0" smtClean="0">
                  <a:latin typeface="Calibri" panose="020F0502020204030204" pitchFamily="34" charset="0"/>
                  <a:cs typeface="+mn-cs"/>
                </a:rPr>
                <a:t> </a:t>
              </a:r>
              <a:r>
                <a:rPr lang="en-GB" sz="1600" dirty="0" err="1" smtClean="0">
                  <a:latin typeface="Calibri" panose="020F0502020204030204" pitchFamily="34" charset="0"/>
                  <a:cs typeface="+mn-cs"/>
                </a:rPr>
                <a:t>hacia</a:t>
              </a:r>
              <a:r>
                <a:rPr lang="en-GB" sz="1600" dirty="0" smtClean="0">
                  <a:latin typeface="Calibri" panose="020F0502020204030204" pitchFamily="34" charset="0"/>
                  <a:cs typeface="+mn-cs"/>
                </a:rPr>
                <a:t> la I+D+I </a:t>
              </a:r>
              <a:r>
                <a:rPr lang="en-GB" sz="1600" dirty="0" err="1" smtClean="0">
                  <a:latin typeface="Calibri" panose="020F0502020204030204" pitchFamily="34" charset="0"/>
                  <a:cs typeface="+mn-cs"/>
                </a:rPr>
                <a:t>empresarial</a:t>
              </a:r>
              <a:r>
                <a:rPr lang="en-GB" sz="1600" dirty="0" smtClean="0">
                  <a:latin typeface="Calibri" panose="020F0502020204030204" pitchFamily="34" charset="0"/>
                  <a:cs typeface="+mn-cs"/>
                </a:rPr>
                <a:t> </a:t>
              </a:r>
            </a:p>
            <a:p>
              <a:pPr marL="979488" lvl="1" indent="-171450">
                <a:spcBef>
                  <a:spcPts val="300"/>
                </a:spcBef>
                <a:spcAft>
                  <a:spcPts val="300"/>
                </a:spcAft>
                <a:buFont typeface="Wingdings" panose="05000000000000000000" pitchFamily="2" charset="2"/>
                <a:buChar char="q"/>
                <a:defRPr/>
              </a:pPr>
              <a:r>
                <a:rPr lang="en-GB" sz="1600" dirty="0">
                  <a:latin typeface="Calibri" panose="020F0502020204030204" pitchFamily="34" charset="0"/>
                  <a:cs typeface="+mn-cs"/>
                </a:rPr>
                <a:t> </a:t>
              </a:r>
              <a:r>
                <a:rPr lang="en-GB" sz="1600" dirty="0" smtClean="0">
                  <a:latin typeface="Calibri" panose="020F0502020204030204" pitchFamily="34" charset="0"/>
                  <a:cs typeface="+mn-cs"/>
                </a:rPr>
                <a:t>    </a:t>
              </a:r>
              <a:r>
                <a:rPr lang="en-GB" sz="1600" dirty="0" err="1" smtClean="0">
                  <a:latin typeface="Calibri" panose="020F0502020204030204" pitchFamily="34" charset="0"/>
                  <a:cs typeface="+mn-cs"/>
                </a:rPr>
                <a:t>Apoyar</a:t>
              </a:r>
              <a:r>
                <a:rPr lang="en-GB" sz="1600" dirty="0" smtClean="0">
                  <a:latin typeface="Calibri" panose="020F0502020204030204" pitchFamily="34" charset="0"/>
                  <a:cs typeface="+mn-cs"/>
                </a:rPr>
                <a:t> la </a:t>
              </a:r>
              <a:r>
                <a:rPr lang="en-GB" sz="1600" dirty="0" err="1" smtClean="0">
                  <a:latin typeface="Calibri" panose="020F0502020204030204" pitchFamily="34" charset="0"/>
                  <a:cs typeface="+mn-cs"/>
                </a:rPr>
                <a:t>comercialización</a:t>
              </a:r>
              <a:r>
                <a:rPr lang="en-GB" sz="1600" dirty="0" smtClean="0">
                  <a:latin typeface="Calibri" panose="020F0502020204030204" pitchFamily="34" charset="0"/>
                  <a:cs typeface="+mn-cs"/>
                </a:rPr>
                <a:t> de la </a:t>
              </a:r>
              <a:r>
                <a:rPr lang="en-GB" sz="1600" dirty="0" err="1" smtClean="0">
                  <a:latin typeface="Calibri" panose="020F0502020204030204" pitchFamily="34" charset="0"/>
                  <a:cs typeface="+mn-cs"/>
                </a:rPr>
                <a:t>innovación</a:t>
              </a:r>
              <a:r>
                <a:rPr lang="en-GB" sz="1600" dirty="0" smtClean="0">
                  <a:latin typeface="Calibri" panose="020F0502020204030204" pitchFamily="34" charset="0"/>
                  <a:cs typeface="+mn-cs"/>
                </a:rPr>
                <a:t> </a:t>
              </a:r>
              <a:r>
                <a:rPr lang="en-GB" sz="1600" dirty="0" err="1" smtClean="0">
                  <a:latin typeface="Calibri" panose="020F0502020204030204" pitchFamily="34" charset="0"/>
                  <a:cs typeface="+mn-cs"/>
                </a:rPr>
                <a:t>empresarial</a:t>
              </a:r>
              <a:r>
                <a:rPr lang="en-GB" sz="1600" dirty="0" smtClean="0">
                  <a:latin typeface="Calibri" panose="020F0502020204030204" pitchFamily="34" charset="0"/>
                  <a:cs typeface="+mn-cs"/>
                </a:rPr>
                <a:t>       (</a:t>
              </a:r>
              <a:r>
                <a:rPr lang="en-GB" sz="1600" b="1" dirty="0" err="1" smtClean="0">
                  <a:latin typeface="Calibri" panose="020F0502020204030204" pitchFamily="34" charset="0"/>
                  <a:cs typeface="+mn-cs"/>
                </a:rPr>
                <a:t>cliente</a:t>
              </a:r>
              <a:r>
                <a:rPr lang="en-GB" sz="1600" b="1" dirty="0" smtClean="0">
                  <a:latin typeface="Calibri" panose="020F0502020204030204" pitchFamily="34" charset="0"/>
                  <a:cs typeface="+mn-cs"/>
                </a:rPr>
                <a:t> </a:t>
              </a:r>
              <a:r>
                <a:rPr lang="en-GB" sz="1600" b="1" dirty="0" err="1" smtClean="0">
                  <a:latin typeface="Calibri" panose="020F0502020204030204" pitchFamily="34" charset="0"/>
                  <a:cs typeface="+mn-cs"/>
                </a:rPr>
                <a:t>público</a:t>
              </a:r>
              <a:r>
                <a:rPr lang="en-GB" sz="1600" b="1" dirty="0" smtClean="0">
                  <a:latin typeface="Calibri" panose="020F0502020204030204" pitchFamily="34" charset="0"/>
                  <a:cs typeface="+mn-cs"/>
                </a:rPr>
                <a:t>/</a:t>
              </a:r>
              <a:r>
                <a:rPr lang="en-GB" sz="1600" b="1" dirty="0" err="1" smtClean="0">
                  <a:latin typeface="Calibri" panose="020F0502020204030204" pitchFamily="34" charset="0"/>
                  <a:cs typeface="+mn-cs"/>
                </a:rPr>
                <a:t>lanzador</a:t>
              </a:r>
              <a:r>
                <a:rPr lang="en-GB" sz="1600" dirty="0" smtClean="0">
                  <a:latin typeface="Calibri" panose="020F0502020204030204" pitchFamily="34" charset="0"/>
                  <a:cs typeface="+mn-cs"/>
                </a:rPr>
                <a:t>)</a:t>
              </a:r>
            </a:p>
          </p:txBody>
        </p:sp>
      </p:grpSp>
      <p:pic>
        <p:nvPicPr>
          <p:cNvPr id="10" name="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409" y="6228299"/>
            <a:ext cx="1060557" cy="500084"/>
          </a:xfrm>
          <a:prstGeom prst="rect">
            <a:avLst/>
          </a:prstGeom>
        </p:spPr>
      </p:pic>
      <p:sp>
        <p:nvSpPr>
          <p:cNvPr id="19" name="Rectangle 17"/>
          <p:cNvSpPr>
            <a:spLocks noChangeArrowheads="1"/>
          </p:cNvSpPr>
          <p:nvPr/>
        </p:nvSpPr>
        <p:spPr bwMode="auto">
          <a:xfrm>
            <a:off x="539552" y="434752"/>
            <a:ext cx="8604448" cy="473968"/>
          </a:xfrm>
          <a:prstGeom prst="rect">
            <a:avLst/>
          </a:prstGeom>
          <a:noFill/>
          <a:ln w="12700">
            <a:noFill/>
            <a:miter lim="800000"/>
            <a:headEnd/>
            <a:tailEnd/>
          </a:ln>
          <a:effectLst/>
        </p:spPr>
        <p:txBody>
          <a:bodyPr lIns="46038" tIns="44450" rIns="46038" bIns="44450"/>
          <a:lstStyle/>
          <a:p>
            <a:pPr lvl="0" eaLnBrk="0" hangingPunct="0">
              <a:defRPr/>
            </a:pPr>
            <a:r>
              <a:rPr lang="es-ES" sz="2000" b="1" dirty="0" smtClean="0">
                <a:solidFill>
                  <a:srgbClr val="000000"/>
                </a:solidFill>
                <a:latin typeface="Arial" pitchFamily="34" charset="0"/>
              </a:rPr>
              <a:t>CPI. </a:t>
            </a:r>
            <a:r>
              <a:rPr lang="es-ES" sz="1400" b="1" dirty="0" smtClean="0">
                <a:solidFill>
                  <a:srgbClr val="000000"/>
                </a:solidFill>
                <a:latin typeface="Arial" pitchFamily="34" charset="0"/>
              </a:rPr>
              <a:t>FUNDAMENTOS E INSTRUMENTACIÓN</a:t>
            </a:r>
            <a:endParaRPr lang="es-ES" sz="1400" b="1" dirty="0">
              <a:solidFill>
                <a:srgbClr val="000000"/>
              </a:solidFill>
              <a:effectLst>
                <a:outerShdw blurRad="38100" dist="38100" dir="2700000" algn="tl">
                  <a:srgbClr val="C0C0C0"/>
                </a:outerShdw>
              </a:effectLst>
              <a:latin typeface="Arial" pitchFamily="34" charset="0"/>
            </a:endParaRPr>
          </a:p>
        </p:txBody>
      </p:sp>
      <p:grpSp>
        <p:nvGrpSpPr>
          <p:cNvPr id="6" name="5 Grupo"/>
          <p:cNvGrpSpPr/>
          <p:nvPr/>
        </p:nvGrpSpPr>
        <p:grpSpPr>
          <a:xfrm>
            <a:off x="416569" y="2132856"/>
            <a:ext cx="8568879" cy="1367086"/>
            <a:chOff x="416569" y="2204864"/>
            <a:chExt cx="8568879" cy="1367086"/>
          </a:xfrm>
        </p:grpSpPr>
        <p:grpSp>
          <p:nvGrpSpPr>
            <p:cNvPr id="2" name="1 Grupo"/>
            <p:cNvGrpSpPr/>
            <p:nvPr/>
          </p:nvGrpSpPr>
          <p:grpSpPr>
            <a:xfrm>
              <a:off x="489147" y="2204864"/>
              <a:ext cx="8496301" cy="384721"/>
              <a:chOff x="641547" y="412328"/>
              <a:chExt cx="8496301" cy="384721"/>
            </a:xfrm>
          </p:grpSpPr>
          <p:sp>
            <p:nvSpPr>
              <p:cNvPr id="14" name="AutoShape 10"/>
              <p:cNvSpPr>
                <a:spLocks noChangeArrowheads="1"/>
              </p:cNvSpPr>
              <p:nvPr/>
            </p:nvSpPr>
            <p:spPr bwMode="auto">
              <a:xfrm>
                <a:off x="1362273" y="412328"/>
                <a:ext cx="7775575" cy="358775"/>
              </a:xfrm>
              <a:prstGeom prst="roundRect">
                <a:avLst>
                  <a:gd name="adj" fmla="val 16667"/>
                </a:avLst>
              </a:prstGeom>
              <a:solidFill>
                <a:srgbClr val="333333"/>
              </a:solidFill>
              <a:ln>
                <a:noFill/>
              </a:ln>
              <a:effectLst/>
              <a:extLst/>
            </p:spPr>
            <p:txBody>
              <a:bodyPr lIns="76200" tIns="38100" rIns="76200" bIns="38100" anchor="ctr">
                <a:spAutoFit/>
              </a:bodyPr>
              <a:lstStyle/>
              <a:p>
                <a:pPr fontAlgn="auto">
                  <a:spcBef>
                    <a:spcPts val="0"/>
                  </a:spcBef>
                  <a:spcAft>
                    <a:spcPts val="0"/>
                  </a:spcAft>
                  <a:defRPr/>
                </a:pPr>
                <a:endParaRPr lang="en-GB" sz="2000" b="1" kern="0" dirty="0">
                  <a:solidFill>
                    <a:srgbClr val="000000">
                      <a:lumMod val="95000"/>
                      <a:lumOff val="5000"/>
                    </a:srgbClr>
                  </a:solidFill>
                  <a:latin typeface="Verdana" pitchFamily="34" charset="0"/>
                  <a:cs typeface="+mn-cs"/>
                </a:endParaRPr>
              </a:p>
            </p:txBody>
          </p:sp>
          <p:sp>
            <p:nvSpPr>
              <p:cNvPr id="17" name="Text Box 5"/>
              <p:cNvSpPr txBox="1">
                <a:spLocks noChangeArrowheads="1"/>
              </p:cNvSpPr>
              <p:nvPr/>
            </p:nvSpPr>
            <p:spPr bwMode="auto">
              <a:xfrm>
                <a:off x="641547" y="412328"/>
                <a:ext cx="8424863"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lIns="36000" tIns="38100" rIns="36000" bIns="38100">
                <a:spAutoFit/>
              </a:bodyPr>
              <a:lstStyle>
                <a:lvl1pPr marL="542925" indent="-276225">
                  <a:defRPr sz="2400">
                    <a:solidFill>
                      <a:schemeClr val="tx1"/>
                    </a:solidFill>
                    <a:latin typeface="Times New Roman" pitchFamily="18" charset="0"/>
                  </a:defRPr>
                </a:lvl1pPr>
                <a:lvl2pPr marL="808038">
                  <a:defRPr sz="2400">
                    <a:solidFill>
                      <a:schemeClr val="tx1"/>
                    </a:solidFill>
                    <a:latin typeface="Times New Roman" pitchFamily="18" charset="0"/>
                  </a:defRPr>
                </a:lvl2pPr>
                <a:lvl3pPr marL="987425">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lvl="1" algn="ctr">
                  <a:spcBef>
                    <a:spcPct val="90000"/>
                  </a:spcBef>
                  <a:spcAft>
                    <a:spcPts val="600"/>
                  </a:spcAft>
                  <a:defRPr/>
                </a:pPr>
                <a:r>
                  <a:rPr lang="en-GB" sz="2000" b="1" u="sng" dirty="0" err="1" smtClean="0">
                    <a:latin typeface="Calibri" panose="020F0502020204030204" pitchFamily="34" charset="0"/>
                    <a:cs typeface="+mn-cs"/>
                  </a:rPr>
                  <a:t>Definición</a:t>
                </a:r>
                <a:r>
                  <a:rPr lang="en-GB" sz="2000" b="1" u="sng" dirty="0" smtClean="0">
                    <a:latin typeface="Calibri" panose="020F0502020204030204" pitchFamily="34" charset="0"/>
                    <a:cs typeface="+mn-cs"/>
                  </a:rPr>
                  <a:t>:</a:t>
                </a:r>
              </a:p>
            </p:txBody>
          </p:sp>
        </p:grpSp>
        <p:sp>
          <p:nvSpPr>
            <p:cNvPr id="21" name="AutoShape 10"/>
            <p:cNvSpPr>
              <a:spLocks noChangeArrowheads="1"/>
            </p:cNvSpPr>
            <p:nvPr/>
          </p:nvSpPr>
          <p:spPr bwMode="auto">
            <a:xfrm>
              <a:off x="1209873" y="2636912"/>
              <a:ext cx="7775575" cy="935038"/>
            </a:xfrm>
            <a:prstGeom prst="roundRect">
              <a:avLst>
                <a:gd name="adj" fmla="val 16667"/>
              </a:avLst>
            </a:prstGeom>
            <a:solidFill>
              <a:srgbClr val="003300">
                <a:alpha val="70000"/>
              </a:srgbClr>
            </a:solidFill>
            <a:ln>
              <a:noFill/>
            </a:ln>
            <a:effectLst/>
            <a:extLst/>
          </p:spPr>
          <p:txBody>
            <a:bodyPr lIns="76200" tIns="38100" rIns="76200" bIns="38100" anchor="ctr">
              <a:spAutoFit/>
            </a:bodyPr>
            <a:lstStyle/>
            <a:p>
              <a:pPr fontAlgn="auto">
                <a:spcBef>
                  <a:spcPts val="0"/>
                </a:spcBef>
                <a:spcAft>
                  <a:spcPts val="0"/>
                </a:spcAft>
                <a:defRPr/>
              </a:pPr>
              <a:endParaRPr lang="en-GB" sz="2000" b="1" kern="0" dirty="0">
                <a:solidFill>
                  <a:srgbClr val="000000">
                    <a:lumMod val="95000"/>
                    <a:lumOff val="5000"/>
                  </a:srgbClr>
                </a:solidFill>
                <a:latin typeface="Verdana" pitchFamily="34" charset="0"/>
                <a:cs typeface="+mn-cs"/>
              </a:endParaRPr>
            </a:p>
          </p:txBody>
        </p:sp>
        <p:sp>
          <p:nvSpPr>
            <p:cNvPr id="22" name="Text Box 5"/>
            <p:cNvSpPr txBox="1">
              <a:spLocks noChangeArrowheads="1"/>
            </p:cNvSpPr>
            <p:nvPr/>
          </p:nvSpPr>
          <p:spPr bwMode="auto">
            <a:xfrm>
              <a:off x="416569" y="2780928"/>
              <a:ext cx="8424863"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lIns="36000" tIns="38100" rIns="36000" bIns="38100">
              <a:spAutoFit/>
            </a:bodyPr>
            <a:lstStyle>
              <a:lvl1pPr marL="542925" indent="-276225">
                <a:defRPr sz="2400">
                  <a:solidFill>
                    <a:schemeClr val="tx1"/>
                  </a:solidFill>
                  <a:latin typeface="Times New Roman" pitchFamily="18" charset="0"/>
                </a:defRPr>
              </a:lvl1pPr>
              <a:lvl2pPr marL="808038">
                <a:defRPr sz="2400">
                  <a:solidFill>
                    <a:schemeClr val="tx1"/>
                  </a:solidFill>
                  <a:latin typeface="Times New Roman" pitchFamily="18" charset="0"/>
                </a:defRPr>
              </a:lvl2pPr>
              <a:lvl3pPr marL="987425">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lvl="1" algn="ctr">
                <a:spcBef>
                  <a:spcPct val="90000"/>
                </a:spcBef>
                <a:spcAft>
                  <a:spcPts val="600"/>
                </a:spcAft>
                <a:defRPr/>
              </a:pPr>
              <a:r>
                <a:rPr lang="en-GB" sz="1800" b="1" dirty="0" err="1" smtClean="0">
                  <a:latin typeface="Calibri" panose="020F0502020204030204" pitchFamily="34" charset="0"/>
                  <a:cs typeface="+mn-cs"/>
                </a:rPr>
                <a:t>Actuación</a:t>
              </a:r>
              <a:r>
                <a:rPr lang="en-GB" sz="1800" b="1" dirty="0" smtClean="0">
                  <a:latin typeface="Calibri" panose="020F0502020204030204" pitchFamily="34" charset="0"/>
                  <a:cs typeface="+mn-cs"/>
                </a:rPr>
                <a:t> </a:t>
              </a:r>
              <a:r>
                <a:rPr lang="en-GB" sz="1800" b="1" dirty="0" err="1" smtClean="0">
                  <a:latin typeface="Calibri" panose="020F0502020204030204" pitchFamily="34" charset="0"/>
                  <a:cs typeface="+mn-cs"/>
                </a:rPr>
                <a:t>administrativa</a:t>
              </a:r>
              <a:r>
                <a:rPr lang="en-GB" sz="1800" b="1" dirty="0" smtClean="0">
                  <a:latin typeface="Calibri" panose="020F0502020204030204" pitchFamily="34" charset="0"/>
                  <a:cs typeface="+mn-cs"/>
                </a:rPr>
                <a:t> </a:t>
              </a:r>
              <a:r>
                <a:rPr lang="en-GB" sz="1800" b="1" dirty="0" err="1" smtClean="0">
                  <a:latin typeface="Calibri" panose="020F0502020204030204" pitchFamily="34" charset="0"/>
                  <a:cs typeface="+mn-cs"/>
                </a:rPr>
                <a:t>que</a:t>
              </a:r>
              <a:r>
                <a:rPr lang="en-GB" sz="1800" b="1" dirty="0" smtClean="0">
                  <a:latin typeface="Calibri" panose="020F0502020204030204" pitchFamily="34" charset="0"/>
                  <a:cs typeface="+mn-cs"/>
                </a:rPr>
                <a:t> se </a:t>
              </a:r>
              <a:r>
                <a:rPr lang="en-GB" sz="1800" b="1" dirty="0" err="1" smtClean="0">
                  <a:latin typeface="Calibri" panose="020F0502020204030204" pitchFamily="34" charset="0"/>
                  <a:cs typeface="+mn-cs"/>
                </a:rPr>
                <a:t>apoya</a:t>
              </a:r>
              <a:r>
                <a:rPr lang="en-GB" sz="1800" b="1" dirty="0" smtClean="0">
                  <a:latin typeface="Calibri" panose="020F0502020204030204" pitchFamily="34" charset="0"/>
                  <a:cs typeface="+mn-cs"/>
                </a:rPr>
                <a:t> en la </a:t>
              </a:r>
              <a:r>
                <a:rPr lang="en-GB" sz="1800" b="1" dirty="0" err="1" smtClean="0">
                  <a:latin typeface="Calibri" panose="020F0502020204030204" pitchFamily="34" charset="0"/>
                  <a:cs typeface="+mn-cs"/>
                </a:rPr>
                <a:t>contratación</a:t>
              </a:r>
              <a:r>
                <a:rPr lang="en-GB" sz="1800" b="1" dirty="0" smtClean="0">
                  <a:latin typeface="Calibri" panose="020F0502020204030204" pitchFamily="34" charset="0"/>
                  <a:cs typeface="+mn-cs"/>
                </a:rPr>
                <a:t> </a:t>
              </a:r>
              <a:r>
                <a:rPr lang="en-GB" sz="1800" b="1" dirty="0" err="1" smtClean="0">
                  <a:latin typeface="Calibri" panose="020F0502020204030204" pitchFamily="34" charset="0"/>
                  <a:cs typeface="+mn-cs"/>
                </a:rPr>
                <a:t>pública</a:t>
              </a:r>
              <a:r>
                <a:rPr lang="en-GB" sz="1800" b="1" dirty="0" smtClean="0">
                  <a:latin typeface="Calibri" panose="020F0502020204030204" pitchFamily="34" charset="0"/>
                  <a:cs typeface="+mn-cs"/>
                </a:rPr>
                <a:t> </a:t>
              </a:r>
              <a:r>
                <a:rPr lang="en-GB" sz="1800" b="1" dirty="0" err="1" smtClean="0">
                  <a:latin typeface="Calibri" panose="020F0502020204030204" pitchFamily="34" charset="0"/>
                  <a:cs typeface="+mn-cs"/>
                </a:rPr>
                <a:t>como</a:t>
              </a:r>
              <a:r>
                <a:rPr lang="en-GB" sz="1800" b="1" dirty="0" smtClean="0">
                  <a:latin typeface="Calibri" panose="020F0502020204030204" pitchFamily="34" charset="0"/>
                  <a:cs typeface="+mn-cs"/>
                </a:rPr>
                <a:t> </a:t>
              </a:r>
              <a:r>
                <a:rPr lang="en-GB" sz="1800" b="1" dirty="0" err="1" smtClean="0">
                  <a:latin typeface="Calibri" panose="020F0502020204030204" pitchFamily="34" charset="0"/>
                  <a:cs typeface="+mn-cs"/>
                </a:rPr>
                <a:t>instrumento</a:t>
              </a:r>
              <a:r>
                <a:rPr lang="en-GB" sz="1800" b="1" dirty="0" smtClean="0">
                  <a:latin typeface="Calibri" panose="020F0502020204030204" pitchFamily="34" charset="0"/>
                  <a:cs typeface="+mn-cs"/>
                </a:rPr>
                <a:t> de </a:t>
              </a:r>
              <a:r>
                <a:rPr lang="en-GB" sz="1800" b="1" dirty="0" err="1" smtClean="0">
                  <a:latin typeface="Calibri" panose="020F0502020204030204" pitchFamily="34" charset="0"/>
                  <a:cs typeface="+mn-cs"/>
                </a:rPr>
                <a:t>fomento</a:t>
              </a:r>
              <a:r>
                <a:rPr lang="en-GB" sz="1800" b="1" dirty="0" smtClean="0">
                  <a:latin typeface="Calibri" panose="020F0502020204030204" pitchFamily="34" charset="0"/>
                  <a:cs typeface="+mn-cs"/>
                </a:rPr>
                <a:t> de la </a:t>
              </a:r>
              <a:r>
                <a:rPr lang="en-GB" sz="1800" b="1" dirty="0" err="1" smtClean="0">
                  <a:latin typeface="Calibri" panose="020F0502020204030204" pitchFamily="34" charset="0"/>
                  <a:cs typeface="+mn-cs"/>
                </a:rPr>
                <a:t>innovación</a:t>
              </a:r>
              <a:r>
                <a:rPr lang="en-GB" sz="1800" b="1" dirty="0" smtClean="0">
                  <a:latin typeface="Calibri" panose="020F0502020204030204" pitchFamily="34" charset="0"/>
                  <a:cs typeface="+mn-cs"/>
                </a:rPr>
                <a:t> </a:t>
              </a:r>
              <a:r>
                <a:rPr lang="en-GB" sz="1800" b="1" dirty="0" err="1" smtClean="0">
                  <a:latin typeface="Calibri" panose="020F0502020204030204" pitchFamily="34" charset="0"/>
                  <a:cs typeface="+mn-cs"/>
                </a:rPr>
                <a:t>empresarial</a:t>
              </a:r>
              <a:r>
                <a:rPr lang="en-GB" sz="1800" b="1" dirty="0" smtClean="0">
                  <a:latin typeface="Calibri" panose="020F0502020204030204" pitchFamily="34" charset="0"/>
                  <a:cs typeface="+mn-cs"/>
                </a:rPr>
                <a:t>.</a:t>
              </a:r>
              <a:endParaRPr lang="en-GB" sz="1400" b="1" dirty="0" smtClean="0">
                <a:latin typeface="Calibri" panose="020F0502020204030204" pitchFamily="34" charset="0"/>
                <a:cs typeface="+mn-cs"/>
              </a:endParaRPr>
            </a:p>
          </p:txBody>
        </p:sp>
      </p:grpSp>
      <p:sp>
        <p:nvSpPr>
          <p:cNvPr id="23" name="Rectangle 3"/>
          <p:cNvSpPr>
            <a:spLocks noChangeArrowheads="1"/>
          </p:cNvSpPr>
          <p:nvPr/>
        </p:nvSpPr>
        <p:spPr bwMode="auto">
          <a:xfrm>
            <a:off x="499717" y="1268760"/>
            <a:ext cx="8773763" cy="460375"/>
          </a:xfrm>
          <a:prstGeom prst="rect">
            <a:avLst/>
          </a:prstGeom>
          <a:solidFill>
            <a:srgbClr val="333333"/>
          </a:solidFill>
          <a:ln>
            <a:noFill/>
          </a:ln>
          <a:effectLst/>
          <a:extLst/>
        </p:spPr>
        <p:txBody>
          <a:bodyPr wrap="square" lIns="76200" tIns="38100" rIns="76200" bIns="38100">
            <a:spAutoFit/>
          </a:bodyPr>
          <a:lstStyle/>
          <a:p>
            <a:pPr marL="609600" indent="-609600">
              <a:lnSpc>
                <a:spcPct val="50000"/>
              </a:lnSpc>
              <a:spcBef>
                <a:spcPct val="50000"/>
              </a:spcBef>
              <a:defRPr/>
            </a:pPr>
            <a:r>
              <a:rPr lang="en-GB" sz="200" b="1" dirty="0">
                <a:latin typeface="Arial Narrow" pitchFamily="34" charset="0"/>
                <a:cs typeface="+mn-cs"/>
              </a:rPr>
              <a:t>	</a:t>
            </a:r>
          </a:p>
          <a:p>
            <a:pPr marL="609600" indent="-609600">
              <a:lnSpc>
                <a:spcPct val="50000"/>
              </a:lnSpc>
              <a:spcBef>
                <a:spcPct val="50000"/>
              </a:spcBef>
              <a:defRPr/>
            </a:pPr>
            <a:r>
              <a:rPr lang="en-GB" sz="2400" b="1" dirty="0">
                <a:latin typeface="Arial Narrow" pitchFamily="34" charset="0"/>
                <a:cs typeface="+mn-cs"/>
              </a:rPr>
              <a:t> </a:t>
            </a:r>
            <a:r>
              <a:rPr lang="en-GB" sz="2400" b="1" dirty="0" smtClean="0">
                <a:latin typeface="Arial Narrow" pitchFamily="34" charset="0"/>
                <a:cs typeface="+mn-cs"/>
              </a:rPr>
              <a:t>I.</a:t>
            </a:r>
            <a:r>
              <a:rPr lang="en-GB" sz="2400" b="1" dirty="0">
                <a:latin typeface="Arial Narrow" pitchFamily="34" charset="0"/>
                <a:cs typeface="+mn-cs"/>
              </a:rPr>
              <a:t>	</a:t>
            </a:r>
            <a:r>
              <a:rPr lang="en-GB" sz="2400" b="1" dirty="0" smtClean="0">
                <a:latin typeface="Arial Narrow" pitchFamily="34" charset="0"/>
                <a:cs typeface="+mn-cs"/>
              </a:rPr>
              <a:t>DEFINICIÓN </a:t>
            </a:r>
            <a:r>
              <a:rPr lang="en-GB" b="1" dirty="0" smtClean="0">
                <a:latin typeface="Arial Narrow" pitchFamily="34" charset="0"/>
                <a:cs typeface="+mn-cs"/>
              </a:rPr>
              <a:t>Y</a:t>
            </a:r>
            <a:r>
              <a:rPr lang="en-GB" sz="2400" b="1" dirty="0" smtClean="0">
                <a:latin typeface="Arial Narrow" pitchFamily="34" charset="0"/>
                <a:cs typeface="+mn-cs"/>
              </a:rPr>
              <a:t> PROPÓSITO</a:t>
            </a:r>
            <a:endParaRPr lang="en-GB" sz="2400" b="1" dirty="0">
              <a:latin typeface="Arial Narrow" pitchFamily="34" charset="0"/>
              <a:cs typeface="+mn-cs"/>
            </a:endParaRPr>
          </a:p>
        </p:txBody>
      </p:sp>
    </p:spTree>
    <p:extLst>
      <p:ext uri="{BB962C8B-B14F-4D97-AF65-F5344CB8AC3E}">
        <p14:creationId xmlns:p14="http://schemas.microsoft.com/office/powerpoint/2010/main" val="373994896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ntranet.redinterna.age/stfls/comun/logos/2011-EconomiaC.jpg"/>
          <p:cNvPicPr>
            <a:picLocks noChangeAspect="1" noChangeArrowheads="1"/>
          </p:cNvPicPr>
          <p:nvPr/>
        </p:nvPicPr>
        <p:blipFill>
          <a:blip r:embed="rId3" cstate="print"/>
          <a:srcRect/>
          <a:stretch>
            <a:fillRect/>
          </a:stretch>
        </p:blipFill>
        <p:spPr bwMode="auto">
          <a:xfrm>
            <a:off x="7401275" y="6098682"/>
            <a:ext cx="2482771" cy="759318"/>
          </a:xfrm>
          <a:prstGeom prst="rect">
            <a:avLst/>
          </a:prstGeom>
          <a:ln>
            <a:noFill/>
          </a:ln>
          <a:effectLst>
            <a:softEdge rad="112500"/>
          </a:effectLst>
        </p:spPr>
      </p:pic>
      <p:sp>
        <p:nvSpPr>
          <p:cNvPr id="18" name="Rectangle 3"/>
          <p:cNvSpPr>
            <a:spLocks noChangeArrowheads="1"/>
          </p:cNvSpPr>
          <p:nvPr/>
        </p:nvSpPr>
        <p:spPr bwMode="auto">
          <a:xfrm>
            <a:off x="499717" y="1268760"/>
            <a:ext cx="8773763" cy="460375"/>
          </a:xfrm>
          <a:prstGeom prst="rect">
            <a:avLst/>
          </a:prstGeom>
          <a:solidFill>
            <a:srgbClr val="333333"/>
          </a:solidFill>
          <a:ln>
            <a:noFill/>
          </a:ln>
          <a:effectLst/>
          <a:extLst/>
        </p:spPr>
        <p:txBody>
          <a:bodyPr wrap="square" lIns="76200" tIns="38100" rIns="76200" bIns="38100">
            <a:spAutoFit/>
          </a:bodyPr>
          <a:lstStyle/>
          <a:p>
            <a:pPr marL="609600" indent="-609600">
              <a:lnSpc>
                <a:spcPct val="50000"/>
              </a:lnSpc>
              <a:spcBef>
                <a:spcPct val="50000"/>
              </a:spcBef>
              <a:defRPr/>
            </a:pPr>
            <a:r>
              <a:rPr lang="en-GB" sz="200" b="1" dirty="0">
                <a:latin typeface="Arial Narrow" pitchFamily="34" charset="0"/>
                <a:cs typeface="+mn-cs"/>
              </a:rPr>
              <a:t>	</a:t>
            </a:r>
          </a:p>
          <a:p>
            <a:pPr marL="609600" indent="-609600">
              <a:lnSpc>
                <a:spcPct val="50000"/>
              </a:lnSpc>
              <a:spcBef>
                <a:spcPct val="50000"/>
              </a:spcBef>
              <a:defRPr/>
            </a:pPr>
            <a:r>
              <a:rPr lang="en-GB" sz="2400" b="1" dirty="0">
                <a:latin typeface="Arial Narrow" pitchFamily="34" charset="0"/>
                <a:cs typeface="+mn-cs"/>
              </a:rPr>
              <a:t> </a:t>
            </a:r>
            <a:r>
              <a:rPr lang="en-GB" sz="2400" b="1" dirty="0" smtClean="0">
                <a:latin typeface="Arial Narrow" pitchFamily="34" charset="0"/>
                <a:cs typeface="+mn-cs"/>
              </a:rPr>
              <a:t>I.</a:t>
            </a:r>
            <a:r>
              <a:rPr lang="en-GB" sz="2400" b="1" dirty="0">
                <a:latin typeface="Arial Narrow" pitchFamily="34" charset="0"/>
                <a:cs typeface="+mn-cs"/>
              </a:rPr>
              <a:t>	</a:t>
            </a:r>
            <a:r>
              <a:rPr lang="en-GB" sz="2400" b="1" dirty="0" smtClean="0">
                <a:latin typeface="Arial Narrow" pitchFamily="34" charset="0"/>
                <a:cs typeface="+mn-cs"/>
              </a:rPr>
              <a:t>DEFINICIÓN </a:t>
            </a:r>
            <a:r>
              <a:rPr lang="en-GB" b="1" dirty="0" smtClean="0">
                <a:latin typeface="Arial Narrow" pitchFamily="34" charset="0"/>
                <a:cs typeface="+mn-cs"/>
              </a:rPr>
              <a:t>Y</a:t>
            </a:r>
            <a:r>
              <a:rPr lang="en-GB" sz="2400" b="1" dirty="0" smtClean="0">
                <a:latin typeface="Arial Narrow" pitchFamily="34" charset="0"/>
                <a:cs typeface="+mn-cs"/>
              </a:rPr>
              <a:t> PROPÓSITO</a:t>
            </a:r>
            <a:endParaRPr lang="en-GB" sz="2400" b="1" dirty="0">
              <a:latin typeface="Arial Narrow" pitchFamily="34" charset="0"/>
              <a:cs typeface="+mn-cs"/>
            </a:endParaRPr>
          </a:p>
        </p:txBody>
      </p:sp>
      <p:pic>
        <p:nvPicPr>
          <p:cNvPr id="10" name="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409" y="6228299"/>
            <a:ext cx="1060557" cy="500084"/>
          </a:xfrm>
          <a:prstGeom prst="rect">
            <a:avLst/>
          </a:prstGeom>
        </p:spPr>
      </p:pic>
      <p:sp>
        <p:nvSpPr>
          <p:cNvPr id="14" name="Text Box 5"/>
          <p:cNvSpPr txBox="1">
            <a:spLocks noChangeArrowheads="1"/>
          </p:cNvSpPr>
          <p:nvPr/>
        </p:nvSpPr>
        <p:spPr bwMode="auto">
          <a:xfrm>
            <a:off x="451660" y="2252191"/>
            <a:ext cx="8424863"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lIns="36000" tIns="38100" rIns="36000" bIns="38100">
            <a:spAutoFit/>
          </a:bodyPr>
          <a:lstStyle>
            <a:lvl1pPr marL="542925" indent="-276225">
              <a:defRPr sz="2400">
                <a:solidFill>
                  <a:schemeClr val="tx1"/>
                </a:solidFill>
                <a:latin typeface="Times New Roman" pitchFamily="18" charset="0"/>
              </a:defRPr>
            </a:lvl1pPr>
            <a:lvl2pPr marL="808038">
              <a:defRPr sz="2400">
                <a:solidFill>
                  <a:schemeClr val="tx1"/>
                </a:solidFill>
                <a:latin typeface="Times New Roman" pitchFamily="18" charset="0"/>
              </a:defRPr>
            </a:lvl2pPr>
            <a:lvl3pPr marL="987425">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lvl="1" algn="ctr">
              <a:spcBef>
                <a:spcPct val="90000"/>
              </a:spcBef>
              <a:spcAft>
                <a:spcPts val="600"/>
              </a:spcAft>
              <a:defRPr/>
            </a:pPr>
            <a:r>
              <a:rPr lang="en-GB" sz="2000" b="1" u="sng" dirty="0" err="1" smtClean="0">
                <a:latin typeface="Calibri" panose="020F0502020204030204" pitchFamily="34" charset="0"/>
                <a:cs typeface="+mn-cs"/>
              </a:rPr>
              <a:t>Definición</a:t>
            </a:r>
            <a:r>
              <a:rPr lang="en-GB" sz="2000" b="1" u="sng" dirty="0" smtClean="0">
                <a:latin typeface="Calibri" panose="020F0502020204030204" pitchFamily="34" charset="0"/>
                <a:cs typeface="+mn-cs"/>
              </a:rPr>
              <a:t>:</a:t>
            </a:r>
          </a:p>
        </p:txBody>
      </p:sp>
      <p:grpSp>
        <p:nvGrpSpPr>
          <p:cNvPr id="17" name="16 Grupo"/>
          <p:cNvGrpSpPr/>
          <p:nvPr/>
        </p:nvGrpSpPr>
        <p:grpSpPr>
          <a:xfrm>
            <a:off x="128465" y="2132856"/>
            <a:ext cx="9145015" cy="384721"/>
            <a:chOff x="280865" y="412328"/>
            <a:chExt cx="8856983" cy="384721"/>
          </a:xfrm>
        </p:grpSpPr>
        <p:sp>
          <p:nvSpPr>
            <p:cNvPr id="20" name="AutoShape 10"/>
            <p:cNvSpPr>
              <a:spLocks noChangeArrowheads="1"/>
            </p:cNvSpPr>
            <p:nvPr/>
          </p:nvSpPr>
          <p:spPr bwMode="auto">
            <a:xfrm>
              <a:off x="640424" y="412328"/>
              <a:ext cx="8497424" cy="358775"/>
            </a:xfrm>
            <a:prstGeom prst="roundRect">
              <a:avLst>
                <a:gd name="adj" fmla="val 16667"/>
              </a:avLst>
            </a:prstGeom>
            <a:solidFill>
              <a:srgbClr val="333333"/>
            </a:solidFill>
            <a:ln>
              <a:noFill/>
            </a:ln>
            <a:effectLst/>
            <a:extLst/>
          </p:spPr>
          <p:txBody>
            <a:bodyPr wrap="square" lIns="76200" tIns="38100" rIns="76200" bIns="38100" anchor="ctr">
              <a:spAutoFit/>
            </a:bodyPr>
            <a:lstStyle/>
            <a:p>
              <a:pPr fontAlgn="auto">
                <a:spcBef>
                  <a:spcPts val="0"/>
                </a:spcBef>
                <a:spcAft>
                  <a:spcPts val="0"/>
                </a:spcAft>
                <a:defRPr/>
              </a:pPr>
              <a:endParaRPr lang="en-GB" sz="2000" b="1" kern="0" dirty="0">
                <a:solidFill>
                  <a:srgbClr val="000000">
                    <a:lumMod val="95000"/>
                    <a:lumOff val="5000"/>
                  </a:srgbClr>
                </a:solidFill>
                <a:latin typeface="Verdana" pitchFamily="34" charset="0"/>
                <a:cs typeface="+mn-cs"/>
              </a:endParaRPr>
            </a:p>
          </p:txBody>
        </p:sp>
        <p:sp>
          <p:nvSpPr>
            <p:cNvPr id="21" name="Text Box 5"/>
            <p:cNvSpPr txBox="1">
              <a:spLocks noChangeArrowheads="1"/>
            </p:cNvSpPr>
            <p:nvPr/>
          </p:nvSpPr>
          <p:spPr bwMode="auto">
            <a:xfrm>
              <a:off x="280865" y="412328"/>
              <a:ext cx="8246031"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36000" tIns="38100" rIns="36000" bIns="38100">
              <a:spAutoFit/>
            </a:bodyPr>
            <a:lstStyle>
              <a:lvl1pPr marL="542925" indent="-276225">
                <a:defRPr sz="2400">
                  <a:solidFill>
                    <a:schemeClr val="tx1"/>
                  </a:solidFill>
                  <a:latin typeface="Times New Roman" pitchFamily="18" charset="0"/>
                </a:defRPr>
              </a:lvl1pPr>
              <a:lvl2pPr marL="808038">
                <a:defRPr sz="2400">
                  <a:solidFill>
                    <a:schemeClr val="tx1"/>
                  </a:solidFill>
                  <a:latin typeface="Times New Roman" pitchFamily="18" charset="0"/>
                </a:defRPr>
              </a:lvl2pPr>
              <a:lvl3pPr marL="987425">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lvl="1" algn="ctr">
                <a:spcBef>
                  <a:spcPct val="90000"/>
                </a:spcBef>
                <a:spcAft>
                  <a:spcPts val="600"/>
                </a:spcAft>
                <a:defRPr/>
              </a:pPr>
              <a:r>
                <a:rPr lang="en-GB" sz="2000" b="1" u="sng" dirty="0" err="1" smtClean="0">
                  <a:latin typeface="Calibri" panose="020F0502020204030204" pitchFamily="34" charset="0"/>
                  <a:cs typeface="+mn-cs"/>
                </a:rPr>
                <a:t>Clasificación</a:t>
              </a:r>
              <a:r>
                <a:rPr lang="en-GB" sz="2000" b="1" u="sng" dirty="0" smtClean="0">
                  <a:latin typeface="Calibri" panose="020F0502020204030204" pitchFamily="34" charset="0"/>
                  <a:cs typeface="+mn-cs"/>
                </a:rPr>
                <a:t>:</a:t>
              </a:r>
            </a:p>
          </p:txBody>
        </p:sp>
      </p:grpSp>
      <p:sp>
        <p:nvSpPr>
          <p:cNvPr id="22" name="Text Box 5"/>
          <p:cNvSpPr txBox="1">
            <a:spLocks noChangeArrowheads="1"/>
          </p:cNvSpPr>
          <p:nvPr/>
        </p:nvSpPr>
        <p:spPr bwMode="auto">
          <a:xfrm>
            <a:off x="920552" y="2636912"/>
            <a:ext cx="8279612" cy="2999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76200" tIns="38100" rIns="76200" bIns="38100">
            <a:spAutoFit/>
          </a:bodyPr>
          <a:lstStyle>
            <a:lvl1pPr marL="363538" indent="-276225">
              <a:defRPr sz="2400">
                <a:solidFill>
                  <a:schemeClr val="tx1"/>
                </a:solidFill>
                <a:latin typeface="Times New Roman" pitchFamily="18" charset="0"/>
              </a:defRPr>
            </a:lvl1pPr>
            <a:lvl2pPr marL="542925">
              <a:defRPr sz="2400">
                <a:solidFill>
                  <a:schemeClr val="tx1"/>
                </a:solidFill>
                <a:latin typeface="Times New Roman" pitchFamily="18" charset="0"/>
              </a:defRPr>
            </a:lvl2pPr>
            <a:lvl3pPr marL="987425">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algn="l" eaLnBrk="1" hangingPunct="1">
              <a:lnSpc>
                <a:spcPct val="90000"/>
              </a:lnSpc>
              <a:spcBef>
                <a:spcPct val="90000"/>
              </a:spcBef>
              <a:buFont typeface="Wingdings" pitchFamily="2" charset="2"/>
              <a:buChar char="ü"/>
            </a:pPr>
            <a:r>
              <a:rPr lang="es-ES" sz="1300" dirty="0">
                <a:solidFill>
                  <a:srgbClr val="000000"/>
                </a:solidFill>
                <a:latin typeface="Arial" pitchFamily="34" charset="0"/>
              </a:rPr>
              <a:t>De manera esquemática se puede establecer que la compra pública actúa según tres vías:</a:t>
            </a:r>
            <a:r>
              <a:rPr lang="es-ES" sz="1300" b="1" dirty="0">
                <a:solidFill>
                  <a:srgbClr val="000000"/>
                </a:solidFill>
                <a:latin typeface="Arial" pitchFamily="34" charset="0"/>
              </a:rPr>
              <a:t> </a:t>
            </a:r>
            <a:endParaRPr lang="es-ES" sz="1300" dirty="0">
              <a:solidFill>
                <a:srgbClr val="000000"/>
              </a:solidFill>
              <a:latin typeface="Arial" pitchFamily="34" charset="0"/>
            </a:endParaRPr>
          </a:p>
          <a:p>
            <a:pPr lvl="1" algn="l" eaLnBrk="1" hangingPunct="1">
              <a:lnSpc>
                <a:spcPct val="90000"/>
              </a:lnSpc>
              <a:spcBef>
                <a:spcPct val="90000"/>
              </a:spcBef>
            </a:pPr>
            <a:r>
              <a:rPr lang="es-ES" sz="1200" b="1" dirty="0" smtClean="0">
                <a:solidFill>
                  <a:srgbClr val="000000"/>
                </a:solidFill>
                <a:latin typeface="Arial" pitchFamily="34" charset="0"/>
              </a:rPr>
              <a:t>Compras </a:t>
            </a:r>
            <a:r>
              <a:rPr lang="es-ES" sz="1200" b="1" dirty="0">
                <a:solidFill>
                  <a:srgbClr val="000000"/>
                </a:solidFill>
                <a:latin typeface="Arial" pitchFamily="34" charset="0"/>
              </a:rPr>
              <a:t>regulares:</a:t>
            </a:r>
            <a:r>
              <a:rPr lang="es-ES" sz="1200" dirty="0">
                <a:solidFill>
                  <a:srgbClr val="000000"/>
                </a:solidFill>
                <a:latin typeface="Arial" pitchFamily="34" charset="0"/>
              </a:rPr>
              <a:t> Las compras regulares pueden actuar como instrumento de la política tecnológica cuando en los procesos de adjudicación se priman las ofertas más innovadoras. Este mecanismo requiere tanto de actuaciones de tipo regulatorio y de creación de estándares que incidan en los criterios de evaluación, como de medidas de sensibilización de las administraciones compradoras y de coordinación interministerial</a:t>
            </a:r>
          </a:p>
          <a:p>
            <a:pPr lvl="1" algn="l" eaLnBrk="1" hangingPunct="1">
              <a:lnSpc>
                <a:spcPct val="90000"/>
              </a:lnSpc>
              <a:spcBef>
                <a:spcPct val="90000"/>
              </a:spcBef>
            </a:pPr>
            <a:endParaRPr lang="es-ES" sz="100" b="1" dirty="0">
              <a:solidFill>
                <a:srgbClr val="000000"/>
              </a:solidFill>
              <a:latin typeface="Arial" pitchFamily="34" charset="0"/>
            </a:endParaRPr>
          </a:p>
          <a:p>
            <a:pPr lvl="1" algn="l" eaLnBrk="1" hangingPunct="1">
              <a:lnSpc>
                <a:spcPct val="90000"/>
              </a:lnSpc>
              <a:spcBef>
                <a:spcPct val="90000"/>
              </a:spcBef>
            </a:pPr>
            <a:r>
              <a:rPr lang="es-ES" sz="1200" b="1" dirty="0">
                <a:solidFill>
                  <a:srgbClr val="000000"/>
                </a:solidFill>
                <a:latin typeface="Arial" pitchFamily="34" charset="0"/>
              </a:rPr>
              <a:t>Compras tecnológicas (</a:t>
            </a:r>
            <a:r>
              <a:rPr lang="es-ES" sz="1200" b="1" dirty="0" err="1">
                <a:solidFill>
                  <a:srgbClr val="000000"/>
                </a:solidFill>
                <a:latin typeface="Arial" pitchFamily="34" charset="0"/>
              </a:rPr>
              <a:t>CPTi</a:t>
            </a:r>
            <a:r>
              <a:rPr lang="es-ES" sz="1200" b="1" dirty="0">
                <a:solidFill>
                  <a:srgbClr val="000000"/>
                </a:solidFill>
                <a:latin typeface="Arial" pitchFamily="34" charset="0"/>
              </a:rPr>
              <a:t>*): consiste en la compra pública de un “[…] </a:t>
            </a:r>
            <a:r>
              <a:rPr lang="es-ES" sz="1200" i="1" dirty="0">
                <a:solidFill>
                  <a:srgbClr val="000000"/>
                </a:solidFill>
                <a:latin typeface="Arial" pitchFamily="34" charset="0"/>
              </a:rPr>
              <a:t>bien o servicio que no existe en el momento de la compra pero que puede desarrollarse en un período de tiempo razonable. Dicha compra requiere el desarrollo de tecnología nueva o mejorada para poder cumplir con los requisitos demandados por el comprador</a:t>
            </a:r>
            <a:r>
              <a:rPr lang="es-ES" sz="1200" dirty="0">
                <a:solidFill>
                  <a:srgbClr val="000000"/>
                </a:solidFill>
                <a:latin typeface="Arial" pitchFamily="34" charset="0"/>
              </a:rPr>
              <a:t>”. Este mecanismo contribuye tanto al fomento de la innovación como a mejoras en los servicios públicos</a:t>
            </a:r>
          </a:p>
          <a:p>
            <a:pPr lvl="1" algn="l" eaLnBrk="1" hangingPunct="1">
              <a:lnSpc>
                <a:spcPct val="90000"/>
              </a:lnSpc>
              <a:spcBef>
                <a:spcPct val="90000"/>
              </a:spcBef>
            </a:pPr>
            <a:endParaRPr lang="es-ES" sz="100" dirty="0">
              <a:solidFill>
                <a:srgbClr val="000000"/>
              </a:solidFill>
              <a:latin typeface="Arial" pitchFamily="34" charset="0"/>
            </a:endParaRPr>
          </a:p>
          <a:p>
            <a:pPr lvl="1" algn="l" eaLnBrk="1" hangingPunct="1">
              <a:lnSpc>
                <a:spcPct val="90000"/>
              </a:lnSpc>
              <a:spcBef>
                <a:spcPct val="90000"/>
              </a:spcBef>
            </a:pPr>
            <a:r>
              <a:rPr lang="es-ES" sz="1200" dirty="0">
                <a:solidFill>
                  <a:srgbClr val="000000"/>
                </a:solidFill>
                <a:latin typeface="Arial" pitchFamily="34" charset="0"/>
              </a:rPr>
              <a:t>La </a:t>
            </a:r>
            <a:r>
              <a:rPr lang="es-ES" sz="1200" b="1" dirty="0">
                <a:solidFill>
                  <a:srgbClr val="000000"/>
                </a:solidFill>
                <a:latin typeface="Arial" pitchFamily="34" charset="0"/>
              </a:rPr>
              <a:t>compra pública </a:t>
            </a:r>
            <a:r>
              <a:rPr lang="es-ES" sz="1200" b="1" dirty="0" err="1">
                <a:solidFill>
                  <a:srgbClr val="000000"/>
                </a:solidFill>
                <a:latin typeface="Arial" pitchFamily="34" charset="0"/>
              </a:rPr>
              <a:t>precomercial</a:t>
            </a:r>
            <a:r>
              <a:rPr lang="es-ES" sz="1200" b="1" dirty="0">
                <a:solidFill>
                  <a:srgbClr val="000000"/>
                </a:solidFill>
                <a:latin typeface="Arial" pitchFamily="34" charset="0"/>
              </a:rPr>
              <a:t> (CPP*) </a:t>
            </a:r>
            <a:r>
              <a:rPr lang="es-ES" sz="1200" dirty="0">
                <a:solidFill>
                  <a:srgbClr val="000000"/>
                </a:solidFill>
                <a:latin typeface="Arial" pitchFamily="34" charset="0"/>
              </a:rPr>
              <a:t>es una</a:t>
            </a:r>
            <a:r>
              <a:rPr lang="es-ES" sz="1200" b="1" dirty="0">
                <a:solidFill>
                  <a:srgbClr val="000000"/>
                </a:solidFill>
                <a:latin typeface="Arial" pitchFamily="34" charset="0"/>
              </a:rPr>
              <a:t> “</a:t>
            </a:r>
            <a:r>
              <a:rPr lang="es-ES" sz="1200" i="1" dirty="0">
                <a:solidFill>
                  <a:srgbClr val="000000"/>
                </a:solidFill>
                <a:latin typeface="Arial" pitchFamily="34" charset="0"/>
              </a:rPr>
              <a:t>contratación de servicios de I+D en los que el comprador público no se reserva los resultados de la I+D para su propio uso en exclusiva sino que comparte con las empresas los riesgos y los beneficios de la I+D necesaria para desarrollar soluciones innovadoras que superan las que hay disponibles en el mercado</a:t>
            </a:r>
            <a:r>
              <a:rPr lang="es-ES" sz="1200" dirty="0">
                <a:solidFill>
                  <a:srgbClr val="000000"/>
                </a:solidFill>
                <a:latin typeface="Arial" pitchFamily="34" charset="0"/>
              </a:rPr>
              <a:t>”.</a:t>
            </a:r>
            <a:endParaRPr lang="es-ES" sz="1200" b="1" dirty="0">
              <a:solidFill>
                <a:srgbClr val="000000"/>
              </a:solidFill>
              <a:latin typeface="Arial" pitchFamily="34" charset="0"/>
            </a:endParaRPr>
          </a:p>
        </p:txBody>
      </p:sp>
      <p:sp>
        <p:nvSpPr>
          <p:cNvPr id="23" name="Text Box 6"/>
          <p:cNvSpPr txBox="1">
            <a:spLocks noChangeArrowheads="1"/>
          </p:cNvSpPr>
          <p:nvPr/>
        </p:nvSpPr>
        <p:spPr bwMode="auto">
          <a:xfrm>
            <a:off x="1929607" y="5877852"/>
            <a:ext cx="594714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lIns="76200" tIns="38100" rIns="76200" bIns="38100">
            <a:spAutoFit/>
          </a:bodyPr>
          <a:lstStyle>
            <a:lvl1pPr marL="609600" indent="-609600">
              <a:defRPr sz="2400">
                <a:solidFill>
                  <a:schemeClr val="tx1"/>
                </a:solidFill>
                <a:latin typeface="Times New Roman" pitchFamily="18" charset="0"/>
              </a:defRPr>
            </a:lvl1pPr>
            <a:lvl2pPr marL="800100" indent="-342900">
              <a:defRPr sz="2400">
                <a:solidFill>
                  <a:schemeClr val="tx1"/>
                </a:solidFill>
                <a:latin typeface="Times New Roman" pitchFamily="18" charset="0"/>
              </a:defRPr>
            </a:lvl2pPr>
            <a:lvl3pPr marL="1257300" indent="-342900">
              <a:defRPr sz="2400">
                <a:solidFill>
                  <a:schemeClr val="tx1"/>
                </a:solidFill>
                <a:latin typeface="Times New Roman" pitchFamily="18" charset="0"/>
              </a:defRPr>
            </a:lvl3pPr>
            <a:lvl4pPr marL="1714500" indent="-342900">
              <a:defRPr sz="2400">
                <a:solidFill>
                  <a:schemeClr val="tx1"/>
                </a:solidFill>
                <a:latin typeface="Times New Roman" pitchFamily="18" charset="0"/>
              </a:defRPr>
            </a:lvl4pPr>
            <a:lvl5pPr marL="2171700" indent="-342900">
              <a:defRPr sz="2400">
                <a:solidFill>
                  <a:schemeClr val="tx1"/>
                </a:solidFill>
                <a:latin typeface="Times New Roman" pitchFamily="18" charset="0"/>
              </a:defRPr>
            </a:lvl5pPr>
            <a:lvl6pPr marL="2628900" indent="-342900" algn="ctr" eaLnBrk="0" fontAlgn="base" hangingPunct="0">
              <a:spcBef>
                <a:spcPct val="0"/>
              </a:spcBef>
              <a:spcAft>
                <a:spcPct val="0"/>
              </a:spcAft>
              <a:defRPr sz="2400">
                <a:solidFill>
                  <a:schemeClr val="tx1"/>
                </a:solidFill>
                <a:latin typeface="Times New Roman" pitchFamily="18" charset="0"/>
              </a:defRPr>
            </a:lvl6pPr>
            <a:lvl7pPr marL="3086100" indent="-342900" algn="ctr" eaLnBrk="0" fontAlgn="base" hangingPunct="0">
              <a:spcBef>
                <a:spcPct val="0"/>
              </a:spcBef>
              <a:spcAft>
                <a:spcPct val="0"/>
              </a:spcAft>
              <a:defRPr sz="2400">
                <a:solidFill>
                  <a:schemeClr val="tx1"/>
                </a:solidFill>
                <a:latin typeface="Times New Roman" pitchFamily="18" charset="0"/>
              </a:defRPr>
            </a:lvl7pPr>
            <a:lvl8pPr marL="3543300" indent="-342900" algn="ctr" eaLnBrk="0" fontAlgn="base" hangingPunct="0">
              <a:spcBef>
                <a:spcPct val="0"/>
              </a:spcBef>
              <a:spcAft>
                <a:spcPct val="0"/>
              </a:spcAft>
              <a:defRPr sz="2400">
                <a:solidFill>
                  <a:schemeClr val="tx1"/>
                </a:solidFill>
                <a:latin typeface="Times New Roman" pitchFamily="18" charset="0"/>
              </a:defRPr>
            </a:lvl8pPr>
            <a:lvl9pPr marL="4000500" indent="-342900" algn="ctr" eaLnBrk="0" fontAlgn="base" hangingPunct="0">
              <a:spcBef>
                <a:spcPct val="0"/>
              </a:spcBef>
              <a:spcAft>
                <a:spcPct val="0"/>
              </a:spcAft>
              <a:defRPr sz="2400">
                <a:solidFill>
                  <a:schemeClr val="tx1"/>
                </a:solidFill>
                <a:latin typeface="Times New Roman" pitchFamily="18" charset="0"/>
              </a:defRPr>
            </a:lvl9pPr>
          </a:lstStyle>
          <a:p>
            <a:pPr lvl="2" algn="l" eaLnBrk="1" hangingPunct="1">
              <a:lnSpc>
                <a:spcPct val="90000"/>
              </a:lnSpc>
              <a:spcBef>
                <a:spcPct val="90000"/>
              </a:spcBef>
            </a:pPr>
            <a:r>
              <a:rPr lang="es-ES" sz="1000" b="1" dirty="0">
                <a:solidFill>
                  <a:srgbClr val="000000"/>
                </a:solidFill>
                <a:latin typeface="Arial" pitchFamily="34" charset="0"/>
              </a:rPr>
              <a:t>(*) Fundación COTEC; “La política tecnológica ligada a la compra pública”, 2009</a:t>
            </a:r>
            <a:endParaRPr lang="es-ES_tradnl" sz="1000" b="1" dirty="0">
              <a:solidFill>
                <a:srgbClr val="000000"/>
              </a:solidFill>
              <a:latin typeface="Arial" pitchFamily="34" charset="0"/>
            </a:endParaRPr>
          </a:p>
        </p:txBody>
      </p:sp>
      <p:sp>
        <p:nvSpPr>
          <p:cNvPr id="24" name="AutoShape 7"/>
          <p:cNvSpPr>
            <a:spLocks noChangeArrowheads="1"/>
          </p:cNvSpPr>
          <p:nvPr/>
        </p:nvSpPr>
        <p:spPr bwMode="auto">
          <a:xfrm>
            <a:off x="1353750" y="3763680"/>
            <a:ext cx="7775714" cy="936104"/>
          </a:xfrm>
          <a:prstGeom prst="roundRect">
            <a:avLst>
              <a:gd name="adj" fmla="val 16667"/>
            </a:avLst>
          </a:prstGeom>
          <a:solidFill>
            <a:srgbClr val="669900">
              <a:alpha val="30000"/>
            </a:srgbClr>
          </a:solidFill>
          <a:ln>
            <a:noFill/>
          </a:ln>
          <a:effectLst/>
          <a:extLst/>
        </p:spPr>
        <p:txBody>
          <a:bodyPr wrap="square" lIns="76200" tIns="38100" rIns="76200" bIns="38100" anchor="ctr">
            <a:spAutoFit/>
          </a:bodyPr>
          <a:lstStyle/>
          <a:p>
            <a:endParaRPr lang="es-ES">
              <a:solidFill>
                <a:srgbClr val="000000"/>
              </a:solidFill>
            </a:endParaRPr>
          </a:p>
        </p:txBody>
      </p:sp>
      <p:sp>
        <p:nvSpPr>
          <p:cNvPr id="25" name="AutoShape 8"/>
          <p:cNvSpPr>
            <a:spLocks noChangeArrowheads="1"/>
          </p:cNvSpPr>
          <p:nvPr/>
        </p:nvSpPr>
        <p:spPr bwMode="auto">
          <a:xfrm>
            <a:off x="1353750" y="4771792"/>
            <a:ext cx="7775714" cy="926521"/>
          </a:xfrm>
          <a:prstGeom prst="roundRect">
            <a:avLst>
              <a:gd name="adj" fmla="val 16667"/>
            </a:avLst>
          </a:prstGeom>
          <a:solidFill>
            <a:srgbClr val="003300">
              <a:alpha val="30000"/>
            </a:srgbClr>
          </a:solidFill>
          <a:ln>
            <a:noFill/>
          </a:ln>
          <a:effectLst/>
          <a:extLst/>
        </p:spPr>
        <p:txBody>
          <a:bodyPr wrap="square" lIns="76200" tIns="38100" rIns="76200" bIns="38100" anchor="ctr">
            <a:spAutoFit/>
          </a:bodyPr>
          <a:lstStyle/>
          <a:p>
            <a:endParaRPr lang="es-ES">
              <a:solidFill>
                <a:srgbClr val="000000"/>
              </a:solidFill>
            </a:endParaRPr>
          </a:p>
        </p:txBody>
      </p:sp>
      <p:sp>
        <p:nvSpPr>
          <p:cNvPr id="15" name="Rectangle 17"/>
          <p:cNvSpPr>
            <a:spLocks noChangeArrowheads="1"/>
          </p:cNvSpPr>
          <p:nvPr/>
        </p:nvSpPr>
        <p:spPr bwMode="auto">
          <a:xfrm>
            <a:off x="539552" y="434752"/>
            <a:ext cx="8604448" cy="473968"/>
          </a:xfrm>
          <a:prstGeom prst="rect">
            <a:avLst/>
          </a:prstGeom>
          <a:noFill/>
          <a:ln w="12700">
            <a:noFill/>
            <a:miter lim="800000"/>
            <a:headEnd/>
            <a:tailEnd/>
          </a:ln>
          <a:effectLst/>
        </p:spPr>
        <p:txBody>
          <a:bodyPr lIns="46038" tIns="44450" rIns="46038" bIns="44450"/>
          <a:lstStyle/>
          <a:p>
            <a:pPr lvl="0" eaLnBrk="0" hangingPunct="0">
              <a:defRPr/>
            </a:pPr>
            <a:r>
              <a:rPr lang="es-ES" sz="2000" b="1" dirty="0" smtClean="0">
                <a:solidFill>
                  <a:srgbClr val="000000"/>
                </a:solidFill>
                <a:latin typeface="Arial" pitchFamily="34" charset="0"/>
              </a:rPr>
              <a:t>CPI. </a:t>
            </a:r>
            <a:r>
              <a:rPr lang="es-ES" sz="1400" b="1" dirty="0" smtClean="0">
                <a:solidFill>
                  <a:srgbClr val="000000"/>
                </a:solidFill>
                <a:latin typeface="Arial" pitchFamily="34" charset="0"/>
              </a:rPr>
              <a:t>FUNDAMENTOS E INSTRUMENTACIÓN</a:t>
            </a:r>
            <a:endParaRPr lang="es-ES" sz="1400" b="1" dirty="0">
              <a:solidFill>
                <a:srgbClr val="000000"/>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86074042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ntranet.redinterna.age/stfls/comun/logos/2011-EconomiaC.jpg"/>
          <p:cNvPicPr>
            <a:picLocks noChangeAspect="1" noChangeArrowheads="1"/>
          </p:cNvPicPr>
          <p:nvPr/>
        </p:nvPicPr>
        <p:blipFill>
          <a:blip r:embed="rId3" cstate="print"/>
          <a:srcRect/>
          <a:stretch>
            <a:fillRect/>
          </a:stretch>
        </p:blipFill>
        <p:spPr bwMode="auto">
          <a:xfrm>
            <a:off x="7401275" y="6098682"/>
            <a:ext cx="2482771" cy="759318"/>
          </a:xfrm>
          <a:prstGeom prst="rect">
            <a:avLst/>
          </a:prstGeom>
          <a:ln>
            <a:noFill/>
          </a:ln>
          <a:effectLst>
            <a:softEdge rad="112500"/>
          </a:effectLst>
        </p:spPr>
      </p:pic>
      <p:sp>
        <p:nvSpPr>
          <p:cNvPr id="18" name="Rectangle 3"/>
          <p:cNvSpPr>
            <a:spLocks noChangeArrowheads="1"/>
          </p:cNvSpPr>
          <p:nvPr/>
        </p:nvSpPr>
        <p:spPr bwMode="auto">
          <a:xfrm>
            <a:off x="499717" y="1268760"/>
            <a:ext cx="8773763" cy="460375"/>
          </a:xfrm>
          <a:prstGeom prst="rect">
            <a:avLst/>
          </a:prstGeom>
          <a:solidFill>
            <a:srgbClr val="333333"/>
          </a:solidFill>
          <a:ln>
            <a:noFill/>
          </a:ln>
          <a:effectLst/>
          <a:extLst/>
        </p:spPr>
        <p:txBody>
          <a:bodyPr wrap="square" lIns="76200" tIns="38100" rIns="76200" bIns="38100">
            <a:spAutoFit/>
          </a:bodyPr>
          <a:lstStyle/>
          <a:p>
            <a:pPr marL="609600" indent="-609600">
              <a:lnSpc>
                <a:spcPct val="50000"/>
              </a:lnSpc>
              <a:spcBef>
                <a:spcPct val="50000"/>
              </a:spcBef>
              <a:defRPr/>
            </a:pPr>
            <a:r>
              <a:rPr lang="en-GB" sz="200" b="1" dirty="0">
                <a:latin typeface="Arial Narrow" pitchFamily="34" charset="0"/>
                <a:cs typeface="+mn-cs"/>
              </a:rPr>
              <a:t>	</a:t>
            </a:r>
          </a:p>
          <a:p>
            <a:pPr marL="609600" indent="-609600">
              <a:lnSpc>
                <a:spcPct val="50000"/>
              </a:lnSpc>
              <a:spcBef>
                <a:spcPct val="50000"/>
              </a:spcBef>
              <a:defRPr/>
            </a:pPr>
            <a:r>
              <a:rPr lang="en-GB" sz="2400" b="1" dirty="0">
                <a:latin typeface="Arial Narrow" pitchFamily="34" charset="0"/>
                <a:cs typeface="+mn-cs"/>
              </a:rPr>
              <a:t> </a:t>
            </a:r>
            <a:r>
              <a:rPr lang="en-GB" sz="2400" b="1" dirty="0" smtClean="0">
                <a:latin typeface="Arial Narrow" pitchFamily="34" charset="0"/>
                <a:cs typeface="+mn-cs"/>
              </a:rPr>
              <a:t>I.</a:t>
            </a:r>
            <a:r>
              <a:rPr lang="en-GB" sz="2400" b="1" dirty="0">
                <a:latin typeface="Arial Narrow" pitchFamily="34" charset="0"/>
                <a:cs typeface="+mn-cs"/>
              </a:rPr>
              <a:t>	</a:t>
            </a:r>
            <a:r>
              <a:rPr lang="en-GB" sz="2400" b="1" dirty="0" smtClean="0">
                <a:latin typeface="Arial Narrow" pitchFamily="34" charset="0"/>
                <a:cs typeface="+mn-cs"/>
              </a:rPr>
              <a:t>DEFINICIÓN </a:t>
            </a:r>
            <a:r>
              <a:rPr lang="en-GB" b="1" dirty="0" smtClean="0">
                <a:latin typeface="Arial Narrow" pitchFamily="34" charset="0"/>
                <a:cs typeface="+mn-cs"/>
              </a:rPr>
              <a:t>Y</a:t>
            </a:r>
            <a:r>
              <a:rPr lang="en-GB" sz="2400" b="1" dirty="0" smtClean="0">
                <a:latin typeface="Arial Narrow" pitchFamily="34" charset="0"/>
                <a:cs typeface="+mn-cs"/>
              </a:rPr>
              <a:t> PROPÓSITO</a:t>
            </a:r>
            <a:endParaRPr lang="en-GB" sz="2400" b="1" dirty="0">
              <a:latin typeface="Arial Narrow" pitchFamily="34" charset="0"/>
              <a:cs typeface="+mn-cs"/>
            </a:endParaRPr>
          </a:p>
        </p:txBody>
      </p:sp>
      <p:pic>
        <p:nvPicPr>
          <p:cNvPr id="10" name="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409" y="6228299"/>
            <a:ext cx="1060557" cy="500084"/>
          </a:xfrm>
          <a:prstGeom prst="rect">
            <a:avLst/>
          </a:prstGeom>
        </p:spPr>
      </p:pic>
      <p:sp>
        <p:nvSpPr>
          <p:cNvPr id="14" name="Text Box 5"/>
          <p:cNvSpPr txBox="1">
            <a:spLocks noChangeArrowheads="1"/>
          </p:cNvSpPr>
          <p:nvPr/>
        </p:nvSpPr>
        <p:spPr bwMode="auto">
          <a:xfrm>
            <a:off x="451660" y="2252191"/>
            <a:ext cx="8424863"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lIns="36000" tIns="38100" rIns="36000" bIns="38100">
            <a:spAutoFit/>
          </a:bodyPr>
          <a:lstStyle>
            <a:lvl1pPr marL="542925" indent="-276225">
              <a:defRPr sz="2400">
                <a:solidFill>
                  <a:schemeClr val="tx1"/>
                </a:solidFill>
                <a:latin typeface="Times New Roman" pitchFamily="18" charset="0"/>
              </a:defRPr>
            </a:lvl1pPr>
            <a:lvl2pPr marL="808038">
              <a:defRPr sz="2400">
                <a:solidFill>
                  <a:schemeClr val="tx1"/>
                </a:solidFill>
                <a:latin typeface="Times New Roman" pitchFamily="18" charset="0"/>
              </a:defRPr>
            </a:lvl2pPr>
            <a:lvl3pPr marL="987425">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lvl="1" algn="ctr">
              <a:spcBef>
                <a:spcPct val="90000"/>
              </a:spcBef>
              <a:spcAft>
                <a:spcPts val="600"/>
              </a:spcAft>
              <a:defRPr/>
            </a:pPr>
            <a:r>
              <a:rPr lang="en-GB" sz="2000" b="1" u="sng" dirty="0" err="1" smtClean="0">
                <a:latin typeface="Calibri" panose="020F0502020204030204" pitchFamily="34" charset="0"/>
                <a:cs typeface="+mn-cs"/>
              </a:rPr>
              <a:t>Definición</a:t>
            </a:r>
            <a:r>
              <a:rPr lang="en-GB" sz="2000" b="1" u="sng" dirty="0" smtClean="0">
                <a:latin typeface="Calibri" panose="020F0502020204030204" pitchFamily="34" charset="0"/>
                <a:cs typeface="+mn-cs"/>
              </a:rPr>
              <a:t>:</a:t>
            </a:r>
          </a:p>
        </p:txBody>
      </p:sp>
      <p:grpSp>
        <p:nvGrpSpPr>
          <p:cNvPr id="17" name="16 Grupo"/>
          <p:cNvGrpSpPr/>
          <p:nvPr/>
        </p:nvGrpSpPr>
        <p:grpSpPr>
          <a:xfrm>
            <a:off x="128465" y="2132856"/>
            <a:ext cx="9145015" cy="384721"/>
            <a:chOff x="280865" y="412328"/>
            <a:chExt cx="8856983" cy="384721"/>
          </a:xfrm>
        </p:grpSpPr>
        <p:sp>
          <p:nvSpPr>
            <p:cNvPr id="20" name="AutoShape 10"/>
            <p:cNvSpPr>
              <a:spLocks noChangeArrowheads="1"/>
            </p:cNvSpPr>
            <p:nvPr/>
          </p:nvSpPr>
          <p:spPr bwMode="auto">
            <a:xfrm>
              <a:off x="640424" y="412328"/>
              <a:ext cx="8497424" cy="358775"/>
            </a:xfrm>
            <a:prstGeom prst="roundRect">
              <a:avLst>
                <a:gd name="adj" fmla="val 16667"/>
              </a:avLst>
            </a:prstGeom>
            <a:solidFill>
              <a:srgbClr val="333333"/>
            </a:solidFill>
            <a:ln>
              <a:noFill/>
            </a:ln>
            <a:effectLst/>
            <a:extLst/>
          </p:spPr>
          <p:txBody>
            <a:bodyPr wrap="square" lIns="76200" tIns="38100" rIns="76200" bIns="38100" anchor="ctr">
              <a:spAutoFit/>
            </a:bodyPr>
            <a:lstStyle/>
            <a:p>
              <a:pPr fontAlgn="auto">
                <a:spcBef>
                  <a:spcPts val="0"/>
                </a:spcBef>
                <a:spcAft>
                  <a:spcPts val="0"/>
                </a:spcAft>
                <a:defRPr/>
              </a:pPr>
              <a:endParaRPr lang="en-GB" sz="2000" b="1" kern="0" dirty="0">
                <a:solidFill>
                  <a:srgbClr val="000000">
                    <a:lumMod val="95000"/>
                    <a:lumOff val="5000"/>
                  </a:srgbClr>
                </a:solidFill>
                <a:latin typeface="Verdana" pitchFamily="34" charset="0"/>
                <a:cs typeface="+mn-cs"/>
              </a:endParaRPr>
            </a:p>
          </p:txBody>
        </p:sp>
        <p:sp>
          <p:nvSpPr>
            <p:cNvPr id="21" name="Text Box 5"/>
            <p:cNvSpPr txBox="1">
              <a:spLocks noChangeArrowheads="1"/>
            </p:cNvSpPr>
            <p:nvPr/>
          </p:nvSpPr>
          <p:spPr bwMode="auto">
            <a:xfrm>
              <a:off x="280865" y="412328"/>
              <a:ext cx="8246031"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36000" tIns="38100" rIns="36000" bIns="38100">
              <a:spAutoFit/>
            </a:bodyPr>
            <a:lstStyle>
              <a:lvl1pPr marL="542925" indent="-276225">
                <a:defRPr sz="2400">
                  <a:solidFill>
                    <a:schemeClr val="tx1"/>
                  </a:solidFill>
                  <a:latin typeface="Times New Roman" pitchFamily="18" charset="0"/>
                </a:defRPr>
              </a:lvl1pPr>
              <a:lvl2pPr marL="808038">
                <a:defRPr sz="2400">
                  <a:solidFill>
                    <a:schemeClr val="tx1"/>
                  </a:solidFill>
                  <a:latin typeface="Times New Roman" pitchFamily="18" charset="0"/>
                </a:defRPr>
              </a:lvl2pPr>
              <a:lvl3pPr marL="987425">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lvl="1" algn="ctr">
                <a:spcBef>
                  <a:spcPct val="90000"/>
                </a:spcBef>
                <a:spcAft>
                  <a:spcPts val="600"/>
                </a:spcAft>
                <a:defRPr/>
              </a:pPr>
              <a:r>
                <a:rPr lang="en-GB" sz="2000" b="1" u="sng" dirty="0" err="1" smtClean="0">
                  <a:latin typeface="Calibri" panose="020F0502020204030204" pitchFamily="34" charset="0"/>
                  <a:cs typeface="+mn-cs"/>
                </a:rPr>
                <a:t>Clasificación</a:t>
              </a:r>
              <a:r>
                <a:rPr lang="en-GB" sz="2000" b="1" u="sng" dirty="0" smtClean="0">
                  <a:latin typeface="Calibri" panose="020F0502020204030204" pitchFamily="34" charset="0"/>
                  <a:cs typeface="+mn-cs"/>
                </a:rPr>
                <a:t>:</a:t>
              </a:r>
            </a:p>
          </p:txBody>
        </p:sp>
      </p:grpSp>
      <p:sp>
        <p:nvSpPr>
          <p:cNvPr id="16" name="1 CuadroTexto"/>
          <p:cNvSpPr txBox="1">
            <a:spLocks noChangeArrowheads="1"/>
          </p:cNvSpPr>
          <p:nvPr/>
        </p:nvSpPr>
        <p:spPr bwMode="auto">
          <a:xfrm>
            <a:off x="200472" y="5661248"/>
            <a:ext cx="92890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1" eaLnBrk="1" hangingPunct="1">
              <a:spcBef>
                <a:spcPct val="0"/>
              </a:spcBef>
              <a:buFontTx/>
              <a:buNone/>
            </a:pPr>
            <a:r>
              <a:rPr lang="en-GB" altLang="es-ES" sz="1100" dirty="0">
                <a:solidFill>
                  <a:srgbClr val="0D0D0D"/>
                </a:solidFill>
              </a:rPr>
              <a:t>(*)     EC; “CORDIS: FP7: ICT: ICT:PCP</a:t>
            </a:r>
            <a:r>
              <a:rPr lang="en-GB" altLang="es-ES" sz="1100" dirty="0" smtClean="0">
                <a:solidFill>
                  <a:srgbClr val="0D0D0D"/>
                </a:solidFill>
              </a:rPr>
              <a:t>”	(**)   </a:t>
            </a:r>
            <a:r>
              <a:rPr lang="en-GB" altLang="es-ES" sz="1100" dirty="0">
                <a:solidFill>
                  <a:srgbClr val="0D0D0D"/>
                </a:solidFill>
              </a:rPr>
              <a:t>E.C.; “Paper of the Services of DG Competition containing a draft framework for state aid for </a:t>
            </a:r>
            <a:r>
              <a:rPr lang="en-GB" altLang="es-ES" sz="1100" dirty="0" err="1">
                <a:solidFill>
                  <a:srgbClr val="0D0D0D"/>
                </a:solidFill>
              </a:rPr>
              <a:t>R&amp;D&amp;i</a:t>
            </a:r>
            <a:r>
              <a:rPr lang="en-GB" altLang="es-ES" sz="1100" dirty="0">
                <a:solidFill>
                  <a:srgbClr val="0D0D0D"/>
                </a:solidFill>
              </a:rPr>
              <a:t>”  </a:t>
            </a:r>
          </a:p>
          <a:p>
            <a:pPr marL="0" lvl="1" eaLnBrk="1" hangingPunct="1">
              <a:spcBef>
                <a:spcPct val="0"/>
              </a:spcBef>
              <a:buFontTx/>
              <a:buNone/>
            </a:pPr>
            <a:r>
              <a:rPr lang="en-GB" altLang="es-ES" sz="1100" dirty="0">
                <a:solidFill>
                  <a:srgbClr val="0D0D0D"/>
                </a:solidFill>
              </a:rPr>
              <a:t>(***) </a:t>
            </a:r>
            <a:r>
              <a:rPr lang="en-GB" altLang="es-ES" sz="1100" dirty="0" err="1">
                <a:solidFill>
                  <a:srgbClr val="0D0D0D"/>
                </a:solidFill>
              </a:rPr>
              <a:t>Comprendido</a:t>
            </a:r>
            <a:r>
              <a:rPr lang="en-GB" altLang="es-ES" sz="1100" dirty="0">
                <a:solidFill>
                  <a:srgbClr val="0D0D0D"/>
                </a:solidFill>
              </a:rPr>
              <a:t> en </a:t>
            </a:r>
            <a:r>
              <a:rPr lang="en-GB" altLang="es-ES" sz="1100" dirty="0" err="1">
                <a:solidFill>
                  <a:srgbClr val="0D0D0D"/>
                </a:solidFill>
              </a:rPr>
              <a:t>categorías</a:t>
            </a:r>
            <a:r>
              <a:rPr lang="en-GB" altLang="es-ES" sz="1100" dirty="0">
                <a:solidFill>
                  <a:srgbClr val="0D0D0D"/>
                </a:solidFill>
              </a:rPr>
              <a:t> de I+D del </a:t>
            </a:r>
            <a:r>
              <a:rPr lang="en-GB" altLang="es-ES" sz="1100" dirty="0" err="1">
                <a:solidFill>
                  <a:srgbClr val="0D0D0D"/>
                </a:solidFill>
              </a:rPr>
              <a:t>marco</a:t>
            </a:r>
            <a:r>
              <a:rPr lang="en-GB" altLang="es-ES" sz="1100" dirty="0">
                <a:solidFill>
                  <a:srgbClr val="0D0D0D"/>
                </a:solidFill>
              </a:rPr>
              <a:t> </a:t>
            </a:r>
            <a:r>
              <a:rPr lang="en-GB" altLang="es-ES" sz="1100" dirty="0" err="1">
                <a:solidFill>
                  <a:srgbClr val="0D0D0D"/>
                </a:solidFill>
              </a:rPr>
              <a:t>comunitario</a:t>
            </a:r>
            <a:r>
              <a:rPr lang="en-GB" altLang="es-ES" sz="1100" dirty="0">
                <a:solidFill>
                  <a:srgbClr val="0D0D0D"/>
                </a:solidFill>
              </a:rPr>
              <a:t> de </a:t>
            </a:r>
            <a:r>
              <a:rPr lang="en-GB" altLang="es-ES" sz="1100" dirty="0" err="1">
                <a:solidFill>
                  <a:srgbClr val="0D0D0D"/>
                </a:solidFill>
              </a:rPr>
              <a:t>ayudas</a:t>
            </a:r>
            <a:r>
              <a:rPr lang="en-GB" altLang="es-ES" sz="1100" dirty="0">
                <a:solidFill>
                  <a:srgbClr val="0D0D0D"/>
                </a:solidFill>
              </a:rPr>
              <a:t> a la I+D+i. </a:t>
            </a:r>
            <a:r>
              <a:rPr lang="en-GB" altLang="es-ES" sz="1100" dirty="0" err="1">
                <a:solidFill>
                  <a:srgbClr val="0D0D0D"/>
                </a:solidFill>
              </a:rPr>
              <a:t>Excluyendo</a:t>
            </a:r>
            <a:r>
              <a:rPr lang="en-GB" altLang="es-ES" sz="1100" dirty="0">
                <a:solidFill>
                  <a:srgbClr val="0D0D0D"/>
                </a:solidFill>
              </a:rPr>
              <a:t> </a:t>
            </a:r>
            <a:r>
              <a:rPr lang="en-GB" altLang="es-ES" sz="1100" dirty="0" err="1">
                <a:solidFill>
                  <a:srgbClr val="0D0D0D"/>
                </a:solidFill>
              </a:rPr>
              <a:t>productos</a:t>
            </a:r>
            <a:r>
              <a:rPr lang="en-GB" altLang="es-ES" sz="1100" dirty="0">
                <a:solidFill>
                  <a:srgbClr val="0D0D0D"/>
                </a:solidFill>
              </a:rPr>
              <a:t> </a:t>
            </a:r>
            <a:r>
              <a:rPr lang="en-GB" altLang="es-ES" sz="1100" dirty="0" err="1">
                <a:solidFill>
                  <a:srgbClr val="0D0D0D"/>
                </a:solidFill>
              </a:rPr>
              <a:t>terminados</a:t>
            </a:r>
            <a:r>
              <a:rPr lang="en-GB" altLang="es-ES" sz="1100" dirty="0">
                <a:solidFill>
                  <a:srgbClr val="0D0D0D"/>
                </a:solidFill>
              </a:rPr>
              <a:t> salvo </a:t>
            </a:r>
            <a:r>
              <a:rPr lang="en-GB" altLang="es-ES" sz="1100" dirty="0" err="1">
                <a:solidFill>
                  <a:srgbClr val="0D0D0D"/>
                </a:solidFill>
              </a:rPr>
              <a:t>prototipos</a:t>
            </a:r>
            <a:r>
              <a:rPr lang="en-GB" altLang="es-ES" sz="1100" dirty="0">
                <a:solidFill>
                  <a:srgbClr val="0D0D0D"/>
                </a:solidFill>
              </a:rPr>
              <a:t>.</a:t>
            </a:r>
          </a:p>
        </p:txBody>
      </p:sp>
      <p:sp>
        <p:nvSpPr>
          <p:cNvPr id="26" name="AutoShape 7"/>
          <p:cNvSpPr>
            <a:spLocks noChangeArrowheads="1"/>
          </p:cNvSpPr>
          <p:nvPr/>
        </p:nvSpPr>
        <p:spPr bwMode="auto">
          <a:xfrm>
            <a:off x="499717" y="2852936"/>
            <a:ext cx="8773763" cy="1080120"/>
          </a:xfrm>
          <a:prstGeom prst="roundRect">
            <a:avLst>
              <a:gd name="adj" fmla="val 16667"/>
            </a:avLst>
          </a:prstGeom>
          <a:solidFill>
            <a:srgbClr val="669900">
              <a:alpha val="30000"/>
            </a:srgbClr>
          </a:solidFill>
          <a:ln>
            <a:noFill/>
          </a:ln>
          <a:effectLst/>
          <a:extLst/>
        </p:spPr>
        <p:txBody>
          <a:bodyPr wrap="square" lIns="76200" tIns="38100" rIns="76200" bIns="38100" anchor="ctr">
            <a:spAutoFit/>
          </a:bodyPr>
          <a:lstStyle/>
          <a:p>
            <a:endParaRPr lang="es-ES">
              <a:solidFill>
                <a:srgbClr val="000000"/>
              </a:solidFill>
            </a:endParaRPr>
          </a:p>
        </p:txBody>
      </p:sp>
      <p:sp>
        <p:nvSpPr>
          <p:cNvPr id="27" name="AutoShape 8"/>
          <p:cNvSpPr>
            <a:spLocks noChangeArrowheads="1"/>
          </p:cNvSpPr>
          <p:nvPr/>
        </p:nvSpPr>
        <p:spPr bwMode="auto">
          <a:xfrm>
            <a:off x="499717" y="4221088"/>
            <a:ext cx="8773763" cy="1080120"/>
          </a:xfrm>
          <a:prstGeom prst="roundRect">
            <a:avLst>
              <a:gd name="adj" fmla="val 16667"/>
            </a:avLst>
          </a:prstGeom>
          <a:solidFill>
            <a:srgbClr val="003300">
              <a:alpha val="30000"/>
            </a:srgbClr>
          </a:solidFill>
          <a:ln>
            <a:noFill/>
          </a:ln>
          <a:effectLst/>
          <a:extLst/>
        </p:spPr>
        <p:txBody>
          <a:bodyPr wrap="square" lIns="76200" tIns="38100" rIns="76200" bIns="38100" anchor="ctr">
            <a:spAutoFit/>
          </a:bodyPr>
          <a:lstStyle/>
          <a:p>
            <a:endParaRPr lang="es-ES">
              <a:solidFill>
                <a:srgbClr val="000000"/>
              </a:solidFill>
            </a:endParaRPr>
          </a:p>
        </p:txBody>
      </p:sp>
      <p:sp>
        <p:nvSpPr>
          <p:cNvPr id="28" name="Text Box 5"/>
          <p:cNvSpPr txBox="1">
            <a:spLocks noChangeArrowheads="1"/>
          </p:cNvSpPr>
          <p:nvPr/>
        </p:nvSpPr>
        <p:spPr bwMode="auto">
          <a:xfrm>
            <a:off x="416569" y="2852936"/>
            <a:ext cx="8424863" cy="2362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lIns="36000" tIns="38100" rIns="36000" bIns="38100">
            <a:spAutoFit/>
          </a:bodyPr>
          <a:lstStyle>
            <a:lvl1pPr marL="542925" indent="-276225">
              <a:defRPr sz="2400">
                <a:solidFill>
                  <a:schemeClr val="tx1"/>
                </a:solidFill>
                <a:latin typeface="Times New Roman" pitchFamily="18" charset="0"/>
              </a:defRPr>
            </a:lvl1pPr>
            <a:lvl2pPr marL="808038">
              <a:defRPr sz="2400">
                <a:solidFill>
                  <a:schemeClr val="tx1"/>
                </a:solidFill>
                <a:latin typeface="Times New Roman" pitchFamily="18" charset="0"/>
              </a:defRPr>
            </a:lvl2pPr>
            <a:lvl3pPr marL="987425">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lvl="1">
              <a:spcBef>
                <a:spcPct val="90000"/>
              </a:spcBef>
              <a:spcAft>
                <a:spcPts val="600"/>
              </a:spcAft>
              <a:defRPr/>
            </a:pPr>
            <a:r>
              <a:rPr lang="en-GB" sz="1800" b="1" u="sng" dirty="0" err="1" smtClean="0">
                <a:solidFill>
                  <a:srgbClr val="000000">
                    <a:lumMod val="95000"/>
                    <a:lumOff val="5000"/>
                  </a:srgbClr>
                </a:solidFill>
                <a:latin typeface="Calibri" panose="020F0502020204030204" pitchFamily="34" charset="0"/>
                <a:cs typeface="+mn-cs"/>
              </a:rPr>
              <a:t>Compra</a:t>
            </a:r>
            <a:r>
              <a:rPr lang="en-GB" sz="1800" b="1" u="sng" dirty="0" smtClean="0">
                <a:solidFill>
                  <a:srgbClr val="000000">
                    <a:lumMod val="95000"/>
                    <a:lumOff val="5000"/>
                  </a:srgbClr>
                </a:solidFill>
                <a:latin typeface="Calibri" panose="020F0502020204030204" pitchFamily="34" charset="0"/>
                <a:cs typeface="+mn-cs"/>
              </a:rPr>
              <a:t> </a:t>
            </a:r>
            <a:r>
              <a:rPr lang="en-GB" sz="1800" b="1" u="sng" dirty="0" err="1" smtClean="0">
                <a:solidFill>
                  <a:srgbClr val="000000">
                    <a:lumMod val="95000"/>
                    <a:lumOff val="5000"/>
                  </a:srgbClr>
                </a:solidFill>
                <a:latin typeface="Calibri" panose="020F0502020204030204" pitchFamily="34" charset="0"/>
                <a:cs typeface="+mn-cs"/>
              </a:rPr>
              <a:t>Pública</a:t>
            </a:r>
            <a:r>
              <a:rPr lang="en-GB" sz="1800" b="1" u="sng" dirty="0" smtClean="0">
                <a:solidFill>
                  <a:srgbClr val="000000">
                    <a:lumMod val="95000"/>
                    <a:lumOff val="5000"/>
                  </a:srgbClr>
                </a:solidFill>
                <a:latin typeface="Calibri" panose="020F0502020204030204" pitchFamily="34" charset="0"/>
                <a:cs typeface="+mn-cs"/>
              </a:rPr>
              <a:t> de Tecnología </a:t>
            </a:r>
            <a:r>
              <a:rPr lang="en-GB" sz="1800" b="1" u="sng" dirty="0" err="1" smtClean="0">
                <a:solidFill>
                  <a:srgbClr val="000000">
                    <a:lumMod val="95000"/>
                    <a:lumOff val="5000"/>
                  </a:srgbClr>
                </a:solidFill>
                <a:latin typeface="Calibri" panose="020F0502020204030204" pitchFamily="34" charset="0"/>
                <a:cs typeface="+mn-cs"/>
              </a:rPr>
              <a:t>Innovadora</a:t>
            </a:r>
            <a:r>
              <a:rPr lang="en-GB" sz="1800" b="1" u="sng" dirty="0" smtClean="0">
                <a:solidFill>
                  <a:srgbClr val="000000">
                    <a:lumMod val="95000"/>
                    <a:lumOff val="5000"/>
                  </a:srgbClr>
                </a:solidFill>
                <a:latin typeface="Calibri" panose="020F0502020204030204" pitchFamily="34" charset="0"/>
                <a:cs typeface="+mn-cs"/>
              </a:rPr>
              <a:t> (CPTI)/ </a:t>
            </a:r>
            <a:r>
              <a:rPr lang="en-GB" sz="1200" u="sng" dirty="0" smtClean="0">
                <a:solidFill>
                  <a:srgbClr val="000000">
                    <a:lumMod val="95000"/>
                    <a:lumOff val="5000"/>
                  </a:srgbClr>
                </a:solidFill>
                <a:latin typeface="Calibri" panose="020F0502020204030204" pitchFamily="34" charset="0"/>
                <a:cs typeface="+mn-cs"/>
              </a:rPr>
              <a:t>Public Proc. of innovative Solutions (PPI) *:</a:t>
            </a:r>
          </a:p>
          <a:p>
            <a:pPr marL="979488" lvl="1" indent="-171450">
              <a:spcBef>
                <a:spcPts val="300"/>
              </a:spcBef>
              <a:spcAft>
                <a:spcPts val="300"/>
              </a:spcAft>
              <a:buFont typeface="Wingdings" panose="05000000000000000000" pitchFamily="2" charset="2"/>
              <a:buChar char="q"/>
              <a:defRPr/>
            </a:pPr>
            <a:r>
              <a:rPr lang="en-GB" sz="1400" dirty="0" smtClean="0">
                <a:solidFill>
                  <a:srgbClr val="000000">
                    <a:lumMod val="95000"/>
                    <a:lumOff val="5000"/>
                  </a:srgbClr>
                </a:solidFill>
                <a:latin typeface="Calibri" panose="020F0502020204030204" pitchFamily="34" charset="0"/>
                <a:cs typeface="+mn-cs"/>
              </a:rPr>
              <a:t>     Comprador </a:t>
            </a:r>
            <a:r>
              <a:rPr lang="en-GB" sz="1400" dirty="0" err="1" smtClean="0">
                <a:solidFill>
                  <a:srgbClr val="000000">
                    <a:lumMod val="95000"/>
                    <a:lumOff val="5000"/>
                  </a:srgbClr>
                </a:solidFill>
                <a:latin typeface="Calibri" panose="020F0502020204030204" pitchFamily="34" charset="0"/>
                <a:cs typeface="+mn-cs"/>
              </a:rPr>
              <a:t>público</a:t>
            </a:r>
            <a:r>
              <a:rPr lang="en-GB" sz="1400" dirty="0">
                <a:solidFill>
                  <a:srgbClr val="000000">
                    <a:lumMod val="95000"/>
                    <a:lumOff val="5000"/>
                  </a:srgbClr>
                </a:solidFill>
                <a:latin typeface="Calibri" panose="020F0502020204030204" pitchFamily="34" charset="0"/>
                <a:cs typeface="+mn-cs"/>
              </a:rPr>
              <a:t> </a:t>
            </a:r>
            <a:r>
              <a:rPr lang="en-GB" sz="1400" dirty="0" smtClean="0">
                <a:solidFill>
                  <a:srgbClr val="000000">
                    <a:lumMod val="95000"/>
                    <a:lumOff val="5000"/>
                  </a:srgbClr>
                </a:solidFill>
                <a:latin typeface="Calibri" panose="020F0502020204030204" pitchFamily="34" charset="0"/>
                <a:cs typeface="+mn-cs"/>
              </a:rPr>
              <a:t>- </a:t>
            </a:r>
            <a:r>
              <a:rPr lang="en-GB" sz="1400" dirty="0" err="1" smtClean="0">
                <a:solidFill>
                  <a:srgbClr val="000000">
                    <a:lumMod val="95000"/>
                    <a:lumOff val="5000"/>
                  </a:srgbClr>
                </a:solidFill>
                <a:latin typeface="Calibri" panose="020F0502020204030204" pitchFamily="34" charset="0"/>
                <a:cs typeface="+mn-cs"/>
              </a:rPr>
              <a:t>cliente</a:t>
            </a:r>
            <a:r>
              <a:rPr lang="en-GB" sz="1400" dirty="0" smtClean="0">
                <a:solidFill>
                  <a:srgbClr val="000000">
                    <a:lumMod val="95000"/>
                    <a:lumOff val="5000"/>
                  </a:srgbClr>
                </a:solidFill>
                <a:latin typeface="Calibri" panose="020F0502020204030204" pitchFamily="34" charset="0"/>
                <a:cs typeface="+mn-cs"/>
              </a:rPr>
              <a:t> </a:t>
            </a:r>
            <a:r>
              <a:rPr lang="en-GB" sz="1400" dirty="0" err="1" smtClean="0">
                <a:solidFill>
                  <a:srgbClr val="000000">
                    <a:lumMod val="95000"/>
                    <a:lumOff val="5000"/>
                  </a:srgbClr>
                </a:solidFill>
                <a:latin typeface="Calibri" panose="020F0502020204030204" pitchFamily="34" charset="0"/>
                <a:cs typeface="+mn-cs"/>
              </a:rPr>
              <a:t>lanzador</a:t>
            </a:r>
            <a:r>
              <a:rPr lang="en-GB" sz="1400" dirty="0" smtClean="0">
                <a:solidFill>
                  <a:srgbClr val="000000">
                    <a:lumMod val="95000"/>
                    <a:lumOff val="5000"/>
                  </a:srgbClr>
                </a:solidFill>
                <a:latin typeface="Calibri" panose="020F0502020204030204" pitchFamily="34" charset="0"/>
                <a:cs typeface="+mn-cs"/>
              </a:rPr>
              <a:t>. Mayor </a:t>
            </a:r>
            <a:r>
              <a:rPr lang="en-GB" sz="1400" dirty="0" err="1" smtClean="0">
                <a:solidFill>
                  <a:srgbClr val="000000">
                    <a:lumMod val="95000"/>
                    <a:lumOff val="5000"/>
                  </a:srgbClr>
                </a:solidFill>
                <a:latin typeface="Calibri" panose="020F0502020204030204" pitchFamily="34" charset="0"/>
                <a:cs typeface="+mn-cs"/>
              </a:rPr>
              <a:t>proximidad</a:t>
            </a:r>
            <a:r>
              <a:rPr lang="en-GB" sz="1400" dirty="0" smtClean="0">
                <a:solidFill>
                  <a:srgbClr val="000000">
                    <a:lumMod val="95000"/>
                    <a:lumOff val="5000"/>
                  </a:srgbClr>
                </a:solidFill>
                <a:latin typeface="Calibri" panose="020F0502020204030204" pitchFamily="34" charset="0"/>
                <a:cs typeface="+mn-cs"/>
              </a:rPr>
              <a:t> a </a:t>
            </a:r>
            <a:r>
              <a:rPr lang="en-GB" sz="1400" dirty="0" err="1" smtClean="0">
                <a:solidFill>
                  <a:srgbClr val="000000">
                    <a:lumMod val="95000"/>
                    <a:lumOff val="5000"/>
                  </a:srgbClr>
                </a:solidFill>
                <a:latin typeface="Calibri" panose="020F0502020204030204" pitchFamily="34" charset="0"/>
                <a:cs typeface="+mn-cs"/>
              </a:rPr>
              <a:t>mercado</a:t>
            </a:r>
            <a:r>
              <a:rPr lang="en-GB" sz="1400" dirty="0" smtClean="0">
                <a:solidFill>
                  <a:srgbClr val="000000">
                    <a:lumMod val="95000"/>
                    <a:lumOff val="5000"/>
                  </a:srgbClr>
                </a:solidFill>
                <a:latin typeface="Calibri" panose="020F0502020204030204" pitchFamily="34" charset="0"/>
                <a:cs typeface="+mn-cs"/>
              </a:rPr>
              <a:t> </a:t>
            </a:r>
            <a:r>
              <a:rPr lang="en-GB" sz="1400" dirty="0" err="1" smtClean="0">
                <a:solidFill>
                  <a:srgbClr val="000000">
                    <a:lumMod val="95000"/>
                    <a:lumOff val="5000"/>
                  </a:srgbClr>
                </a:solidFill>
                <a:latin typeface="Calibri" panose="020F0502020204030204" pitchFamily="34" charset="0"/>
                <a:cs typeface="+mn-cs"/>
              </a:rPr>
              <a:t>que</a:t>
            </a:r>
            <a:r>
              <a:rPr lang="en-GB" sz="1400" dirty="0" smtClean="0">
                <a:solidFill>
                  <a:srgbClr val="000000">
                    <a:lumMod val="95000"/>
                    <a:lumOff val="5000"/>
                  </a:srgbClr>
                </a:solidFill>
                <a:latin typeface="Calibri" panose="020F0502020204030204" pitchFamily="34" charset="0"/>
                <a:cs typeface="+mn-cs"/>
              </a:rPr>
              <a:t> CPP</a:t>
            </a:r>
          </a:p>
          <a:p>
            <a:pPr marL="979488" lvl="1" indent="-171450">
              <a:spcBef>
                <a:spcPts val="300"/>
              </a:spcBef>
              <a:spcAft>
                <a:spcPts val="300"/>
              </a:spcAft>
              <a:buFont typeface="Wingdings" panose="05000000000000000000" pitchFamily="2" charset="2"/>
              <a:buChar char="q"/>
              <a:defRPr/>
            </a:pPr>
            <a:r>
              <a:rPr lang="en-GB" sz="1400" dirty="0" smtClean="0">
                <a:solidFill>
                  <a:srgbClr val="000000">
                    <a:lumMod val="95000"/>
                    <a:lumOff val="5000"/>
                  </a:srgbClr>
                </a:solidFill>
                <a:latin typeface="Calibri" panose="020F0502020204030204" pitchFamily="34" charset="0"/>
                <a:cs typeface="+mn-cs"/>
              </a:rPr>
              <a:t>     </a:t>
            </a:r>
            <a:r>
              <a:rPr lang="en-GB" sz="1400" dirty="0" err="1" smtClean="0">
                <a:solidFill>
                  <a:srgbClr val="000000">
                    <a:lumMod val="95000"/>
                    <a:lumOff val="5000"/>
                  </a:srgbClr>
                </a:solidFill>
                <a:latin typeface="Calibri" panose="020F0502020204030204" pitchFamily="34" charset="0"/>
                <a:cs typeface="+mn-cs"/>
              </a:rPr>
              <a:t>Objeto</a:t>
            </a:r>
            <a:r>
              <a:rPr lang="en-GB" sz="1400" dirty="0" smtClean="0">
                <a:solidFill>
                  <a:srgbClr val="000000">
                    <a:lumMod val="95000"/>
                    <a:lumOff val="5000"/>
                  </a:srgbClr>
                </a:solidFill>
                <a:latin typeface="Calibri" panose="020F0502020204030204" pitchFamily="34" charset="0"/>
                <a:cs typeface="+mn-cs"/>
              </a:rPr>
              <a:t>: </a:t>
            </a:r>
            <a:r>
              <a:rPr lang="en-GB" sz="1400" dirty="0" err="1" smtClean="0">
                <a:solidFill>
                  <a:srgbClr val="000000">
                    <a:lumMod val="95000"/>
                    <a:lumOff val="5000"/>
                  </a:srgbClr>
                </a:solidFill>
                <a:latin typeface="Calibri" panose="020F0502020204030204" pitchFamily="34" charset="0"/>
                <a:cs typeface="+mn-cs"/>
              </a:rPr>
              <a:t>compra</a:t>
            </a:r>
            <a:r>
              <a:rPr lang="en-GB" sz="1400" dirty="0" smtClean="0">
                <a:solidFill>
                  <a:srgbClr val="000000">
                    <a:lumMod val="95000"/>
                    <a:lumOff val="5000"/>
                  </a:srgbClr>
                </a:solidFill>
                <a:latin typeface="Calibri" panose="020F0502020204030204" pitchFamily="34" charset="0"/>
                <a:cs typeface="+mn-cs"/>
              </a:rPr>
              <a:t>/</a:t>
            </a:r>
            <a:r>
              <a:rPr lang="en-GB" sz="1400" dirty="0" err="1" smtClean="0">
                <a:solidFill>
                  <a:srgbClr val="000000">
                    <a:lumMod val="95000"/>
                    <a:lumOff val="5000"/>
                  </a:srgbClr>
                </a:solidFill>
                <a:latin typeface="Calibri" panose="020F0502020204030204" pitchFamily="34" charset="0"/>
                <a:cs typeface="+mn-cs"/>
              </a:rPr>
              <a:t>despliegue</a:t>
            </a:r>
            <a:r>
              <a:rPr lang="en-GB" sz="1400" dirty="0" smtClean="0">
                <a:solidFill>
                  <a:srgbClr val="000000">
                    <a:lumMod val="95000"/>
                    <a:lumOff val="5000"/>
                  </a:srgbClr>
                </a:solidFill>
                <a:latin typeface="Calibri" panose="020F0502020204030204" pitchFamily="34" charset="0"/>
                <a:cs typeface="+mn-cs"/>
              </a:rPr>
              <a:t> de </a:t>
            </a:r>
            <a:r>
              <a:rPr lang="en-GB" sz="1400" b="1" dirty="0" err="1" smtClean="0">
                <a:solidFill>
                  <a:srgbClr val="000000">
                    <a:lumMod val="95000"/>
                    <a:lumOff val="5000"/>
                  </a:srgbClr>
                </a:solidFill>
                <a:latin typeface="Calibri" panose="020F0502020204030204" pitchFamily="34" charset="0"/>
                <a:cs typeface="+mn-cs"/>
              </a:rPr>
              <a:t>bienes</a:t>
            </a:r>
            <a:r>
              <a:rPr lang="en-GB" sz="1400" b="1" dirty="0" smtClean="0">
                <a:solidFill>
                  <a:srgbClr val="000000">
                    <a:lumMod val="95000"/>
                    <a:lumOff val="5000"/>
                  </a:srgbClr>
                </a:solidFill>
                <a:latin typeface="Calibri" panose="020F0502020204030204" pitchFamily="34" charset="0"/>
                <a:cs typeface="+mn-cs"/>
              </a:rPr>
              <a:t> &amp; </a:t>
            </a:r>
            <a:r>
              <a:rPr lang="en-GB" sz="1400" b="1" dirty="0" err="1" smtClean="0">
                <a:solidFill>
                  <a:srgbClr val="000000">
                    <a:lumMod val="95000"/>
                    <a:lumOff val="5000"/>
                  </a:srgbClr>
                </a:solidFill>
                <a:latin typeface="Calibri" panose="020F0502020204030204" pitchFamily="34" charset="0"/>
                <a:cs typeface="+mn-cs"/>
              </a:rPr>
              <a:t>servicios</a:t>
            </a:r>
            <a:r>
              <a:rPr lang="en-GB" sz="1400" b="1" dirty="0" smtClean="0">
                <a:solidFill>
                  <a:srgbClr val="000000">
                    <a:lumMod val="95000"/>
                    <a:lumOff val="5000"/>
                  </a:srgbClr>
                </a:solidFill>
                <a:latin typeface="Calibri" panose="020F0502020204030204" pitchFamily="34" charset="0"/>
                <a:cs typeface="+mn-cs"/>
              </a:rPr>
              <a:t> </a:t>
            </a:r>
            <a:r>
              <a:rPr lang="en-GB" sz="1400" b="1" dirty="0" err="1" smtClean="0">
                <a:solidFill>
                  <a:srgbClr val="000000">
                    <a:lumMod val="95000"/>
                    <a:lumOff val="5000"/>
                  </a:srgbClr>
                </a:solidFill>
                <a:latin typeface="Calibri" panose="020F0502020204030204" pitchFamily="34" charset="0"/>
                <a:cs typeface="+mn-cs"/>
              </a:rPr>
              <a:t>innovadores</a:t>
            </a:r>
            <a:r>
              <a:rPr lang="en-GB" sz="1400" b="1" dirty="0" smtClean="0">
                <a:solidFill>
                  <a:srgbClr val="000000">
                    <a:lumMod val="95000"/>
                    <a:lumOff val="5000"/>
                  </a:srgbClr>
                </a:solidFill>
                <a:latin typeface="Calibri" panose="020F0502020204030204" pitchFamily="34" charset="0"/>
                <a:cs typeface="+mn-cs"/>
              </a:rPr>
              <a:t> no </a:t>
            </a:r>
            <a:r>
              <a:rPr lang="en-GB" sz="1400" b="1" dirty="0" err="1" smtClean="0">
                <a:solidFill>
                  <a:srgbClr val="000000">
                    <a:lumMod val="95000"/>
                    <a:lumOff val="5000"/>
                  </a:srgbClr>
                </a:solidFill>
                <a:latin typeface="Calibri" panose="020F0502020204030204" pitchFamily="34" charset="0"/>
                <a:cs typeface="+mn-cs"/>
              </a:rPr>
              <a:t>disponibles</a:t>
            </a:r>
            <a:r>
              <a:rPr lang="en-GB" sz="1400" b="1" dirty="0" smtClean="0">
                <a:solidFill>
                  <a:srgbClr val="000000">
                    <a:lumMod val="95000"/>
                    <a:lumOff val="5000"/>
                  </a:srgbClr>
                </a:solidFill>
                <a:latin typeface="Calibri" panose="020F0502020204030204" pitchFamily="34" charset="0"/>
                <a:cs typeface="+mn-cs"/>
              </a:rPr>
              <a:t> en el </a:t>
            </a:r>
            <a:r>
              <a:rPr lang="en-GB" sz="1400" b="1" dirty="0" err="1" smtClean="0">
                <a:solidFill>
                  <a:srgbClr val="000000">
                    <a:lumMod val="95000"/>
                    <a:lumOff val="5000"/>
                  </a:srgbClr>
                </a:solidFill>
                <a:latin typeface="Calibri" panose="020F0502020204030204" pitchFamily="34" charset="0"/>
                <a:cs typeface="+mn-cs"/>
              </a:rPr>
              <a:t>mercado</a:t>
            </a:r>
            <a:endParaRPr lang="en-GB" sz="1400" b="1" dirty="0" smtClean="0">
              <a:solidFill>
                <a:srgbClr val="000000">
                  <a:lumMod val="95000"/>
                  <a:lumOff val="5000"/>
                </a:srgbClr>
              </a:solidFill>
              <a:latin typeface="Calibri" panose="020F0502020204030204" pitchFamily="34" charset="0"/>
              <a:cs typeface="+mn-cs"/>
            </a:endParaRPr>
          </a:p>
          <a:p>
            <a:pPr lvl="1">
              <a:spcBef>
                <a:spcPts val="300"/>
              </a:spcBef>
              <a:spcAft>
                <a:spcPts val="300"/>
              </a:spcAft>
              <a:defRPr/>
            </a:pPr>
            <a:endParaRPr lang="en-GB" sz="1400" b="1" dirty="0" smtClean="0">
              <a:solidFill>
                <a:srgbClr val="000000">
                  <a:lumMod val="95000"/>
                  <a:lumOff val="5000"/>
                </a:srgbClr>
              </a:solidFill>
              <a:latin typeface="Calibri" panose="020F0502020204030204" pitchFamily="34" charset="0"/>
              <a:cs typeface="+mn-cs"/>
            </a:endParaRPr>
          </a:p>
          <a:p>
            <a:pPr lvl="1">
              <a:spcBef>
                <a:spcPts val="1200"/>
              </a:spcBef>
              <a:spcAft>
                <a:spcPts val="600"/>
              </a:spcAft>
              <a:defRPr/>
            </a:pPr>
            <a:r>
              <a:rPr lang="en-GB" sz="1800" b="1" u="sng" dirty="0" err="1" smtClean="0">
                <a:solidFill>
                  <a:srgbClr val="000000">
                    <a:lumMod val="95000"/>
                    <a:lumOff val="5000"/>
                  </a:srgbClr>
                </a:solidFill>
                <a:latin typeface="Calibri" panose="020F0502020204030204" pitchFamily="34" charset="0"/>
              </a:rPr>
              <a:t>Compra</a:t>
            </a:r>
            <a:r>
              <a:rPr lang="en-GB" sz="1800" b="1" u="sng" dirty="0" smtClean="0">
                <a:solidFill>
                  <a:srgbClr val="000000">
                    <a:lumMod val="95000"/>
                    <a:lumOff val="5000"/>
                  </a:srgbClr>
                </a:solidFill>
                <a:latin typeface="Calibri" panose="020F0502020204030204" pitchFamily="34" charset="0"/>
              </a:rPr>
              <a:t> </a:t>
            </a:r>
            <a:r>
              <a:rPr lang="en-GB" sz="1800" b="1" u="sng" dirty="0" err="1">
                <a:solidFill>
                  <a:srgbClr val="000000">
                    <a:lumMod val="95000"/>
                    <a:lumOff val="5000"/>
                  </a:srgbClr>
                </a:solidFill>
                <a:latin typeface="Calibri" panose="020F0502020204030204" pitchFamily="34" charset="0"/>
              </a:rPr>
              <a:t>Pública</a:t>
            </a:r>
            <a:r>
              <a:rPr lang="en-GB" sz="1800" b="1" u="sng" dirty="0">
                <a:solidFill>
                  <a:srgbClr val="000000">
                    <a:lumMod val="95000"/>
                    <a:lumOff val="5000"/>
                  </a:srgbClr>
                </a:solidFill>
                <a:latin typeface="Calibri" panose="020F0502020204030204" pitchFamily="34" charset="0"/>
              </a:rPr>
              <a:t> </a:t>
            </a:r>
            <a:r>
              <a:rPr lang="en-GB" sz="1800" b="1" u="sng" dirty="0" err="1" smtClean="0">
                <a:solidFill>
                  <a:srgbClr val="000000">
                    <a:lumMod val="95000"/>
                    <a:lumOff val="5000"/>
                  </a:srgbClr>
                </a:solidFill>
                <a:latin typeface="Calibri" panose="020F0502020204030204" pitchFamily="34" charset="0"/>
              </a:rPr>
              <a:t>Precomercial</a:t>
            </a:r>
            <a:r>
              <a:rPr lang="en-GB" sz="1800" b="1" u="sng" dirty="0" smtClean="0">
                <a:solidFill>
                  <a:srgbClr val="000000">
                    <a:lumMod val="95000"/>
                    <a:lumOff val="5000"/>
                  </a:srgbClr>
                </a:solidFill>
                <a:latin typeface="Calibri" panose="020F0502020204030204" pitchFamily="34" charset="0"/>
              </a:rPr>
              <a:t> </a:t>
            </a:r>
            <a:r>
              <a:rPr lang="en-GB" sz="1800" b="1" u="sng" dirty="0">
                <a:solidFill>
                  <a:srgbClr val="000000">
                    <a:lumMod val="95000"/>
                    <a:lumOff val="5000"/>
                  </a:srgbClr>
                </a:solidFill>
                <a:latin typeface="Calibri" panose="020F0502020204030204" pitchFamily="34" charset="0"/>
              </a:rPr>
              <a:t>(</a:t>
            </a:r>
            <a:r>
              <a:rPr lang="en-GB" sz="1800" b="1" u="sng" dirty="0" smtClean="0">
                <a:solidFill>
                  <a:srgbClr val="000000">
                    <a:lumMod val="95000"/>
                    <a:lumOff val="5000"/>
                  </a:srgbClr>
                </a:solidFill>
                <a:latin typeface="Calibri" panose="020F0502020204030204" pitchFamily="34" charset="0"/>
              </a:rPr>
              <a:t>CPP)/ </a:t>
            </a:r>
            <a:r>
              <a:rPr lang="en-GB" sz="1100" u="sng" dirty="0">
                <a:solidFill>
                  <a:srgbClr val="000000">
                    <a:lumMod val="95000"/>
                    <a:lumOff val="5000"/>
                  </a:srgbClr>
                </a:solidFill>
                <a:latin typeface="Calibri" panose="020F0502020204030204" pitchFamily="34" charset="0"/>
              </a:rPr>
              <a:t>Public Procurement of innovative Solutions </a:t>
            </a:r>
            <a:r>
              <a:rPr lang="en-GB" sz="1100" u="sng" dirty="0" smtClean="0">
                <a:solidFill>
                  <a:srgbClr val="000000">
                    <a:lumMod val="95000"/>
                    <a:lumOff val="5000"/>
                  </a:srgbClr>
                </a:solidFill>
                <a:latin typeface="Calibri" panose="020F0502020204030204" pitchFamily="34" charset="0"/>
              </a:rPr>
              <a:t>(PCP) **:</a:t>
            </a:r>
            <a:endParaRPr lang="en-GB" sz="1100" u="sng" dirty="0">
              <a:solidFill>
                <a:srgbClr val="000000">
                  <a:lumMod val="95000"/>
                  <a:lumOff val="5000"/>
                </a:srgbClr>
              </a:solidFill>
              <a:latin typeface="Calibri" panose="020F0502020204030204" pitchFamily="34" charset="0"/>
            </a:endParaRPr>
          </a:p>
          <a:p>
            <a:pPr marL="979488" lvl="1" indent="-171450">
              <a:spcBef>
                <a:spcPts val="300"/>
              </a:spcBef>
              <a:spcAft>
                <a:spcPts val="300"/>
              </a:spcAft>
              <a:buFont typeface="Wingdings" panose="05000000000000000000" pitchFamily="2" charset="2"/>
              <a:buChar char="q"/>
              <a:defRPr/>
            </a:pPr>
            <a:r>
              <a:rPr lang="en-GB" sz="1200" dirty="0">
                <a:solidFill>
                  <a:srgbClr val="000000">
                    <a:lumMod val="95000"/>
                    <a:lumOff val="5000"/>
                  </a:srgbClr>
                </a:solidFill>
                <a:latin typeface="Calibri" panose="020F0502020204030204" pitchFamily="34" charset="0"/>
              </a:rPr>
              <a:t>    </a:t>
            </a:r>
            <a:r>
              <a:rPr lang="en-GB" sz="1200" dirty="0" smtClean="0">
                <a:solidFill>
                  <a:srgbClr val="000000">
                    <a:lumMod val="95000"/>
                    <a:lumOff val="5000"/>
                  </a:srgbClr>
                </a:solidFill>
                <a:latin typeface="Calibri" panose="020F0502020204030204" pitchFamily="34" charset="0"/>
              </a:rPr>
              <a:t> </a:t>
            </a:r>
            <a:r>
              <a:rPr lang="en-GB" sz="1400" dirty="0">
                <a:solidFill>
                  <a:srgbClr val="000000">
                    <a:lumMod val="95000"/>
                    <a:lumOff val="5000"/>
                  </a:srgbClr>
                </a:solidFill>
                <a:latin typeface="Calibri" panose="020F0502020204030204" pitchFamily="34" charset="0"/>
              </a:rPr>
              <a:t>C</a:t>
            </a:r>
            <a:r>
              <a:rPr lang="en-GB" sz="1400" dirty="0" smtClean="0">
                <a:solidFill>
                  <a:srgbClr val="000000">
                    <a:lumMod val="95000"/>
                    <a:lumOff val="5000"/>
                  </a:srgbClr>
                </a:solidFill>
                <a:latin typeface="Calibri" panose="020F0502020204030204" pitchFamily="34" charset="0"/>
              </a:rPr>
              <a:t>omprador </a:t>
            </a:r>
            <a:r>
              <a:rPr lang="en-GB" sz="1400" dirty="0" err="1" smtClean="0">
                <a:solidFill>
                  <a:srgbClr val="000000">
                    <a:lumMod val="95000"/>
                    <a:lumOff val="5000"/>
                  </a:srgbClr>
                </a:solidFill>
                <a:latin typeface="Calibri" panose="020F0502020204030204" pitchFamily="34" charset="0"/>
              </a:rPr>
              <a:t>público</a:t>
            </a:r>
            <a:r>
              <a:rPr lang="en-GB" sz="1400" dirty="0" smtClean="0">
                <a:solidFill>
                  <a:srgbClr val="000000">
                    <a:lumMod val="95000"/>
                    <a:lumOff val="5000"/>
                  </a:srgbClr>
                </a:solidFill>
                <a:latin typeface="Calibri" panose="020F0502020204030204" pitchFamily="34" charset="0"/>
              </a:rPr>
              <a:t> </a:t>
            </a:r>
            <a:r>
              <a:rPr lang="en-GB" sz="1400" b="1" u="sng" dirty="0" err="1" smtClean="0">
                <a:solidFill>
                  <a:srgbClr val="000000">
                    <a:lumMod val="95000"/>
                    <a:lumOff val="5000"/>
                  </a:srgbClr>
                </a:solidFill>
                <a:latin typeface="Calibri" panose="020F0502020204030204" pitchFamily="34" charset="0"/>
              </a:rPr>
              <a:t>comparte</a:t>
            </a:r>
            <a:r>
              <a:rPr lang="en-GB" sz="1400" b="1" u="sng" dirty="0" smtClean="0">
                <a:solidFill>
                  <a:srgbClr val="000000">
                    <a:lumMod val="95000"/>
                    <a:lumOff val="5000"/>
                  </a:srgbClr>
                </a:solidFill>
                <a:latin typeface="Calibri" panose="020F0502020204030204" pitchFamily="34" charset="0"/>
              </a:rPr>
              <a:t> </a:t>
            </a:r>
            <a:r>
              <a:rPr lang="en-GB" sz="1400" b="1" u="sng" dirty="0" err="1" smtClean="0">
                <a:solidFill>
                  <a:srgbClr val="000000">
                    <a:lumMod val="95000"/>
                    <a:lumOff val="5000"/>
                  </a:srgbClr>
                </a:solidFill>
                <a:latin typeface="Calibri" panose="020F0502020204030204" pitchFamily="34" charset="0"/>
              </a:rPr>
              <a:t>riesgos</a:t>
            </a:r>
            <a:r>
              <a:rPr lang="en-GB" sz="1400" b="1" u="sng" dirty="0" smtClean="0">
                <a:solidFill>
                  <a:srgbClr val="000000">
                    <a:lumMod val="95000"/>
                    <a:lumOff val="5000"/>
                  </a:srgbClr>
                </a:solidFill>
                <a:latin typeface="Calibri" panose="020F0502020204030204" pitchFamily="34" charset="0"/>
              </a:rPr>
              <a:t> y </a:t>
            </a:r>
            <a:r>
              <a:rPr lang="en-GB" sz="1400" b="1" u="sng" dirty="0" err="1" smtClean="0">
                <a:solidFill>
                  <a:srgbClr val="000000">
                    <a:lumMod val="95000"/>
                    <a:lumOff val="5000"/>
                  </a:srgbClr>
                </a:solidFill>
                <a:latin typeface="Calibri" panose="020F0502020204030204" pitchFamily="34" charset="0"/>
              </a:rPr>
              <a:t>beneficios</a:t>
            </a:r>
            <a:r>
              <a:rPr lang="en-GB" sz="1400" b="1" u="sng" dirty="0" smtClean="0">
                <a:solidFill>
                  <a:srgbClr val="000000">
                    <a:lumMod val="95000"/>
                    <a:lumOff val="5000"/>
                  </a:srgbClr>
                </a:solidFill>
                <a:latin typeface="Calibri" panose="020F0502020204030204" pitchFamily="34" charset="0"/>
              </a:rPr>
              <a:t> </a:t>
            </a:r>
            <a:r>
              <a:rPr lang="en-GB" sz="1400" dirty="0" smtClean="0">
                <a:solidFill>
                  <a:srgbClr val="000000">
                    <a:lumMod val="95000"/>
                    <a:lumOff val="5000"/>
                  </a:srgbClr>
                </a:solidFill>
                <a:latin typeface="Calibri" panose="020F0502020204030204" pitchFamily="34" charset="0"/>
              </a:rPr>
              <a:t>con los </a:t>
            </a:r>
            <a:r>
              <a:rPr lang="en-GB" sz="1400" dirty="0" err="1" smtClean="0">
                <a:solidFill>
                  <a:srgbClr val="000000">
                    <a:lumMod val="95000"/>
                    <a:lumOff val="5000"/>
                  </a:srgbClr>
                </a:solidFill>
                <a:latin typeface="Calibri" panose="020F0502020204030204" pitchFamily="34" charset="0"/>
              </a:rPr>
              <a:t>proveedores</a:t>
            </a:r>
            <a:r>
              <a:rPr lang="en-GB" sz="1400" dirty="0" smtClean="0">
                <a:solidFill>
                  <a:srgbClr val="000000">
                    <a:lumMod val="95000"/>
                    <a:lumOff val="5000"/>
                  </a:srgbClr>
                </a:solidFill>
                <a:latin typeface="Calibri" panose="020F0502020204030204" pitchFamily="34" charset="0"/>
              </a:rPr>
              <a:t> </a:t>
            </a:r>
            <a:r>
              <a:rPr lang="en-GB" sz="1400" b="1" u="sng" dirty="0" smtClean="0">
                <a:solidFill>
                  <a:srgbClr val="000000">
                    <a:lumMod val="95000"/>
                    <a:lumOff val="5000"/>
                  </a:srgbClr>
                </a:solidFill>
                <a:latin typeface="Calibri" panose="020F0502020204030204" pitchFamily="34" charset="0"/>
              </a:rPr>
              <a:t>en </a:t>
            </a:r>
            <a:r>
              <a:rPr lang="en-GB" sz="1400" b="1" u="sng" dirty="0" err="1" smtClean="0">
                <a:solidFill>
                  <a:srgbClr val="000000">
                    <a:lumMod val="95000"/>
                    <a:lumOff val="5000"/>
                  </a:srgbClr>
                </a:solidFill>
                <a:latin typeface="Calibri" panose="020F0502020204030204" pitchFamily="34" charset="0"/>
              </a:rPr>
              <a:t>condiciones</a:t>
            </a:r>
            <a:r>
              <a:rPr lang="en-GB" sz="1400" b="1" u="sng" dirty="0" smtClean="0">
                <a:solidFill>
                  <a:srgbClr val="000000">
                    <a:lumMod val="95000"/>
                    <a:lumOff val="5000"/>
                  </a:srgbClr>
                </a:solidFill>
                <a:latin typeface="Calibri" panose="020F0502020204030204" pitchFamily="34" charset="0"/>
              </a:rPr>
              <a:t> de </a:t>
            </a:r>
            <a:r>
              <a:rPr lang="en-GB" sz="1400" b="1" u="sng" dirty="0" err="1" smtClean="0">
                <a:solidFill>
                  <a:srgbClr val="000000">
                    <a:lumMod val="95000"/>
                    <a:lumOff val="5000"/>
                  </a:srgbClr>
                </a:solidFill>
                <a:latin typeface="Calibri" panose="020F0502020204030204" pitchFamily="34" charset="0"/>
              </a:rPr>
              <a:t>mercado</a:t>
            </a:r>
            <a:endParaRPr lang="en-GB" sz="1400" b="1" u="sng" dirty="0" smtClean="0">
              <a:solidFill>
                <a:srgbClr val="000000">
                  <a:lumMod val="95000"/>
                  <a:lumOff val="5000"/>
                </a:srgbClr>
              </a:solidFill>
              <a:latin typeface="Calibri" panose="020F0502020204030204" pitchFamily="34" charset="0"/>
            </a:endParaRPr>
          </a:p>
          <a:p>
            <a:pPr marL="979488" lvl="1" indent="-171450">
              <a:spcBef>
                <a:spcPts val="300"/>
              </a:spcBef>
              <a:spcAft>
                <a:spcPts val="300"/>
              </a:spcAft>
              <a:buFont typeface="Wingdings" panose="05000000000000000000" pitchFamily="2" charset="2"/>
              <a:buChar char="q"/>
              <a:defRPr/>
            </a:pPr>
            <a:r>
              <a:rPr lang="en-GB" sz="1400" dirty="0">
                <a:solidFill>
                  <a:srgbClr val="000000">
                    <a:lumMod val="95000"/>
                    <a:lumOff val="5000"/>
                  </a:srgbClr>
                </a:solidFill>
                <a:latin typeface="Calibri" panose="020F0502020204030204" pitchFamily="34" charset="0"/>
              </a:rPr>
              <a:t> </a:t>
            </a:r>
            <a:r>
              <a:rPr lang="en-GB" sz="1400" dirty="0" smtClean="0">
                <a:solidFill>
                  <a:srgbClr val="000000">
                    <a:lumMod val="95000"/>
                    <a:lumOff val="5000"/>
                  </a:srgbClr>
                </a:solidFill>
                <a:latin typeface="Calibri" panose="020F0502020204030204" pitchFamily="34" charset="0"/>
              </a:rPr>
              <a:t>    </a:t>
            </a:r>
            <a:r>
              <a:rPr lang="en-GB" sz="1400" dirty="0" err="1" smtClean="0">
                <a:solidFill>
                  <a:srgbClr val="000000">
                    <a:lumMod val="95000"/>
                    <a:lumOff val="5000"/>
                  </a:srgbClr>
                </a:solidFill>
                <a:latin typeface="Calibri" panose="020F0502020204030204" pitchFamily="34" charset="0"/>
              </a:rPr>
              <a:t>Objeto</a:t>
            </a:r>
            <a:r>
              <a:rPr lang="en-GB" sz="1400" dirty="0" smtClean="0">
                <a:solidFill>
                  <a:srgbClr val="000000">
                    <a:lumMod val="95000"/>
                    <a:lumOff val="5000"/>
                  </a:srgbClr>
                </a:solidFill>
                <a:latin typeface="Calibri" panose="020F0502020204030204" pitchFamily="34" charset="0"/>
              </a:rPr>
              <a:t>: </a:t>
            </a:r>
            <a:r>
              <a:rPr lang="en-GB" sz="1400" b="1" dirty="0" err="1" smtClean="0">
                <a:solidFill>
                  <a:srgbClr val="000000">
                    <a:lumMod val="95000"/>
                    <a:lumOff val="5000"/>
                  </a:srgbClr>
                </a:solidFill>
                <a:latin typeface="Calibri" panose="020F0502020204030204" pitchFamily="34" charset="0"/>
              </a:rPr>
              <a:t>contratación</a:t>
            </a:r>
            <a:r>
              <a:rPr lang="en-GB" sz="1400" b="1" dirty="0" smtClean="0">
                <a:solidFill>
                  <a:srgbClr val="000000">
                    <a:lumMod val="95000"/>
                    <a:lumOff val="5000"/>
                  </a:srgbClr>
                </a:solidFill>
                <a:latin typeface="Calibri" panose="020F0502020204030204" pitchFamily="34" charset="0"/>
              </a:rPr>
              <a:t> de </a:t>
            </a:r>
            <a:r>
              <a:rPr lang="en-GB" sz="1400" b="1" dirty="0" err="1" smtClean="0">
                <a:solidFill>
                  <a:srgbClr val="000000">
                    <a:lumMod val="95000"/>
                    <a:lumOff val="5000"/>
                  </a:srgbClr>
                </a:solidFill>
                <a:latin typeface="Calibri" panose="020F0502020204030204" pitchFamily="34" charset="0"/>
              </a:rPr>
              <a:t>servicios</a:t>
            </a:r>
            <a:r>
              <a:rPr lang="en-GB" sz="1400" b="1" dirty="0" smtClean="0">
                <a:solidFill>
                  <a:srgbClr val="000000">
                    <a:lumMod val="95000"/>
                    <a:lumOff val="5000"/>
                  </a:srgbClr>
                </a:solidFill>
                <a:latin typeface="Calibri" panose="020F0502020204030204" pitchFamily="34" charset="0"/>
              </a:rPr>
              <a:t> de I+D</a:t>
            </a:r>
            <a:r>
              <a:rPr lang="en-GB" sz="1400" dirty="0" smtClean="0">
                <a:solidFill>
                  <a:srgbClr val="000000">
                    <a:lumMod val="95000"/>
                    <a:lumOff val="5000"/>
                  </a:srgbClr>
                </a:solidFill>
                <a:latin typeface="Calibri" panose="020F0502020204030204" pitchFamily="34" charset="0"/>
              </a:rPr>
              <a:t>*** </a:t>
            </a:r>
            <a:r>
              <a:rPr lang="en-GB" sz="1400" dirty="0" err="1" smtClean="0">
                <a:solidFill>
                  <a:srgbClr val="000000">
                    <a:lumMod val="95000"/>
                    <a:lumOff val="5000"/>
                  </a:srgbClr>
                </a:solidFill>
                <a:latin typeface="Calibri" panose="020F0502020204030204" pitchFamily="34" charset="0"/>
              </a:rPr>
              <a:t>vinculado</a:t>
            </a:r>
            <a:r>
              <a:rPr lang="en-GB" sz="1400" dirty="0" smtClean="0">
                <a:solidFill>
                  <a:srgbClr val="000000">
                    <a:lumMod val="95000"/>
                    <a:lumOff val="5000"/>
                  </a:srgbClr>
                </a:solidFill>
                <a:latin typeface="Calibri" panose="020F0502020204030204" pitchFamily="34" charset="0"/>
              </a:rPr>
              <a:t> a los fines del comprador </a:t>
            </a:r>
            <a:r>
              <a:rPr lang="en-GB" sz="1400" dirty="0" err="1" smtClean="0">
                <a:solidFill>
                  <a:srgbClr val="000000">
                    <a:lumMod val="95000"/>
                    <a:lumOff val="5000"/>
                  </a:srgbClr>
                </a:solidFill>
                <a:latin typeface="Calibri" panose="020F0502020204030204" pitchFamily="34" charset="0"/>
              </a:rPr>
              <a:t>público</a:t>
            </a:r>
            <a:r>
              <a:rPr lang="en-GB" sz="1400" dirty="0">
                <a:solidFill>
                  <a:srgbClr val="000000">
                    <a:lumMod val="95000"/>
                    <a:lumOff val="5000"/>
                  </a:srgbClr>
                </a:solidFill>
                <a:latin typeface="Calibri" panose="020F0502020204030204" pitchFamily="34" charset="0"/>
              </a:rPr>
              <a:t>.</a:t>
            </a:r>
          </a:p>
        </p:txBody>
      </p:sp>
      <p:sp>
        <p:nvSpPr>
          <p:cNvPr id="15" name="Rectangle 17"/>
          <p:cNvSpPr>
            <a:spLocks noChangeArrowheads="1"/>
          </p:cNvSpPr>
          <p:nvPr/>
        </p:nvSpPr>
        <p:spPr bwMode="auto">
          <a:xfrm>
            <a:off x="539552" y="434752"/>
            <a:ext cx="8604448" cy="473968"/>
          </a:xfrm>
          <a:prstGeom prst="rect">
            <a:avLst/>
          </a:prstGeom>
          <a:noFill/>
          <a:ln w="12700">
            <a:noFill/>
            <a:miter lim="800000"/>
            <a:headEnd/>
            <a:tailEnd/>
          </a:ln>
          <a:effectLst/>
        </p:spPr>
        <p:txBody>
          <a:bodyPr lIns="46038" tIns="44450" rIns="46038" bIns="44450"/>
          <a:lstStyle/>
          <a:p>
            <a:pPr lvl="0" eaLnBrk="0" hangingPunct="0">
              <a:defRPr/>
            </a:pPr>
            <a:r>
              <a:rPr lang="es-ES" sz="2000" b="1" dirty="0" smtClean="0">
                <a:solidFill>
                  <a:srgbClr val="000000"/>
                </a:solidFill>
                <a:latin typeface="Arial" pitchFamily="34" charset="0"/>
              </a:rPr>
              <a:t>CPI. </a:t>
            </a:r>
            <a:r>
              <a:rPr lang="es-ES" sz="1400" b="1" dirty="0" smtClean="0">
                <a:solidFill>
                  <a:srgbClr val="000000"/>
                </a:solidFill>
                <a:latin typeface="Arial" pitchFamily="34" charset="0"/>
              </a:rPr>
              <a:t>FUNDAMENTOS E INSTRUMENTACIÓN</a:t>
            </a:r>
            <a:endParaRPr lang="es-ES" sz="1400" b="1" dirty="0">
              <a:solidFill>
                <a:srgbClr val="000000"/>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302947717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ntranet.redinterna.age/stfls/comun/logos/2011-EconomiaC.jpg"/>
          <p:cNvPicPr>
            <a:picLocks noChangeAspect="1" noChangeArrowheads="1"/>
          </p:cNvPicPr>
          <p:nvPr/>
        </p:nvPicPr>
        <p:blipFill>
          <a:blip r:embed="rId3" cstate="print"/>
          <a:srcRect/>
          <a:stretch>
            <a:fillRect/>
          </a:stretch>
        </p:blipFill>
        <p:spPr bwMode="auto">
          <a:xfrm>
            <a:off x="7401275" y="6098682"/>
            <a:ext cx="2482771" cy="759318"/>
          </a:xfrm>
          <a:prstGeom prst="rect">
            <a:avLst/>
          </a:prstGeom>
          <a:ln>
            <a:noFill/>
          </a:ln>
          <a:effectLst>
            <a:softEdge rad="112500"/>
          </a:effectLst>
        </p:spPr>
      </p:pic>
      <p:sp>
        <p:nvSpPr>
          <p:cNvPr id="18" name="Rectangle 3"/>
          <p:cNvSpPr>
            <a:spLocks noChangeArrowheads="1"/>
          </p:cNvSpPr>
          <p:nvPr/>
        </p:nvSpPr>
        <p:spPr bwMode="auto">
          <a:xfrm>
            <a:off x="499717" y="1268760"/>
            <a:ext cx="8773763" cy="460375"/>
          </a:xfrm>
          <a:prstGeom prst="rect">
            <a:avLst/>
          </a:prstGeom>
          <a:solidFill>
            <a:srgbClr val="333333"/>
          </a:solidFill>
          <a:ln>
            <a:noFill/>
          </a:ln>
          <a:effectLst/>
          <a:extLst/>
        </p:spPr>
        <p:txBody>
          <a:bodyPr wrap="square" lIns="76200" tIns="38100" rIns="76200" bIns="38100">
            <a:spAutoFit/>
          </a:bodyPr>
          <a:lstStyle/>
          <a:p>
            <a:pPr marL="609600" indent="-609600">
              <a:lnSpc>
                <a:spcPct val="50000"/>
              </a:lnSpc>
              <a:spcBef>
                <a:spcPct val="50000"/>
              </a:spcBef>
              <a:defRPr/>
            </a:pPr>
            <a:r>
              <a:rPr lang="en-GB" sz="200" b="1" dirty="0">
                <a:latin typeface="Arial Narrow" pitchFamily="34" charset="0"/>
                <a:cs typeface="+mn-cs"/>
              </a:rPr>
              <a:t>	</a:t>
            </a:r>
          </a:p>
          <a:p>
            <a:pPr marL="609600" indent="-609600">
              <a:lnSpc>
                <a:spcPct val="50000"/>
              </a:lnSpc>
              <a:spcBef>
                <a:spcPct val="50000"/>
              </a:spcBef>
              <a:defRPr/>
            </a:pPr>
            <a:r>
              <a:rPr lang="en-GB" sz="2400" b="1" dirty="0">
                <a:latin typeface="Arial Narrow" pitchFamily="34" charset="0"/>
                <a:cs typeface="+mn-cs"/>
              </a:rPr>
              <a:t> </a:t>
            </a:r>
            <a:r>
              <a:rPr lang="en-GB" sz="2400" b="1" dirty="0" smtClean="0">
                <a:latin typeface="Arial Narrow" pitchFamily="34" charset="0"/>
                <a:cs typeface="+mn-cs"/>
              </a:rPr>
              <a:t>I.</a:t>
            </a:r>
            <a:r>
              <a:rPr lang="en-GB" sz="2400" b="1" dirty="0">
                <a:latin typeface="Arial Narrow" pitchFamily="34" charset="0"/>
                <a:cs typeface="+mn-cs"/>
              </a:rPr>
              <a:t>	</a:t>
            </a:r>
            <a:r>
              <a:rPr lang="en-GB" sz="2400" b="1" dirty="0" smtClean="0">
                <a:latin typeface="Arial Narrow" pitchFamily="34" charset="0"/>
                <a:cs typeface="+mn-cs"/>
              </a:rPr>
              <a:t>DEFINICIÓN </a:t>
            </a:r>
            <a:r>
              <a:rPr lang="en-GB" b="1" dirty="0" smtClean="0">
                <a:latin typeface="Arial Narrow" pitchFamily="34" charset="0"/>
                <a:cs typeface="+mn-cs"/>
              </a:rPr>
              <a:t>Y</a:t>
            </a:r>
            <a:r>
              <a:rPr lang="en-GB" sz="2400" b="1" dirty="0" smtClean="0">
                <a:latin typeface="Arial Narrow" pitchFamily="34" charset="0"/>
                <a:cs typeface="+mn-cs"/>
              </a:rPr>
              <a:t> PROPÓSITO</a:t>
            </a:r>
            <a:endParaRPr lang="en-GB" sz="2400" b="1" dirty="0">
              <a:latin typeface="Arial Narrow" pitchFamily="34" charset="0"/>
              <a:cs typeface="+mn-cs"/>
            </a:endParaRPr>
          </a:p>
        </p:txBody>
      </p:sp>
      <p:pic>
        <p:nvPicPr>
          <p:cNvPr id="10" name="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409" y="6228299"/>
            <a:ext cx="1060557" cy="500084"/>
          </a:xfrm>
          <a:prstGeom prst="rect">
            <a:avLst/>
          </a:prstGeom>
        </p:spPr>
      </p:pic>
      <p:sp>
        <p:nvSpPr>
          <p:cNvPr id="14" name="Text Box 5"/>
          <p:cNvSpPr txBox="1">
            <a:spLocks noChangeArrowheads="1"/>
          </p:cNvSpPr>
          <p:nvPr/>
        </p:nvSpPr>
        <p:spPr bwMode="auto">
          <a:xfrm>
            <a:off x="451660" y="2252191"/>
            <a:ext cx="8424863"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lIns="36000" tIns="38100" rIns="36000" bIns="38100">
            <a:spAutoFit/>
          </a:bodyPr>
          <a:lstStyle>
            <a:lvl1pPr marL="542925" indent="-276225">
              <a:defRPr sz="2400">
                <a:solidFill>
                  <a:schemeClr val="tx1"/>
                </a:solidFill>
                <a:latin typeface="Times New Roman" pitchFamily="18" charset="0"/>
              </a:defRPr>
            </a:lvl1pPr>
            <a:lvl2pPr marL="808038">
              <a:defRPr sz="2400">
                <a:solidFill>
                  <a:schemeClr val="tx1"/>
                </a:solidFill>
                <a:latin typeface="Times New Roman" pitchFamily="18" charset="0"/>
              </a:defRPr>
            </a:lvl2pPr>
            <a:lvl3pPr marL="987425">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lvl="1" algn="ctr">
              <a:spcBef>
                <a:spcPct val="90000"/>
              </a:spcBef>
              <a:spcAft>
                <a:spcPts val="600"/>
              </a:spcAft>
              <a:defRPr/>
            </a:pPr>
            <a:r>
              <a:rPr lang="en-GB" sz="2000" b="1" u="sng" dirty="0" err="1" smtClean="0">
                <a:latin typeface="Calibri" panose="020F0502020204030204" pitchFamily="34" charset="0"/>
                <a:cs typeface="+mn-cs"/>
              </a:rPr>
              <a:t>Definición</a:t>
            </a:r>
            <a:r>
              <a:rPr lang="en-GB" sz="2000" b="1" u="sng" dirty="0" smtClean="0">
                <a:latin typeface="Calibri" panose="020F0502020204030204" pitchFamily="34" charset="0"/>
                <a:cs typeface="+mn-cs"/>
              </a:rPr>
              <a:t>:</a:t>
            </a:r>
          </a:p>
        </p:txBody>
      </p:sp>
      <p:grpSp>
        <p:nvGrpSpPr>
          <p:cNvPr id="17" name="16 Grupo"/>
          <p:cNvGrpSpPr/>
          <p:nvPr/>
        </p:nvGrpSpPr>
        <p:grpSpPr>
          <a:xfrm>
            <a:off x="128465" y="2132856"/>
            <a:ext cx="9145015" cy="384721"/>
            <a:chOff x="280865" y="412328"/>
            <a:chExt cx="8856983" cy="384721"/>
          </a:xfrm>
        </p:grpSpPr>
        <p:sp>
          <p:nvSpPr>
            <p:cNvPr id="20" name="AutoShape 10"/>
            <p:cNvSpPr>
              <a:spLocks noChangeArrowheads="1"/>
            </p:cNvSpPr>
            <p:nvPr/>
          </p:nvSpPr>
          <p:spPr bwMode="auto">
            <a:xfrm>
              <a:off x="640424" y="412328"/>
              <a:ext cx="8497424" cy="358775"/>
            </a:xfrm>
            <a:prstGeom prst="roundRect">
              <a:avLst>
                <a:gd name="adj" fmla="val 16667"/>
              </a:avLst>
            </a:prstGeom>
            <a:solidFill>
              <a:srgbClr val="333333"/>
            </a:solidFill>
            <a:ln>
              <a:noFill/>
            </a:ln>
            <a:effectLst/>
            <a:extLst/>
          </p:spPr>
          <p:txBody>
            <a:bodyPr wrap="square" lIns="76200" tIns="38100" rIns="76200" bIns="38100" anchor="ctr">
              <a:spAutoFit/>
            </a:bodyPr>
            <a:lstStyle/>
            <a:p>
              <a:pPr fontAlgn="auto">
                <a:spcBef>
                  <a:spcPts val="0"/>
                </a:spcBef>
                <a:spcAft>
                  <a:spcPts val="0"/>
                </a:spcAft>
                <a:defRPr/>
              </a:pPr>
              <a:endParaRPr lang="en-GB" sz="2000" b="1" kern="0" dirty="0">
                <a:solidFill>
                  <a:srgbClr val="000000">
                    <a:lumMod val="95000"/>
                    <a:lumOff val="5000"/>
                  </a:srgbClr>
                </a:solidFill>
                <a:latin typeface="Verdana" pitchFamily="34" charset="0"/>
                <a:cs typeface="+mn-cs"/>
              </a:endParaRPr>
            </a:p>
          </p:txBody>
        </p:sp>
        <p:sp>
          <p:nvSpPr>
            <p:cNvPr id="21" name="Text Box 5"/>
            <p:cNvSpPr txBox="1">
              <a:spLocks noChangeArrowheads="1"/>
            </p:cNvSpPr>
            <p:nvPr/>
          </p:nvSpPr>
          <p:spPr bwMode="auto">
            <a:xfrm>
              <a:off x="280865" y="412328"/>
              <a:ext cx="8246031"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36000" tIns="38100" rIns="36000" bIns="38100">
              <a:spAutoFit/>
            </a:bodyPr>
            <a:lstStyle>
              <a:lvl1pPr marL="542925" indent="-276225">
                <a:defRPr sz="2400">
                  <a:solidFill>
                    <a:schemeClr val="tx1"/>
                  </a:solidFill>
                  <a:latin typeface="Times New Roman" pitchFamily="18" charset="0"/>
                </a:defRPr>
              </a:lvl1pPr>
              <a:lvl2pPr marL="808038">
                <a:defRPr sz="2400">
                  <a:solidFill>
                    <a:schemeClr val="tx1"/>
                  </a:solidFill>
                  <a:latin typeface="Times New Roman" pitchFamily="18" charset="0"/>
                </a:defRPr>
              </a:lvl2pPr>
              <a:lvl3pPr marL="987425">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lvl="1" algn="ctr">
                <a:spcBef>
                  <a:spcPct val="90000"/>
                </a:spcBef>
                <a:spcAft>
                  <a:spcPts val="600"/>
                </a:spcAft>
                <a:defRPr/>
              </a:pPr>
              <a:r>
                <a:rPr lang="en-GB" sz="2000" b="1" u="sng" dirty="0" err="1" smtClean="0">
                  <a:latin typeface="Calibri" panose="020F0502020204030204" pitchFamily="34" charset="0"/>
                  <a:cs typeface="+mn-cs"/>
                </a:rPr>
                <a:t>Clasificación</a:t>
              </a:r>
              <a:r>
                <a:rPr lang="en-GB" sz="2000" b="1" u="sng" dirty="0" smtClean="0">
                  <a:latin typeface="Calibri" panose="020F0502020204030204" pitchFamily="34" charset="0"/>
                  <a:cs typeface="+mn-cs"/>
                </a:rPr>
                <a:t>:</a:t>
              </a:r>
            </a:p>
          </p:txBody>
        </p:sp>
      </p:grpSp>
      <p:pic>
        <p:nvPicPr>
          <p:cNvPr id="15" name="Picture 5"/>
          <p:cNvPicPr>
            <a:picLocks noChangeArrowheads="1"/>
          </p:cNvPicPr>
          <p:nvPr/>
        </p:nvPicPr>
        <p:blipFill>
          <a:blip r:embed="rId5"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48544" y="2636912"/>
            <a:ext cx="6552728" cy="338271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gradFill rotWithShape="0">
                  <a:gsLst>
                    <a:gs pos="0">
                      <a:srgbClr val="006BEA"/>
                    </a:gs>
                    <a:gs pos="100000">
                      <a:srgbClr val="212196"/>
                    </a:gs>
                  </a:gsLst>
                  <a:lin ang="5400000" scaled="1"/>
                </a:gra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 Box 5"/>
          <p:cNvSpPr txBox="1">
            <a:spLocks noChangeArrowheads="1"/>
          </p:cNvSpPr>
          <p:nvPr/>
        </p:nvSpPr>
        <p:spPr bwMode="auto">
          <a:xfrm>
            <a:off x="7545288" y="2641501"/>
            <a:ext cx="1584176" cy="256993"/>
          </a:xfrm>
          <a:prstGeom prst="rect">
            <a:avLst/>
          </a:prstGeom>
          <a:solidFill>
            <a:srgbClr val="4D4D4D"/>
          </a:solidFill>
          <a:ln>
            <a:noFill/>
          </a:ln>
          <a:effectLst/>
          <a:extLst/>
        </p:spPr>
        <p:txBody>
          <a:bodyPr wrap="square" lIns="76200" tIns="38100" rIns="76200" bIns="38100">
            <a:spAutoFit/>
          </a:bodyPr>
          <a:lstStyle>
            <a:lvl1pPr marL="363538" indent="-276225">
              <a:defRPr sz="2400">
                <a:solidFill>
                  <a:schemeClr val="tx1"/>
                </a:solidFill>
                <a:latin typeface="Times New Roman" pitchFamily="18" charset="0"/>
              </a:defRPr>
            </a:lvl1pPr>
            <a:lvl2pPr marL="542925">
              <a:defRPr sz="2400">
                <a:solidFill>
                  <a:schemeClr val="tx1"/>
                </a:solidFill>
                <a:latin typeface="Times New Roman" pitchFamily="18" charset="0"/>
              </a:defRPr>
            </a:lvl2pPr>
            <a:lvl3pPr marL="987425">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marL="87313" indent="0" algn="l" eaLnBrk="1" hangingPunct="1">
              <a:lnSpc>
                <a:spcPct val="90000"/>
              </a:lnSpc>
              <a:spcBef>
                <a:spcPct val="90000"/>
              </a:spcBef>
            </a:pPr>
            <a:r>
              <a:rPr lang="es-ES" sz="1300" b="1" dirty="0">
                <a:solidFill>
                  <a:srgbClr val="FFC000"/>
                </a:solidFill>
                <a:latin typeface="Arial" pitchFamily="34" charset="0"/>
              </a:rPr>
              <a:t>F</a:t>
            </a:r>
            <a:r>
              <a:rPr lang="es-ES" sz="1300" b="1" dirty="0" smtClean="0">
                <a:solidFill>
                  <a:srgbClr val="FFC000"/>
                </a:solidFill>
                <a:latin typeface="Arial" pitchFamily="34" charset="0"/>
              </a:rPr>
              <a:t>ases para CPP: </a:t>
            </a:r>
            <a:endParaRPr lang="es-ES" sz="1300" b="1" dirty="0">
              <a:solidFill>
                <a:srgbClr val="FFC000"/>
              </a:solidFill>
              <a:latin typeface="Arial" pitchFamily="34" charset="0"/>
            </a:endParaRPr>
          </a:p>
        </p:txBody>
      </p:sp>
      <p:sp>
        <p:nvSpPr>
          <p:cNvPr id="12" name="Rectangle 17"/>
          <p:cNvSpPr>
            <a:spLocks noChangeArrowheads="1"/>
          </p:cNvSpPr>
          <p:nvPr/>
        </p:nvSpPr>
        <p:spPr bwMode="auto">
          <a:xfrm>
            <a:off x="539552" y="434752"/>
            <a:ext cx="8604448" cy="473968"/>
          </a:xfrm>
          <a:prstGeom prst="rect">
            <a:avLst/>
          </a:prstGeom>
          <a:noFill/>
          <a:ln w="12700">
            <a:noFill/>
            <a:miter lim="800000"/>
            <a:headEnd/>
            <a:tailEnd/>
          </a:ln>
          <a:effectLst/>
        </p:spPr>
        <p:txBody>
          <a:bodyPr lIns="46038" tIns="44450" rIns="46038" bIns="44450"/>
          <a:lstStyle/>
          <a:p>
            <a:pPr lvl="0" eaLnBrk="0" hangingPunct="0">
              <a:defRPr/>
            </a:pPr>
            <a:r>
              <a:rPr lang="es-ES" sz="2000" b="1" dirty="0" smtClean="0">
                <a:solidFill>
                  <a:srgbClr val="000000"/>
                </a:solidFill>
                <a:latin typeface="Arial" pitchFamily="34" charset="0"/>
              </a:rPr>
              <a:t>CPI. </a:t>
            </a:r>
            <a:r>
              <a:rPr lang="es-ES" sz="1400" b="1" dirty="0" smtClean="0">
                <a:solidFill>
                  <a:srgbClr val="000000"/>
                </a:solidFill>
                <a:latin typeface="Arial" pitchFamily="34" charset="0"/>
              </a:rPr>
              <a:t>FUNDAMENTOS E INSTRUMENTACIÓN</a:t>
            </a:r>
            <a:endParaRPr lang="es-ES" sz="1400" b="1" dirty="0">
              <a:solidFill>
                <a:srgbClr val="000000"/>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338347199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ntranet.redinterna.age/stfls/comun/logos/2011-EconomiaC.jpg"/>
          <p:cNvPicPr>
            <a:picLocks noChangeAspect="1" noChangeArrowheads="1"/>
          </p:cNvPicPr>
          <p:nvPr/>
        </p:nvPicPr>
        <p:blipFill>
          <a:blip r:embed="rId3" cstate="print"/>
          <a:srcRect/>
          <a:stretch>
            <a:fillRect/>
          </a:stretch>
        </p:blipFill>
        <p:spPr bwMode="auto">
          <a:xfrm>
            <a:off x="6237934" y="6098682"/>
            <a:ext cx="2482771" cy="759318"/>
          </a:xfrm>
          <a:prstGeom prst="rect">
            <a:avLst/>
          </a:prstGeom>
          <a:ln>
            <a:noFill/>
          </a:ln>
          <a:effectLst>
            <a:softEdge rad="112500"/>
          </a:effec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576" y="2096796"/>
            <a:ext cx="7543800" cy="340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3"/>
          <p:cNvSpPr>
            <a:spLocks noChangeArrowheads="1"/>
          </p:cNvSpPr>
          <p:nvPr/>
        </p:nvSpPr>
        <p:spPr bwMode="auto">
          <a:xfrm>
            <a:off x="499717" y="1268760"/>
            <a:ext cx="8773763" cy="461665"/>
          </a:xfrm>
          <a:prstGeom prst="rect">
            <a:avLst/>
          </a:prstGeom>
          <a:solidFill>
            <a:srgbClr val="333333"/>
          </a:solidFill>
          <a:ln>
            <a:noFill/>
          </a:ln>
          <a:effectLst/>
          <a:extLst/>
        </p:spPr>
        <p:txBody>
          <a:bodyPr wrap="square" lIns="76200" tIns="38100" rIns="76200" bIns="38100">
            <a:spAutoFit/>
          </a:bodyPr>
          <a:lstStyle/>
          <a:p>
            <a:pPr marL="609600" indent="-609600">
              <a:lnSpc>
                <a:spcPct val="50000"/>
              </a:lnSpc>
              <a:spcBef>
                <a:spcPct val="50000"/>
              </a:spcBef>
              <a:defRPr/>
            </a:pPr>
            <a:r>
              <a:rPr lang="en-GB" sz="200" b="1" dirty="0">
                <a:latin typeface="Arial Narrow" pitchFamily="34" charset="0"/>
                <a:cs typeface="+mn-cs"/>
              </a:rPr>
              <a:t>	</a:t>
            </a:r>
          </a:p>
          <a:p>
            <a:pPr marL="609600" indent="-609600">
              <a:lnSpc>
                <a:spcPct val="50000"/>
              </a:lnSpc>
              <a:spcBef>
                <a:spcPct val="50000"/>
              </a:spcBef>
              <a:defRPr/>
            </a:pPr>
            <a:r>
              <a:rPr lang="en-GB" sz="2400" b="1" dirty="0">
                <a:latin typeface="Arial Narrow" pitchFamily="34" charset="0"/>
                <a:cs typeface="+mn-cs"/>
              </a:rPr>
              <a:t> </a:t>
            </a:r>
            <a:r>
              <a:rPr lang="en-GB" sz="2400" b="1" dirty="0" smtClean="0">
                <a:latin typeface="Arial Narrow" pitchFamily="34" charset="0"/>
                <a:cs typeface="+mn-cs"/>
              </a:rPr>
              <a:t>II.</a:t>
            </a:r>
            <a:r>
              <a:rPr lang="en-GB" sz="2400" b="1" dirty="0">
                <a:latin typeface="Arial Narrow" pitchFamily="34" charset="0"/>
                <a:cs typeface="+mn-cs"/>
              </a:rPr>
              <a:t>	</a:t>
            </a:r>
            <a:r>
              <a:rPr lang="en-GB" sz="2400" b="1" dirty="0" smtClean="0">
                <a:latin typeface="Arial Narrow" pitchFamily="34" charset="0"/>
                <a:cs typeface="+mn-cs"/>
              </a:rPr>
              <a:t>PORTFOLIO </a:t>
            </a:r>
            <a:r>
              <a:rPr lang="en-GB" b="1" dirty="0" smtClean="0">
                <a:latin typeface="Arial Narrow" pitchFamily="34" charset="0"/>
                <a:cs typeface="+mn-cs"/>
              </a:rPr>
              <a:t>DE</a:t>
            </a:r>
            <a:r>
              <a:rPr lang="en-GB" sz="2400" b="1" dirty="0" smtClean="0">
                <a:latin typeface="Arial Narrow" pitchFamily="34" charset="0"/>
                <a:cs typeface="+mn-cs"/>
              </a:rPr>
              <a:t> MEDIDAS </a:t>
            </a:r>
            <a:r>
              <a:rPr lang="en-GB" b="1" dirty="0">
                <a:latin typeface="Arial Narrow" pitchFamily="34" charset="0"/>
              </a:rPr>
              <a:t>DE</a:t>
            </a:r>
            <a:r>
              <a:rPr lang="en-GB" sz="2400" b="1" dirty="0">
                <a:latin typeface="Arial Narrow" pitchFamily="34" charset="0"/>
              </a:rPr>
              <a:t> </a:t>
            </a:r>
            <a:r>
              <a:rPr lang="en-GB" sz="2400" b="1" dirty="0" smtClean="0">
                <a:latin typeface="Arial Narrow" pitchFamily="34" charset="0"/>
              </a:rPr>
              <a:t>POLÍTICA </a:t>
            </a:r>
            <a:r>
              <a:rPr lang="en-GB" b="1" dirty="0" smtClean="0">
                <a:latin typeface="Arial Narrow" pitchFamily="34" charset="0"/>
              </a:rPr>
              <a:t>DE </a:t>
            </a:r>
            <a:r>
              <a:rPr lang="en-GB" sz="2400" b="1" dirty="0" smtClean="0">
                <a:latin typeface="Arial Narrow" pitchFamily="34" charset="0"/>
              </a:rPr>
              <a:t>INNOVACIÓN </a:t>
            </a:r>
            <a:r>
              <a:rPr lang="en-GB" sz="2400" b="1" dirty="0" smtClean="0">
                <a:latin typeface="Arial Narrow" pitchFamily="34" charset="0"/>
                <a:cs typeface="+mn-cs"/>
              </a:rPr>
              <a:t> </a:t>
            </a:r>
            <a:endParaRPr lang="en-GB" sz="2400" b="1" dirty="0">
              <a:latin typeface="Arial Narrow" pitchFamily="34" charset="0"/>
              <a:cs typeface="+mn-cs"/>
            </a:endParaRPr>
          </a:p>
        </p:txBody>
      </p:sp>
      <p:sp>
        <p:nvSpPr>
          <p:cNvPr id="2" name="1 Rectángulo redondeado"/>
          <p:cNvSpPr/>
          <p:nvPr/>
        </p:nvSpPr>
        <p:spPr>
          <a:xfrm>
            <a:off x="2288704" y="4221088"/>
            <a:ext cx="2448272" cy="648072"/>
          </a:xfrm>
          <a:prstGeom prst="round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3 Flecha derecha"/>
          <p:cNvSpPr/>
          <p:nvPr/>
        </p:nvSpPr>
        <p:spPr>
          <a:xfrm rot="10800000">
            <a:off x="4869508" y="4392818"/>
            <a:ext cx="741040" cy="304612"/>
          </a:xfrm>
          <a:prstGeom prst="rightArrow">
            <a:avLst/>
          </a:prstGeom>
          <a:solidFill>
            <a:srgbClr val="CC3399">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7 Flecha derecha"/>
          <p:cNvSpPr/>
          <p:nvPr/>
        </p:nvSpPr>
        <p:spPr>
          <a:xfrm rot="10800000">
            <a:off x="8402960" y="2852936"/>
            <a:ext cx="741040" cy="304612"/>
          </a:xfrm>
          <a:prstGeom prst="rightArrow">
            <a:avLst/>
          </a:prstGeom>
          <a:solidFill>
            <a:srgbClr val="CC3399">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409" y="6228299"/>
            <a:ext cx="1060557" cy="500084"/>
          </a:xfrm>
          <a:prstGeom prst="rect">
            <a:avLst/>
          </a:prstGeom>
        </p:spPr>
      </p:pic>
      <p:sp>
        <p:nvSpPr>
          <p:cNvPr id="13" name="Rectangle 17"/>
          <p:cNvSpPr>
            <a:spLocks noChangeArrowheads="1"/>
          </p:cNvSpPr>
          <p:nvPr/>
        </p:nvSpPr>
        <p:spPr bwMode="auto">
          <a:xfrm>
            <a:off x="539552" y="434752"/>
            <a:ext cx="8604448" cy="473968"/>
          </a:xfrm>
          <a:prstGeom prst="rect">
            <a:avLst/>
          </a:prstGeom>
          <a:noFill/>
          <a:ln w="12700">
            <a:noFill/>
            <a:miter lim="800000"/>
            <a:headEnd/>
            <a:tailEnd/>
          </a:ln>
          <a:effectLst/>
        </p:spPr>
        <p:txBody>
          <a:bodyPr lIns="46038" tIns="44450" rIns="46038" bIns="44450"/>
          <a:lstStyle/>
          <a:p>
            <a:pPr lvl="0" eaLnBrk="0" hangingPunct="0">
              <a:defRPr/>
            </a:pPr>
            <a:r>
              <a:rPr lang="es-ES" sz="2000" b="1" dirty="0" smtClean="0">
                <a:solidFill>
                  <a:srgbClr val="000000"/>
                </a:solidFill>
                <a:latin typeface="Arial" pitchFamily="34" charset="0"/>
              </a:rPr>
              <a:t>CPI. </a:t>
            </a:r>
            <a:r>
              <a:rPr lang="es-ES" sz="1400" b="1" dirty="0" smtClean="0">
                <a:solidFill>
                  <a:srgbClr val="000000"/>
                </a:solidFill>
                <a:latin typeface="Arial" pitchFamily="34" charset="0"/>
              </a:rPr>
              <a:t>FUNDAMENTOS E INSTRUMENTACIÓN</a:t>
            </a:r>
            <a:endParaRPr lang="es-ES" sz="1400" b="1" dirty="0">
              <a:solidFill>
                <a:srgbClr val="000000"/>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361261717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ntranet.redinterna.age/stfls/comun/logos/2011-EconomiaC.jpg"/>
          <p:cNvPicPr>
            <a:picLocks noChangeAspect="1" noChangeArrowheads="1"/>
          </p:cNvPicPr>
          <p:nvPr/>
        </p:nvPicPr>
        <p:blipFill>
          <a:blip r:embed="rId3" cstate="print"/>
          <a:srcRect/>
          <a:stretch>
            <a:fillRect/>
          </a:stretch>
        </p:blipFill>
        <p:spPr bwMode="auto">
          <a:xfrm>
            <a:off x="6237934" y="6098682"/>
            <a:ext cx="2482771" cy="759318"/>
          </a:xfrm>
          <a:prstGeom prst="rect">
            <a:avLst/>
          </a:prstGeom>
          <a:ln>
            <a:noFill/>
          </a:ln>
          <a:effectLst>
            <a:softEdge rad="112500"/>
          </a:effectLst>
        </p:spPr>
      </p:pic>
      <p:sp>
        <p:nvSpPr>
          <p:cNvPr id="12" name="Rectangle 3"/>
          <p:cNvSpPr>
            <a:spLocks noChangeArrowheads="1"/>
          </p:cNvSpPr>
          <p:nvPr/>
        </p:nvSpPr>
        <p:spPr bwMode="auto">
          <a:xfrm>
            <a:off x="499717" y="1268760"/>
            <a:ext cx="8773763" cy="461665"/>
          </a:xfrm>
          <a:prstGeom prst="rect">
            <a:avLst/>
          </a:prstGeom>
          <a:solidFill>
            <a:srgbClr val="333333"/>
          </a:solidFill>
          <a:ln>
            <a:noFill/>
          </a:ln>
          <a:effectLst/>
          <a:extLst/>
        </p:spPr>
        <p:txBody>
          <a:bodyPr wrap="square" lIns="76200" tIns="38100" rIns="76200" bIns="38100">
            <a:spAutoFit/>
          </a:bodyPr>
          <a:lstStyle/>
          <a:p>
            <a:pPr marL="609600" indent="-609600">
              <a:lnSpc>
                <a:spcPct val="50000"/>
              </a:lnSpc>
              <a:spcBef>
                <a:spcPct val="50000"/>
              </a:spcBef>
              <a:defRPr/>
            </a:pPr>
            <a:r>
              <a:rPr lang="en-GB" sz="200" b="1" dirty="0">
                <a:latin typeface="Arial Narrow" pitchFamily="34" charset="0"/>
                <a:cs typeface="+mn-cs"/>
              </a:rPr>
              <a:t>	</a:t>
            </a:r>
          </a:p>
          <a:p>
            <a:pPr marL="609600" indent="-609600">
              <a:lnSpc>
                <a:spcPct val="50000"/>
              </a:lnSpc>
              <a:spcBef>
                <a:spcPct val="50000"/>
              </a:spcBef>
              <a:defRPr/>
            </a:pPr>
            <a:r>
              <a:rPr lang="en-GB" sz="2400" b="1" dirty="0">
                <a:latin typeface="Arial Narrow" pitchFamily="34" charset="0"/>
                <a:cs typeface="+mn-cs"/>
              </a:rPr>
              <a:t> </a:t>
            </a:r>
            <a:r>
              <a:rPr lang="en-GB" sz="2400" b="1" dirty="0" smtClean="0">
                <a:latin typeface="Arial Narrow" pitchFamily="34" charset="0"/>
                <a:cs typeface="+mn-cs"/>
              </a:rPr>
              <a:t>III.</a:t>
            </a:r>
            <a:r>
              <a:rPr lang="en-GB" sz="2400" b="1" dirty="0">
                <a:latin typeface="Arial Narrow" pitchFamily="34" charset="0"/>
                <a:cs typeface="+mn-cs"/>
              </a:rPr>
              <a:t>	</a:t>
            </a:r>
            <a:r>
              <a:rPr lang="en-GB" sz="2400" b="1" dirty="0" smtClean="0">
                <a:latin typeface="Arial Narrow" pitchFamily="34" charset="0"/>
                <a:cs typeface="+mn-cs"/>
              </a:rPr>
              <a:t>AGENTES </a:t>
            </a:r>
            <a:r>
              <a:rPr lang="en-GB" b="1" dirty="0" smtClean="0">
                <a:latin typeface="Arial Narrow" pitchFamily="34" charset="0"/>
                <a:cs typeface="+mn-cs"/>
              </a:rPr>
              <a:t>DEL</a:t>
            </a:r>
            <a:r>
              <a:rPr lang="en-GB" sz="2400" b="1" dirty="0" smtClean="0">
                <a:latin typeface="Arial Narrow" pitchFamily="34" charset="0"/>
                <a:cs typeface="+mn-cs"/>
              </a:rPr>
              <a:t> SISTEMA </a:t>
            </a:r>
            <a:r>
              <a:rPr lang="en-GB" b="1" dirty="0" smtClean="0">
                <a:latin typeface="Arial Narrow" pitchFamily="34" charset="0"/>
              </a:rPr>
              <a:t>DE</a:t>
            </a:r>
            <a:r>
              <a:rPr lang="en-GB" sz="2400" b="1" dirty="0" smtClean="0">
                <a:latin typeface="Arial Narrow" pitchFamily="34" charset="0"/>
              </a:rPr>
              <a:t> INNOVACIÓN* </a:t>
            </a:r>
            <a:r>
              <a:rPr lang="en-GB" sz="2400" b="1" dirty="0" smtClean="0">
                <a:latin typeface="Arial Narrow" pitchFamily="34" charset="0"/>
                <a:cs typeface="+mn-cs"/>
              </a:rPr>
              <a:t> </a:t>
            </a:r>
            <a:endParaRPr lang="en-GB" sz="2400" b="1" dirty="0">
              <a:latin typeface="Arial Narrow" pitchFamily="34" charset="0"/>
              <a:cs typeface="+mn-cs"/>
            </a:endParaRPr>
          </a:p>
        </p:txBody>
      </p:sp>
      <p:pic>
        <p:nvPicPr>
          <p:cNvPr id="9" name="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409" y="6228299"/>
            <a:ext cx="1060557" cy="500084"/>
          </a:xfrm>
          <a:prstGeom prst="rect">
            <a:avLst/>
          </a:prstGeom>
        </p:spPr>
      </p:pic>
      <p:sp>
        <p:nvSpPr>
          <p:cNvPr id="13" name="Text Box 21"/>
          <p:cNvSpPr txBox="1">
            <a:spLocks noChangeArrowheads="1"/>
          </p:cNvSpPr>
          <p:nvPr/>
        </p:nvSpPr>
        <p:spPr bwMode="auto">
          <a:xfrm>
            <a:off x="6041251" y="5575970"/>
            <a:ext cx="3376245" cy="229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lIns="76200" tIns="38100" rIns="76200" bIns="38100">
            <a:spAutoFit/>
          </a:bodyPr>
          <a:lstStyle>
            <a:lvl1pPr marL="609600" indent="-6096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436688"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algn="ctr" eaLnBrk="0" fontAlgn="base" hangingPunct="0">
              <a:spcBef>
                <a:spcPct val="0"/>
              </a:spcBef>
              <a:spcAft>
                <a:spcPct val="0"/>
              </a:spcAft>
              <a:defRPr sz="2400">
                <a:solidFill>
                  <a:schemeClr val="tx1"/>
                </a:solidFill>
                <a:latin typeface="Times New Roman" pitchFamily="18" charset="0"/>
              </a:defRPr>
            </a:lvl6pPr>
            <a:lvl7pPr marL="3200400" indent="-457200" algn="ctr" eaLnBrk="0" fontAlgn="base" hangingPunct="0">
              <a:spcBef>
                <a:spcPct val="0"/>
              </a:spcBef>
              <a:spcAft>
                <a:spcPct val="0"/>
              </a:spcAft>
              <a:defRPr sz="2400">
                <a:solidFill>
                  <a:schemeClr val="tx1"/>
                </a:solidFill>
                <a:latin typeface="Times New Roman" pitchFamily="18" charset="0"/>
              </a:defRPr>
            </a:lvl7pPr>
            <a:lvl8pPr marL="3657600" indent="-457200" algn="ctr" eaLnBrk="0" fontAlgn="base" hangingPunct="0">
              <a:spcBef>
                <a:spcPct val="0"/>
              </a:spcBef>
              <a:spcAft>
                <a:spcPct val="0"/>
              </a:spcAft>
              <a:defRPr sz="2400">
                <a:solidFill>
                  <a:schemeClr val="tx1"/>
                </a:solidFill>
                <a:latin typeface="Times New Roman" pitchFamily="18" charset="0"/>
              </a:defRPr>
            </a:lvl8pPr>
            <a:lvl9pPr marL="4114800" indent="-457200" algn="ctr" eaLnBrk="0" fontAlgn="base" hangingPunct="0">
              <a:spcBef>
                <a:spcPct val="0"/>
              </a:spcBef>
              <a:spcAft>
                <a:spcPct val="0"/>
              </a:spcAft>
              <a:defRPr sz="2400">
                <a:solidFill>
                  <a:schemeClr val="tx1"/>
                </a:solidFill>
                <a:latin typeface="Times New Roman" pitchFamily="18" charset="0"/>
              </a:defRPr>
            </a:lvl9pPr>
          </a:lstStyle>
          <a:p>
            <a:pPr lvl="2">
              <a:lnSpc>
                <a:spcPct val="90000"/>
              </a:lnSpc>
              <a:spcBef>
                <a:spcPct val="90000"/>
              </a:spcBef>
            </a:pPr>
            <a:r>
              <a:rPr lang="en-GB" sz="1100" dirty="0" smtClean="0">
                <a:solidFill>
                  <a:srgbClr val="000000">
                    <a:lumMod val="95000"/>
                    <a:lumOff val="5000"/>
                  </a:srgbClr>
                </a:solidFill>
                <a:latin typeface="Arial" pitchFamily="34" charset="0"/>
                <a:cs typeface="+mn-cs"/>
              </a:rPr>
              <a:t>* </a:t>
            </a:r>
            <a:r>
              <a:rPr lang="en-GB" sz="1100" dirty="0" err="1" smtClean="0">
                <a:solidFill>
                  <a:srgbClr val="000000">
                    <a:lumMod val="95000"/>
                    <a:lumOff val="5000"/>
                  </a:srgbClr>
                </a:solidFill>
                <a:latin typeface="Arial" pitchFamily="34" charset="0"/>
                <a:cs typeface="+mn-cs"/>
              </a:rPr>
              <a:t>Modelo</a:t>
            </a:r>
            <a:r>
              <a:rPr lang="en-GB" sz="1100" dirty="0" smtClean="0">
                <a:solidFill>
                  <a:srgbClr val="000000">
                    <a:lumMod val="95000"/>
                    <a:lumOff val="5000"/>
                  </a:srgbClr>
                </a:solidFill>
                <a:latin typeface="Arial" pitchFamily="34" charset="0"/>
                <a:cs typeface="+mn-cs"/>
              </a:rPr>
              <a:t> de la </a:t>
            </a:r>
            <a:r>
              <a:rPr lang="en-GB" sz="1100" dirty="0" err="1" smtClean="0">
                <a:solidFill>
                  <a:srgbClr val="000000">
                    <a:lumMod val="95000"/>
                    <a:lumOff val="5000"/>
                  </a:srgbClr>
                </a:solidFill>
                <a:latin typeface="Arial" pitchFamily="34" charset="0"/>
                <a:cs typeface="+mn-cs"/>
              </a:rPr>
              <a:t>Fundación</a:t>
            </a:r>
            <a:r>
              <a:rPr lang="en-GB" sz="1100" dirty="0" smtClean="0">
                <a:solidFill>
                  <a:srgbClr val="000000">
                    <a:lumMod val="95000"/>
                    <a:lumOff val="5000"/>
                  </a:srgbClr>
                </a:solidFill>
                <a:latin typeface="Arial" pitchFamily="34" charset="0"/>
                <a:cs typeface="+mn-cs"/>
              </a:rPr>
              <a:t> COTEC</a:t>
            </a:r>
            <a:endParaRPr lang="en-GB" sz="1100" baseline="30000" dirty="0">
              <a:solidFill>
                <a:srgbClr val="000000">
                  <a:lumMod val="95000"/>
                  <a:lumOff val="5000"/>
                </a:srgbClr>
              </a:solidFill>
              <a:latin typeface="Arial" pitchFamily="34" charset="0"/>
              <a:cs typeface="+mn-cs"/>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52600" y="1951237"/>
            <a:ext cx="5338440" cy="385402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7"/>
          <p:cNvSpPr>
            <a:spLocks noChangeArrowheads="1"/>
          </p:cNvSpPr>
          <p:nvPr/>
        </p:nvSpPr>
        <p:spPr bwMode="auto">
          <a:xfrm>
            <a:off x="539552" y="434752"/>
            <a:ext cx="8604448" cy="473968"/>
          </a:xfrm>
          <a:prstGeom prst="rect">
            <a:avLst/>
          </a:prstGeom>
          <a:noFill/>
          <a:ln w="12700">
            <a:noFill/>
            <a:miter lim="800000"/>
            <a:headEnd/>
            <a:tailEnd/>
          </a:ln>
          <a:effectLst/>
        </p:spPr>
        <p:txBody>
          <a:bodyPr lIns="46038" tIns="44450" rIns="46038" bIns="44450"/>
          <a:lstStyle/>
          <a:p>
            <a:pPr lvl="0" eaLnBrk="0" hangingPunct="0">
              <a:defRPr/>
            </a:pPr>
            <a:r>
              <a:rPr lang="es-ES" sz="2000" b="1" dirty="0" smtClean="0">
                <a:solidFill>
                  <a:srgbClr val="000000"/>
                </a:solidFill>
                <a:latin typeface="Arial" pitchFamily="34" charset="0"/>
              </a:rPr>
              <a:t>CPI. </a:t>
            </a:r>
            <a:r>
              <a:rPr lang="es-ES" sz="1400" b="1" dirty="0" smtClean="0">
                <a:solidFill>
                  <a:srgbClr val="000000"/>
                </a:solidFill>
                <a:latin typeface="Arial" pitchFamily="34" charset="0"/>
              </a:rPr>
              <a:t>FUNDAMENTOS E INSTRUMENTACIÓN</a:t>
            </a:r>
            <a:endParaRPr lang="es-ES" sz="1400" b="1" dirty="0">
              <a:solidFill>
                <a:srgbClr val="000000"/>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261004427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ntranet.redinterna.age/stfls/comun/logos/2011-EconomiaC.jpg"/>
          <p:cNvPicPr>
            <a:picLocks noChangeAspect="1" noChangeArrowheads="1"/>
          </p:cNvPicPr>
          <p:nvPr/>
        </p:nvPicPr>
        <p:blipFill>
          <a:blip r:embed="rId3" cstate="print"/>
          <a:srcRect/>
          <a:stretch>
            <a:fillRect/>
          </a:stretch>
        </p:blipFill>
        <p:spPr bwMode="auto">
          <a:xfrm>
            <a:off x="7401275" y="6098682"/>
            <a:ext cx="2482771" cy="759318"/>
          </a:xfrm>
          <a:prstGeom prst="rect">
            <a:avLst/>
          </a:prstGeom>
          <a:ln>
            <a:noFill/>
          </a:ln>
          <a:effectLst>
            <a:softEdge rad="112500"/>
          </a:effectLst>
        </p:spPr>
      </p:pic>
      <p:sp>
        <p:nvSpPr>
          <p:cNvPr id="18" name="1 CuadroTexto"/>
          <p:cNvSpPr txBox="1">
            <a:spLocks noChangeArrowheads="1"/>
          </p:cNvSpPr>
          <p:nvPr/>
        </p:nvSpPr>
        <p:spPr bwMode="auto">
          <a:xfrm>
            <a:off x="499717" y="5590401"/>
            <a:ext cx="87737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1" eaLnBrk="1" hangingPunct="1">
              <a:spcBef>
                <a:spcPct val="0"/>
              </a:spcBef>
              <a:buFontTx/>
              <a:buNone/>
            </a:pPr>
            <a:r>
              <a:rPr lang="en-GB" altLang="es-ES" sz="1100" dirty="0">
                <a:solidFill>
                  <a:srgbClr val="0D0D0D"/>
                </a:solidFill>
              </a:rPr>
              <a:t>(*)        </a:t>
            </a:r>
            <a:r>
              <a:rPr lang="es-ES" altLang="es-ES" sz="1100" dirty="0">
                <a:solidFill>
                  <a:srgbClr val="0D0D0D"/>
                </a:solidFill>
              </a:rPr>
              <a:t>CPI: Compra pública innovadora, abarca los conceptos de CPTI y </a:t>
            </a:r>
            <a:r>
              <a:rPr lang="es-ES" altLang="es-ES" sz="1100" dirty="0" smtClean="0">
                <a:solidFill>
                  <a:srgbClr val="0D0D0D"/>
                </a:solidFill>
              </a:rPr>
              <a:t>CPP	(**)      </a:t>
            </a:r>
            <a:r>
              <a:rPr lang="es-ES" altLang="es-ES" sz="1100" dirty="0">
                <a:solidFill>
                  <a:srgbClr val="0D0D0D"/>
                </a:solidFill>
              </a:rPr>
              <a:t>AGE: Administración General del Estado  </a:t>
            </a:r>
          </a:p>
          <a:p>
            <a:pPr marL="0" lvl="1" eaLnBrk="1" hangingPunct="1">
              <a:spcBef>
                <a:spcPct val="0"/>
              </a:spcBef>
              <a:buFontTx/>
              <a:buNone/>
            </a:pPr>
            <a:r>
              <a:rPr lang="es-ES" altLang="es-ES" sz="1100" dirty="0">
                <a:solidFill>
                  <a:srgbClr val="0D0D0D"/>
                </a:solidFill>
              </a:rPr>
              <a:t>(***)    OCDE-2014. Modelo </a:t>
            </a:r>
            <a:r>
              <a:rPr lang="es-ES" altLang="es-ES" sz="1100" dirty="0" err="1">
                <a:solidFill>
                  <a:srgbClr val="0D0D0D"/>
                </a:solidFill>
              </a:rPr>
              <a:t>Cobb</a:t>
            </a:r>
            <a:r>
              <a:rPr lang="es-ES" altLang="es-ES" sz="1100" dirty="0">
                <a:solidFill>
                  <a:srgbClr val="0D0D0D"/>
                </a:solidFill>
              </a:rPr>
              <a:t>-Douglas del esfuerzo privado en </a:t>
            </a:r>
            <a:r>
              <a:rPr lang="es-ES" altLang="es-ES" sz="1100" dirty="0" smtClean="0">
                <a:solidFill>
                  <a:srgbClr val="0D0D0D"/>
                </a:solidFill>
              </a:rPr>
              <a:t>I+D	(****)  </a:t>
            </a:r>
            <a:r>
              <a:rPr lang="es-ES" altLang="es-ES" sz="1100" dirty="0">
                <a:solidFill>
                  <a:srgbClr val="0D0D0D"/>
                </a:solidFill>
              </a:rPr>
              <a:t>Universidad de Valencia 2008-2009; Serrano Domínguez et al. </a:t>
            </a:r>
          </a:p>
        </p:txBody>
      </p:sp>
      <p:sp>
        <p:nvSpPr>
          <p:cNvPr id="20" name="AutoShape 10"/>
          <p:cNvSpPr>
            <a:spLocks noChangeArrowheads="1"/>
          </p:cNvSpPr>
          <p:nvPr/>
        </p:nvSpPr>
        <p:spPr bwMode="auto">
          <a:xfrm>
            <a:off x="1124718" y="1942182"/>
            <a:ext cx="7645400" cy="381000"/>
          </a:xfrm>
          <a:prstGeom prst="roundRect">
            <a:avLst>
              <a:gd name="adj" fmla="val 16667"/>
            </a:avLst>
          </a:prstGeom>
          <a:solidFill>
            <a:srgbClr val="003300">
              <a:alpha val="70000"/>
            </a:srgbClr>
          </a:solidFill>
          <a:ln>
            <a:noFill/>
          </a:ln>
          <a:effectLst/>
          <a:extLst/>
        </p:spPr>
        <p:txBody>
          <a:bodyPr lIns="76200" tIns="38100" rIns="76200" bIns="38100" anchor="ctr">
            <a:spAutoFit/>
          </a:bodyPr>
          <a:lstStyle/>
          <a:p>
            <a:pPr fontAlgn="auto">
              <a:spcBef>
                <a:spcPts val="0"/>
              </a:spcBef>
              <a:spcAft>
                <a:spcPts val="0"/>
              </a:spcAft>
              <a:defRPr/>
            </a:pPr>
            <a:endParaRPr lang="en-GB" sz="2000" b="1" kern="0" dirty="0">
              <a:solidFill>
                <a:srgbClr val="000000">
                  <a:lumMod val="95000"/>
                  <a:lumOff val="5000"/>
                </a:srgbClr>
              </a:solidFill>
              <a:latin typeface="Verdana" pitchFamily="34" charset="0"/>
              <a:cs typeface="+mn-cs"/>
            </a:endParaRPr>
          </a:p>
        </p:txBody>
      </p:sp>
      <p:sp>
        <p:nvSpPr>
          <p:cNvPr id="21" name="AutoShape 10"/>
          <p:cNvSpPr>
            <a:spLocks noChangeArrowheads="1"/>
          </p:cNvSpPr>
          <p:nvPr/>
        </p:nvSpPr>
        <p:spPr bwMode="auto">
          <a:xfrm>
            <a:off x="1137418" y="3356992"/>
            <a:ext cx="7645400" cy="381000"/>
          </a:xfrm>
          <a:prstGeom prst="roundRect">
            <a:avLst>
              <a:gd name="adj" fmla="val 16667"/>
            </a:avLst>
          </a:prstGeom>
          <a:solidFill>
            <a:srgbClr val="003300">
              <a:alpha val="70000"/>
            </a:srgbClr>
          </a:solidFill>
          <a:ln>
            <a:noFill/>
          </a:ln>
          <a:effectLst/>
          <a:extLst/>
        </p:spPr>
        <p:txBody>
          <a:bodyPr lIns="76200" tIns="38100" rIns="76200" bIns="38100" anchor="ctr">
            <a:spAutoFit/>
          </a:bodyPr>
          <a:lstStyle/>
          <a:p>
            <a:pPr fontAlgn="auto">
              <a:spcBef>
                <a:spcPts val="0"/>
              </a:spcBef>
              <a:spcAft>
                <a:spcPts val="0"/>
              </a:spcAft>
              <a:defRPr/>
            </a:pPr>
            <a:endParaRPr lang="en-GB" sz="2000" b="1" kern="0" dirty="0">
              <a:solidFill>
                <a:srgbClr val="000000">
                  <a:lumMod val="95000"/>
                  <a:lumOff val="5000"/>
                </a:srgbClr>
              </a:solidFill>
              <a:latin typeface="Verdana" pitchFamily="34" charset="0"/>
              <a:cs typeface="+mn-cs"/>
            </a:endParaRPr>
          </a:p>
        </p:txBody>
      </p:sp>
      <p:sp>
        <p:nvSpPr>
          <p:cNvPr id="22" name="Text Box 5"/>
          <p:cNvSpPr txBox="1">
            <a:spLocks noChangeArrowheads="1"/>
          </p:cNvSpPr>
          <p:nvPr/>
        </p:nvSpPr>
        <p:spPr bwMode="auto">
          <a:xfrm>
            <a:off x="564331" y="1818357"/>
            <a:ext cx="8424862" cy="389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lIns="36000" tIns="38100" rIns="36000" bIns="38100">
            <a:spAutoFit/>
          </a:bodyPr>
          <a:lstStyle>
            <a:lvl1pPr marL="542925" indent="-276225">
              <a:defRPr sz="2400">
                <a:solidFill>
                  <a:schemeClr val="tx1"/>
                </a:solidFill>
                <a:latin typeface="Times New Roman" pitchFamily="18" charset="0"/>
              </a:defRPr>
            </a:lvl1pPr>
            <a:lvl2pPr marL="808038">
              <a:defRPr sz="2400">
                <a:solidFill>
                  <a:schemeClr val="tx1"/>
                </a:solidFill>
                <a:latin typeface="Times New Roman" pitchFamily="18" charset="0"/>
              </a:defRPr>
            </a:lvl2pPr>
            <a:lvl3pPr marL="987425">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algn="ctr" eaLnBrk="0" fontAlgn="base" hangingPunct="0">
              <a:spcBef>
                <a:spcPct val="0"/>
              </a:spcBef>
              <a:spcAft>
                <a:spcPct val="0"/>
              </a:spcAft>
              <a:defRPr sz="2400">
                <a:solidFill>
                  <a:schemeClr val="tx1"/>
                </a:solidFill>
                <a:latin typeface="Times New Roman" pitchFamily="18" charset="0"/>
              </a:defRPr>
            </a:lvl6pPr>
            <a:lvl7pPr algn="ctr" eaLnBrk="0" fontAlgn="base" hangingPunct="0">
              <a:spcBef>
                <a:spcPct val="0"/>
              </a:spcBef>
              <a:spcAft>
                <a:spcPct val="0"/>
              </a:spcAft>
              <a:defRPr sz="2400">
                <a:solidFill>
                  <a:schemeClr val="tx1"/>
                </a:solidFill>
                <a:latin typeface="Times New Roman" pitchFamily="18" charset="0"/>
              </a:defRPr>
            </a:lvl7pPr>
            <a:lvl8pPr algn="ctr" eaLnBrk="0" fontAlgn="base" hangingPunct="0">
              <a:spcBef>
                <a:spcPct val="0"/>
              </a:spcBef>
              <a:spcAft>
                <a:spcPct val="0"/>
              </a:spcAft>
              <a:defRPr sz="2400">
                <a:solidFill>
                  <a:schemeClr val="tx1"/>
                </a:solidFill>
                <a:latin typeface="Times New Roman" pitchFamily="18" charset="0"/>
              </a:defRPr>
            </a:lvl8pPr>
            <a:lvl9pPr algn="ctr" eaLnBrk="0" fontAlgn="base" hangingPunct="0">
              <a:spcBef>
                <a:spcPct val="0"/>
              </a:spcBef>
              <a:spcAft>
                <a:spcPct val="0"/>
              </a:spcAft>
              <a:defRPr sz="2400">
                <a:solidFill>
                  <a:schemeClr val="tx1"/>
                </a:solidFill>
                <a:latin typeface="Times New Roman" pitchFamily="18" charset="0"/>
              </a:defRPr>
            </a:lvl9pPr>
          </a:lstStyle>
          <a:p>
            <a:pPr lvl="1" algn="ctr">
              <a:spcBef>
                <a:spcPts val="0"/>
              </a:spcBef>
              <a:spcAft>
                <a:spcPts val="0"/>
              </a:spcAft>
              <a:defRPr/>
            </a:pPr>
            <a:endParaRPr lang="es-ES" sz="600" dirty="0" smtClean="0">
              <a:solidFill>
                <a:schemeClr val="bg1"/>
              </a:solidFill>
              <a:latin typeface="Calibri" panose="020F0502020204030204" pitchFamily="34" charset="0"/>
              <a:cs typeface="+mn-cs"/>
            </a:endParaRPr>
          </a:p>
          <a:p>
            <a:pPr marL="979488" lvl="1" indent="-171450">
              <a:spcBef>
                <a:spcPts val="300"/>
              </a:spcBef>
              <a:spcAft>
                <a:spcPts val="300"/>
              </a:spcAft>
              <a:buFont typeface="Wingdings" panose="05000000000000000000" pitchFamily="2" charset="2"/>
              <a:buChar char="q"/>
              <a:defRPr/>
            </a:pPr>
            <a:r>
              <a:rPr lang="es-ES" sz="1400" dirty="0" smtClean="0">
                <a:latin typeface="Calibri" panose="020F0502020204030204" pitchFamily="34" charset="0"/>
                <a:cs typeface="+mn-cs"/>
              </a:rPr>
              <a:t>     </a:t>
            </a:r>
            <a:r>
              <a:rPr lang="es-ES" sz="1600" dirty="0" smtClean="0">
                <a:latin typeface="Calibri" panose="020F0502020204030204" pitchFamily="34" charset="0"/>
                <a:cs typeface="+mn-cs"/>
              </a:rPr>
              <a:t>Contribución al </a:t>
            </a:r>
            <a:r>
              <a:rPr lang="es-ES" sz="1600" b="1" dirty="0" smtClean="0">
                <a:latin typeface="Calibri" panose="020F0502020204030204" pitchFamily="34" charset="0"/>
                <a:cs typeface="+mn-cs"/>
              </a:rPr>
              <a:t>PIB en valores anuales </a:t>
            </a:r>
            <a:r>
              <a:rPr lang="es-ES" sz="1600" dirty="0" smtClean="0">
                <a:latin typeface="Calibri" panose="020F0502020204030204" pitchFamily="34" charset="0"/>
                <a:cs typeface="+mn-cs"/>
              </a:rPr>
              <a:t>entre </a:t>
            </a:r>
            <a:r>
              <a:rPr lang="es-ES" sz="1600" b="1" dirty="0" smtClean="0">
                <a:latin typeface="Calibri" panose="020F0502020204030204" pitchFamily="34" charset="0"/>
                <a:cs typeface="+mn-cs"/>
              </a:rPr>
              <a:t>10%  y 20%  </a:t>
            </a:r>
            <a:r>
              <a:rPr lang="es-ES" sz="1600" dirty="0" smtClean="0">
                <a:latin typeface="Calibri" panose="020F0502020204030204" pitchFamily="34" charset="0"/>
                <a:cs typeface="+mn-cs"/>
              </a:rPr>
              <a:t>(</a:t>
            </a:r>
            <a:r>
              <a:rPr lang="es-ES" sz="1600" b="1" dirty="0" smtClean="0">
                <a:latin typeface="Calibri" panose="020F0502020204030204" pitchFamily="34" charset="0"/>
                <a:cs typeface="+mn-cs"/>
              </a:rPr>
              <a:t>OCDE, EU/EUROSTAT…</a:t>
            </a:r>
            <a:r>
              <a:rPr lang="es-ES" sz="1600" dirty="0" smtClean="0">
                <a:latin typeface="Calibri" panose="020F0502020204030204" pitchFamily="34" charset="0"/>
                <a:cs typeface="+mn-cs"/>
              </a:rPr>
              <a:t>)</a:t>
            </a:r>
          </a:p>
          <a:p>
            <a:pPr lvl="1">
              <a:spcBef>
                <a:spcPts val="1000"/>
              </a:spcBef>
              <a:spcAft>
                <a:spcPts val="300"/>
              </a:spcAft>
              <a:defRPr/>
            </a:pPr>
            <a:r>
              <a:rPr lang="es-ES" sz="1400" dirty="0" smtClean="0">
                <a:solidFill>
                  <a:srgbClr val="000000">
                    <a:lumMod val="95000"/>
                    <a:lumOff val="5000"/>
                  </a:srgbClr>
                </a:solidFill>
                <a:latin typeface="Calibri" panose="020F0502020204030204" pitchFamily="34" charset="0"/>
                <a:cs typeface="+mn-cs"/>
              </a:rPr>
              <a:t>	       </a:t>
            </a:r>
            <a:r>
              <a:rPr lang="es-ES" sz="1400" dirty="0" err="1" smtClean="0">
                <a:solidFill>
                  <a:srgbClr val="000000">
                    <a:lumMod val="95000"/>
                    <a:lumOff val="5000"/>
                  </a:srgbClr>
                </a:solidFill>
                <a:latin typeface="Calibri" panose="020F0502020204030204" pitchFamily="34" charset="0"/>
                <a:cs typeface="+mn-cs"/>
              </a:rPr>
              <a:t>i.e</a:t>
            </a:r>
            <a:r>
              <a:rPr lang="es-ES" sz="1400" dirty="0" smtClean="0">
                <a:solidFill>
                  <a:srgbClr val="000000">
                    <a:lumMod val="95000"/>
                    <a:lumOff val="5000"/>
                  </a:srgbClr>
                </a:solidFill>
                <a:latin typeface="Calibri" panose="020F0502020204030204" pitchFamily="34" charset="0"/>
                <a:cs typeface="+mn-cs"/>
              </a:rPr>
              <a:t>: (ES) </a:t>
            </a:r>
            <a:r>
              <a:rPr lang="es-ES" sz="1400" b="1" dirty="0" smtClean="0">
                <a:solidFill>
                  <a:srgbClr val="000000">
                    <a:lumMod val="95000"/>
                    <a:lumOff val="5000"/>
                  </a:srgbClr>
                </a:solidFill>
                <a:latin typeface="Calibri" panose="020F0502020204030204" pitchFamily="34" charset="0"/>
                <a:cs typeface="+mn-cs"/>
              </a:rPr>
              <a:t>∆ +3%</a:t>
            </a:r>
            <a:r>
              <a:rPr lang="es-ES" sz="1400" dirty="0" smtClean="0">
                <a:solidFill>
                  <a:srgbClr val="000000">
                    <a:lumMod val="95000"/>
                    <a:lumOff val="5000"/>
                  </a:srgbClr>
                </a:solidFill>
                <a:latin typeface="Calibri" panose="020F0502020204030204" pitchFamily="34" charset="0"/>
                <a:cs typeface="+mn-cs"/>
              </a:rPr>
              <a:t> esfuerzo inversor en CPI* de la AGE** representaría </a:t>
            </a:r>
            <a:r>
              <a:rPr lang="es-ES" sz="1400" b="1" dirty="0" smtClean="0">
                <a:solidFill>
                  <a:srgbClr val="000000">
                    <a:lumMod val="95000"/>
                    <a:lumOff val="5000"/>
                  </a:srgbClr>
                </a:solidFill>
                <a:latin typeface="Calibri" panose="020F0502020204030204" pitchFamily="34" charset="0"/>
                <a:cs typeface="+mn-cs"/>
              </a:rPr>
              <a:t>∆ + 7,5% a 10% </a:t>
            </a:r>
            <a:r>
              <a:rPr lang="es-ES" sz="1400" dirty="0" smtClean="0">
                <a:solidFill>
                  <a:srgbClr val="000000">
                    <a:lumMod val="95000"/>
                    <a:lumOff val="5000"/>
                  </a:srgbClr>
                </a:solidFill>
                <a:latin typeface="Calibri" panose="020F0502020204030204" pitchFamily="34" charset="0"/>
                <a:cs typeface="+mn-cs"/>
              </a:rPr>
              <a:t>en I+D+I </a:t>
            </a:r>
            <a:r>
              <a:rPr lang="es-ES" sz="1400" b="1" dirty="0" smtClean="0">
                <a:solidFill>
                  <a:srgbClr val="000000">
                    <a:lumMod val="95000"/>
                    <a:lumOff val="5000"/>
                  </a:srgbClr>
                </a:solidFill>
                <a:latin typeface="Calibri" panose="020F0502020204030204" pitchFamily="34" charset="0"/>
                <a:cs typeface="+mn-cs"/>
              </a:rPr>
              <a:t>[x2]</a:t>
            </a:r>
          </a:p>
          <a:p>
            <a:pPr lvl="1">
              <a:spcBef>
                <a:spcPts val="300"/>
              </a:spcBef>
              <a:spcAft>
                <a:spcPts val="300"/>
              </a:spcAft>
              <a:defRPr/>
            </a:pPr>
            <a:r>
              <a:rPr lang="es-ES" sz="1400" dirty="0">
                <a:solidFill>
                  <a:srgbClr val="000000">
                    <a:lumMod val="95000"/>
                    <a:lumOff val="5000"/>
                  </a:srgbClr>
                </a:solidFill>
                <a:latin typeface="Calibri" panose="020F0502020204030204" pitchFamily="34" charset="0"/>
                <a:cs typeface="+mn-cs"/>
              </a:rPr>
              <a:t>	 </a:t>
            </a:r>
            <a:r>
              <a:rPr lang="es-ES" sz="1400" dirty="0" smtClean="0">
                <a:solidFill>
                  <a:srgbClr val="000000">
                    <a:lumMod val="95000"/>
                    <a:lumOff val="5000"/>
                  </a:srgbClr>
                </a:solidFill>
                <a:latin typeface="Calibri" panose="020F0502020204030204" pitchFamily="34" charset="0"/>
                <a:cs typeface="+mn-cs"/>
              </a:rPr>
              <a:t>      </a:t>
            </a:r>
            <a:r>
              <a:rPr lang="es-ES" sz="1400" dirty="0" err="1" smtClean="0">
                <a:solidFill>
                  <a:srgbClr val="000000">
                    <a:lumMod val="95000"/>
                    <a:lumOff val="5000"/>
                  </a:srgbClr>
                </a:solidFill>
                <a:latin typeface="Calibri" panose="020F0502020204030204" pitchFamily="34" charset="0"/>
                <a:cs typeface="+mn-cs"/>
              </a:rPr>
              <a:t>i.e</a:t>
            </a:r>
            <a:r>
              <a:rPr lang="es-ES" sz="1400" dirty="0" smtClean="0">
                <a:solidFill>
                  <a:srgbClr val="000000">
                    <a:lumMod val="95000"/>
                    <a:lumOff val="5000"/>
                  </a:srgbClr>
                </a:solidFill>
                <a:latin typeface="Calibri" panose="020F0502020204030204" pitchFamily="34" charset="0"/>
                <a:cs typeface="+mn-cs"/>
              </a:rPr>
              <a:t>: (ES) Esfuerzo público en </a:t>
            </a:r>
            <a:r>
              <a:rPr lang="es-ES" sz="1400" b="1" dirty="0" smtClean="0">
                <a:solidFill>
                  <a:srgbClr val="000000">
                    <a:lumMod val="95000"/>
                    <a:lumOff val="5000"/>
                  </a:srgbClr>
                </a:solidFill>
                <a:latin typeface="Calibri" panose="020F0502020204030204" pitchFamily="34" charset="0"/>
                <a:cs typeface="+mn-cs"/>
              </a:rPr>
              <a:t>Educación y Sanidad/Asistencia  </a:t>
            </a:r>
            <a:r>
              <a:rPr lang="es-ES" sz="1400" dirty="0" smtClean="0">
                <a:solidFill>
                  <a:srgbClr val="000000">
                    <a:lumMod val="95000"/>
                    <a:lumOff val="5000"/>
                  </a:srgbClr>
                </a:solidFill>
                <a:latin typeface="Calibri" panose="020F0502020204030204" pitchFamily="34" charset="0"/>
                <a:cs typeface="+mn-cs"/>
              </a:rPr>
              <a:t>sobre total</a:t>
            </a:r>
            <a:r>
              <a:rPr lang="es-ES" sz="1400" b="1" dirty="0" smtClean="0">
                <a:solidFill>
                  <a:srgbClr val="000000">
                    <a:lumMod val="95000"/>
                    <a:lumOff val="5000"/>
                  </a:srgbClr>
                </a:solidFill>
                <a:latin typeface="Calibri" panose="020F0502020204030204" pitchFamily="34" charset="0"/>
                <a:cs typeface="+mn-cs"/>
              </a:rPr>
              <a:t>:          [≈60-80%  aprox.]</a:t>
            </a:r>
          </a:p>
          <a:p>
            <a:pPr lvl="1">
              <a:spcBef>
                <a:spcPts val="300"/>
              </a:spcBef>
              <a:spcAft>
                <a:spcPts val="300"/>
              </a:spcAft>
              <a:defRPr/>
            </a:pPr>
            <a:endParaRPr lang="es-ES" sz="1000" b="1" dirty="0" smtClean="0">
              <a:solidFill>
                <a:srgbClr val="000000">
                  <a:lumMod val="95000"/>
                  <a:lumOff val="5000"/>
                </a:srgbClr>
              </a:solidFill>
              <a:latin typeface="Calibri" panose="020F0502020204030204" pitchFamily="34" charset="0"/>
              <a:cs typeface="+mn-cs"/>
            </a:endParaRPr>
          </a:p>
          <a:p>
            <a:pPr lvl="1">
              <a:spcBef>
                <a:spcPts val="300"/>
              </a:spcBef>
              <a:spcAft>
                <a:spcPts val="300"/>
              </a:spcAft>
              <a:defRPr/>
            </a:pPr>
            <a:endParaRPr lang="es-ES" sz="1000" b="1" dirty="0" smtClean="0">
              <a:latin typeface="Calibri" panose="020F0502020204030204" pitchFamily="34" charset="0"/>
              <a:cs typeface="+mn-cs"/>
            </a:endParaRPr>
          </a:p>
          <a:p>
            <a:pPr marL="979488" lvl="1" indent="-171450">
              <a:spcBef>
                <a:spcPts val="300"/>
              </a:spcBef>
              <a:spcAft>
                <a:spcPts val="300"/>
              </a:spcAft>
              <a:buFont typeface="Wingdings" panose="05000000000000000000" pitchFamily="2" charset="2"/>
              <a:buChar char="q"/>
              <a:defRPr/>
            </a:pPr>
            <a:r>
              <a:rPr lang="es-ES" sz="1400" dirty="0" smtClean="0">
                <a:latin typeface="Calibri" panose="020F0502020204030204" pitchFamily="34" charset="0"/>
                <a:cs typeface="+mn-cs"/>
              </a:rPr>
              <a:t>     </a:t>
            </a:r>
            <a:r>
              <a:rPr lang="es-ES" sz="1600" b="1" u="sng" dirty="0" smtClean="0">
                <a:latin typeface="Calibri" panose="020F0502020204030204" pitchFamily="34" charset="0"/>
                <a:cs typeface="+mn-cs"/>
              </a:rPr>
              <a:t>Impacto</a:t>
            </a:r>
            <a:r>
              <a:rPr lang="es-ES" sz="1600" dirty="0" smtClean="0">
                <a:latin typeface="Calibri" panose="020F0502020204030204" pitchFamily="34" charset="0"/>
                <a:cs typeface="+mn-cs"/>
              </a:rPr>
              <a:t> econométrico de las </a:t>
            </a:r>
            <a:r>
              <a:rPr lang="es-ES" sz="1600" b="1" u="sng" dirty="0" smtClean="0">
                <a:latin typeface="Calibri" panose="020F0502020204030204" pitchFamily="34" charset="0"/>
                <a:cs typeface="+mn-cs"/>
              </a:rPr>
              <a:t>medidas de demanda </a:t>
            </a:r>
            <a:r>
              <a:rPr lang="es-ES" sz="1600" dirty="0" smtClean="0">
                <a:latin typeface="Calibri" panose="020F0502020204030204" pitchFamily="34" charset="0"/>
                <a:cs typeface="+mn-cs"/>
              </a:rPr>
              <a:t>(CPI…):</a:t>
            </a:r>
          </a:p>
          <a:p>
            <a:pPr marL="1273175" lvl="2" indent="-285750">
              <a:spcBef>
                <a:spcPts val="1200"/>
              </a:spcBef>
              <a:spcAft>
                <a:spcPts val="300"/>
              </a:spcAft>
              <a:buFont typeface="Wingdings" panose="05000000000000000000" pitchFamily="2" charset="2"/>
              <a:buChar char="§"/>
              <a:defRPr/>
            </a:pPr>
            <a:r>
              <a:rPr lang="es-ES" sz="1400" dirty="0" smtClean="0">
                <a:solidFill>
                  <a:srgbClr val="000000">
                    <a:lumMod val="95000"/>
                    <a:lumOff val="5000"/>
                  </a:srgbClr>
                </a:solidFill>
                <a:latin typeface="Calibri" panose="020F0502020204030204" pitchFamily="34" charset="0"/>
                <a:cs typeface="+mn-cs"/>
              </a:rPr>
              <a:t> Relación Contratación Pública – Gasto Privado en I+D***:</a:t>
            </a:r>
          </a:p>
          <a:p>
            <a:pPr marL="1657350" lvl="3" indent="-285750">
              <a:spcBef>
                <a:spcPts val="300"/>
              </a:spcBef>
              <a:spcAft>
                <a:spcPts val="300"/>
              </a:spcAft>
              <a:buFont typeface="Wingdings" panose="05000000000000000000" pitchFamily="2" charset="2"/>
              <a:buChar char="ü"/>
              <a:defRPr/>
            </a:pPr>
            <a:r>
              <a:rPr lang="es-ES" sz="1400" b="1" dirty="0" smtClean="0">
                <a:solidFill>
                  <a:srgbClr val="000000">
                    <a:lumMod val="95000"/>
                    <a:lumOff val="5000"/>
                  </a:srgbClr>
                </a:solidFill>
                <a:latin typeface="Calibri" panose="020F0502020204030204" pitchFamily="34" charset="0"/>
                <a:cs typeface="+mn-cs"/>
              </a:rPr>
              <a:t>Probabilidad de inversión en I+D</a:t>
            </a:r>
            <a:r>
              <a:rPr lang="es-ES" sz="1400" dirty="0" smtClean="0">
                <a:solidFill>
                  <a:srgbClr val="000000">
                    <a:lumMod val="95000"/>
                    <a:lumOff val="5000"/>
                  </a:srgbClr>
                </a:solidFill>
                <a:latin typeface="Calibri" panose="020F0502020204030204" pitchFamily="34" charset="0"/>
                <a:cs typeface="+mn-cs"/>
              </a:rPr>
              <a:t> para empresas adjudicatarias de CPI:         </a:t>
            </a:r>
            <a:r>
              <a:rPr lang="es-ES" sz="1400" b="1" dirty="0" smtClean="0">
                <a:solidFill>
                  <a:srgbClr val="000000">
                    <a:lumMod val="95000"/>
                    <a:lumOff val="5000"/>
                  </a:srgbClr>
                </a:solidFill>
                <a:latin typeface="Calibri" panose="020F0502020204030204" pitchFamily="34" charset="0"/>
                <a:cs typeface="+mn-cs"/>
              </a:rPr>
              <a:t>[x2]</a:t>
            </a:r>
          </a:p>
          <a:p>
            <a:pPr marL="1657350" lvl="3" indent="-285750">
              <a:spcBef>
                <a:spcPts val="300"/>
              </a:spcBef>
              <a:spcAft>
                <a:spcPts val="300"/>
              </a:spcAft>
              <a:buFont typeface="Wingdings" panose="05000000000000000000" pitchFamily="2" charset="2"/>
              <a:buChar char="ü"/>
              <a:defRPr/>
            </a:pPr>
            <a:r>
              <a:rPr lang="es-ES" sz="1400" b="1" dirty="0" smtClean="0">
                <a:solidFill>
                  <a:srgbClr val="000000">
                    <a:lumMod val="95000"/>
                    <a:lumOff val="5000"/>
                  </a:srgbClr>
                </a:solidFill>
                <a:latin typeface="Calibri" panose="020F0502020204030204" pitchFamily="34" charset="0"/>
                <a:cs typeface="+mn-cs"/>
              </a:rPr>
              <a:t>Incremento del esfuerzo privado en I+D</a:t>
            </a:r>
            <a:r>
              <a:rPr lang="es-ES" sz="1400" dirty="0" smtClean="0">
                <a:solidFill>
                  <a:srgbClr val="000000">
                    <a:lumMod val="95000"/>
                    <a:lumOff val="5000"/>
                  </a:srgbClr>
                </a:solidFill>
                <a:latin typeface="Calibri" panose="020F0502020204030204" pitchFamily="34" charset="0"/>
                <a:cs typeface="+mn-cs"/>
              </a:rPr>
              <a:t> para empresa adjudicatarias:           </a:t>
            </a:r>
            <a:r>
              <a:rPr lang="es-ES" sz="1400" b="1" dirty="0" smtClean="0">
                <a:solidFill>
                  <a:srgbClr val="000000">
                    <a:lumMod val="95000"/>
                    <a:lumOff val="5000"/>
                  </a:srgbClr>
                </a:solidFill>
                <a:latin typeface="Calibri" panose="020F0502020204030204" pitchFamily="34" charset="0"/>
                <a:cs typeface="+mn-cs"/>
              </a:rPr>
              <a:t>[Correlación +]</a:t>
            </a:r>
          </a:p>
          <a:p>
            <a:pPr marL="1273175" lvl="2" indent="-285750">
              <a:spcBef>
                <a:spcPts val="1200"/>
              </a:spcBef>
              <a:spcAft>
                <a:spcPts val="300"/>
              </a:spcAft>
              <a:buFont typeface="Wingdings" panose="05000000000000000000" pitchFamily="2" charset="2"/>
              <a:buChar char="§"/>
              <a:defRPr/>
            </a:pPr>
            <a:r>
              <a:rPr lang="es-ES" sz="1400" dirty="0" smtClean="0">
                <a:solidFill>
                  <a:srgbClr val="000000">
                    <a:lumMod val="95000"/>
                    <a:lumOff val="5000"/>
                  </a:srgbClr>
                </a:solidFill>
                <a:latin typeface="Calibri" panose="020F0502020204030204" pitchFamily="34" charset="0"/>
              </a:rPr>
              <a:t>Relación esfuerzo innovador– difusión tecnológica lado demanda &amp; lado oferta****:</a:t>
            </a:r>
          </a:p>
          <a:p>
            <a:pPr marL="1657350" lvl="3" indent="-285750">
              <a:spcBef>
                <a:spcPts val="300"/>
              </a:spcBef>
              <a:spcAft>
                <a:spcPts val="300"/>
              </a:spcAft>
              <a:buFont typeface="Wingdings" panose="05000000000000000000" pitchFamily="2" charset="2"/>
              <a:buChar char="ü"/>
              <a:defRPr/>
            </a:pPr>
            <a:r>
              <a:rPr lang="es-ES" sz="1400" b="1" dirty="0" smtClean="0">
                <a:solidFill>
                  <a:srgbClr val="000000">
                    <a:lumMod val="95000"/>
                    <a:lumOff val="5000"/>
                  </a:srgbClr>
                </a:solidFill>
                <a:latin typeface="Calibri" panose="020F0502020204030204" pitchFamily="34" charset="0"/>
              </a:rPr>
              <a:t>Efectos lado demanda </a:t>
            </a:r>
            <a:r>
              <a:rPr lang="es-ES" sz="1400" dirty="0" smtClean="0">
                <a:solidFill>
                  <a:srgbClr val="000000">
                    <a:lumMod val="95000"/>
                    <a:lumOff val="5000"/>
                  </a:srgbClr>
                </a:solidFill>
                <a:latin typeface="Calibri" panose="020F0502020204030204" pitchFamily="34" charset="0"/>
              </a:rPr>
              <a:t>(comprador) </a:t>
            </a:r>
            <a:r>
              <a:rPr lang="es-ES" sz="1400" b="1" dirty="0" smtClean="0">
                <a:solidFill>
                  <a:srgbClr val="000000">
                    <a:lumMod val="95000"/>
                    <a:lumOff val="5000"/>
                  </a:srgbClr>
                </a:solidFill>
                <a:latin typeface="Calibri" panose="020F0502020204030204" pitchFamily="34" charset="0"/>
              </a:rPr>
              <a:t>- lado oferta </a:t>
            </a:r>
            <a:r>
              <a:rPr lang="es-ES" sz="1400" dirty="0" smtClean="0">
                <a:solidFill>
                  <a:srgbClr val="000000">
                    <a:lumMod val="95000"/>
                    <a:lumOff val="5000"/>
                  </a:srgbClr>
                </a:solidFill>
                <a:latin typeface="Calibri" panose="020F0502020204030204" pitchFamily="34" charset="0"/>
              </a:rPr>
              <a:t>(proveedor):</a:t>
            </a:r>
            <a:r>
              <a:rPr lang="es-ES" sz="1400" b="1" dirty="0" smtClean="0">
                <a:solidFill>
                  <a:srgbClr val="000000">
                    <a:lumMod val="95000"/>
                    <a:lumOff val="5000"/>
                  </a:srgbClr>
                </a:solidFill>
                <a:latin typeface="Calibri" panose="020F0502020204030204" pitchFamily="34" charset="0"/>
              </a:rPr>
              <a:t>	</a:t>
            </a:r>
            <a:r>
              <a:rPr lang="en-GB" sz="1400" b="1" dirty="0" smtClean="0">
                <a:solidFill>
                  <a:srgbClr val="000000">
                    <a:lumMod val="95000"/>
                    <a:lumOff val="5000"/>
                  </a:srgbClr>
                </a:solidFill>
                <a:latin typeface="Calibri" panose="020F0502020204030204" pitchFamily="34" charset="0"/>
              </a:rPr>
              <a:t>                  [x10]</a:t>
            </a:r>
            <a:endParaRPr lang="en-GB" sz="1400" b="1" dirty="0">
              <a:solidFill>
                <a:srgbClr val="000000">
                  <a:lumMod val="95000"/>
                  <a:lumOff val="5000"/>
                </a:srgbClr>
              </a:solidFill>
              <a:latin typeface="Calibri" panose="020F0502020204030204" pitchFamily="34" charset="0"/>
            </a:endParaRPr>
          </a:p>
          <a:p>
            <a:pPr marL="1273175" lvl="2" indent="-285750">
              <a:spcBef>
                <a:spcPts val="300"/>
              </a:spcBef>
              <a:spcAft>
                <a:spcPts val="300"/>
              </a:spcAft>
              <a:buFont typeface="Wingdings" panose="05000000000000000000" pitchFamily="2" charset="2"/>
              <a:buChar char="§"/>
              <a:defRPr/>
            </a:pPr>
            <a:endParaRPr lang="en-GB" sz="1400" dirty="0" smtClean="0">
              <a:solidFill>
                <a:srgbClr val="000000">
                  <a:lumMod val="95000"/>
                  <a:lumOff val="5000"/>
                </a:srgbClr>
              </a:solidFill>
              <a:latin typeface="Calibri" panose="020F0502020204030204" pitchFamily="34" charset="0"/>
              <a:cs typeface="+mn-cs"/>
            </a:endParaRPr>
          </a:p>
        </p:txBody>
      </p:sp>
      <p:sp>
        <p:nvSpPr>
          <p:cNvPr id="12" name="Rectangle 3"/>
          <p:cNvSpPr>
            <a:spLocks noChangeArrowheads="1"/>
          </p:cNvSpPr>
          <p:nvPr/>
        </p:nvSpPr>
        <p:spPr bwMode="auto">
          <a:xfrm>
            <a:off x="499717" y="1268760"/>
            <a:ext cx="8773763" cy="460375"/>
          </a:xfrm>
          <a:prstGeom prst="rect">
            <a:avLst/>
          </a:prstGeom>
          <a:solidFill>
            <a:srgbClr val="333333"/>
          </a:solidFill>
          <a:ln>
            <a:noFill/>
          </a:ln>
          <a:effectLst/>
          <a:extLst/>
        </p:spPr>
        <p:txBody>
          <a:bodyPr wrap="square" lIns="76200" tIns="38100" rIns="76200" bIns="38100">
            <a:spAutoFit/>
          </a:bodyPr>
          <a:lstStyle/>
          <a:p>
            <a:pPr marL="609600" indent="-609600">
              <a:lnSpc>
                <a:spcPct val="50000"/>
              </a:lnSpc>
              <a:spcBef>
                <a:spcPct val="50000"/>
              </a:spcBef>
              <a:defRPr/>
            </a:pPr>
            <a:r>
              <a:rPr lang="en-GB" sz="200" b="1" dirty="0">
                <a:latin typeface="Arial Narrow" pitchFamily="34" charset="0"/>
                <a:cs typeface="+mn-cs"/>
              </a:rPr>
              <a:t>	</a:t>
            </a:r>
          </a:p>
          <a:p>
            <a:pPr marL="609600" indent="-609600">
              <a:lnSpc>
                <a:spcPct val="50000"/>
              </a:lnSpc>
              <a:spcBef>
                <a:spcPct val="50000"/>
              </a:spcBef>
              <a:defRPr/>
            </a:pPr>
            <a:r>
              <a:rPr lang="en-GB" sz="2400" b="1" dirty="0">
                <a:latin typeface="Arial Narrow" pitchFamily="34" charset="0"/>
                <a:cs typeface="+mn-cs"/>
              </a:rPr>
              <a:t> </a:t>
            </a:r>
            <a:r>
              <a:rPr lang="en-GB" sz="2400" b="1" dirty="0" smtClean="0">
                <a:latin typeface="Arial Narrow" pitchFamily="34" charset="0"/>
                <a:cs typeface="+mn-cs"/>
              </a:rPr>
              <a:t>IV.</a:t>
            </a:r>
            <a:r>
              <a:rPr lang="en-GB" sz="2400" b="1" dirty="0">
                <a:latin typeface="Arial Narrow" pitchFamily="34" charset="0"/>
                <a:cs typeface="+mn-cs"/>
              </a:rPr>
              <a:t>	</a:t>
            </a:r>
            <a:r>
              <a:rPr lang="en-GB" sz="2400" b="1" dirty="0" smtClean="0">
                <a:latin typeface="Arial Narrow" pitchFamily="34" charset="0"/>
                <a:cs typeface="+mn-cs"/>
              </a:rPr>
              <a:t>LÓGICA ECONÓMICA</a:t>
            </a:r>
            <a:endParaRPr lang="en-GB" sz="2400" b="1" dirty="0">
              <a:latin typeface="Arial Narrow" pitchFamily="34" charset="0"/>
              <a:cs typeface="+mn-cs"/>
            </a:endParaRPr>
          </a:p>
        </p:txBody>
      </p:sp>
      <p:pic>
        <p:nvPicPr>
          <p:cNvPr id="10" name="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409" y="6228299"/>
            <a:ext cx="1060557" cy="500084"/>
          </a:xfrm>
          <a:prstGeom prst="rect">
            <a:avLst/>
          </a:prstGeom>
        </p:spPr>
      </p:pic>
      <p:sp>
        <p:nvSpPr>
          <p:cNvPr id="11" name="Rectangle 17"/>
          <p:cNvSpPr>
            <a:spLocks noChangeArrowheads="1"/>
          </p:cNvSpPr>
          <p:nvPr/>
        </p:nvSpPr>
        <p:spPr bwMode="auto">
          <a:xfrm>
            <a:off x="539552" y="434752"/>
            <a:ext cx="8604448" cy="473968"/>
          </a:xfrm>
          <a:prstGeom prst="rect">
            <a:avLst/>
          </a:prstGeom>
          <a:noFill/>
          <a:ln w="12700">
            <a:noFill/>
            <a:miter lim="800000"/>
            <a:headEnd/>
            <a:tailEnd/>
          </a:ln>
          <a:effectLst/>
        </p:spPr>
        <p:txBody>
          <a:bodyPr lIns="46038" tIns="44450" rIns="46038" bIns="44450"/>
          <a:lstStyle/>
          <a:p>
            <a:pPr lvl="0" eaLnBrk="0" hangingPunct="0">
              <a:defRPr/>
            </a:pPr>
            <a:r>
              <a:rPr lang="es-ES" sz="2000" b="1" dirty="0" smtClean="0">
                <a:solidFill>
                  <a:srgbClr val="000000"/>
                </a:solidFill>
                <a:latin typeface="Arial" pitchFamily="34" charset="0"/>
              </a:rPr>
              <a:t>CPI. </a:t>
            </a:r>
            <a:r>
              <a:rPr lang="es-ES" sz="1400" b="1" dirty="0" smtClean="0">
                <a:solidFill>
                  <a:srgbClr val="000000"/>
                </a:solidFill>
                <a:latin typeface="Arial" pitchFamily="34" charset="0"/>
              </a:rPr>
              <a:t>FUNDAMENTOS E INSTRUMENTACIÓN</a:t>
            </a:r>
            <a:endParaRPr lang="es-ES" sz="1400" b="1" dirty="0">
              <a:solidFill>
                <a:srgbClr val="000000"/>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143641520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íxel">
  <a:themeElements>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fontScheme name="Píxel">
      <a:majorFont>
        <a:latin typeface="Souvenir Lt BT"/>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themeOverride>
</file>

<file path=ppt/theme/themeOverride2.xml><?xml version="1.0" encoding="utf-8"?>
<a:themeOverride xmlns:a="http://schemas.openxmlformats.org/drawingml/2006/main">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themeOverride>
</file>

<file path=ppt/theme/themeOverride3.xml><?xml version="1.0" encoding="utf-8"?>
<a:themeOverride xmlns:a="http://schemas.openxmlformats.org/drawingml/2006/main">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themeOverride>
</file>

<file path=docProps/app.xml><?xml version="1.0" encoding="utf-8"?>
<Properties xmlns="http://schemas.openxmlformats.org/officeDocument/2006/extended-properties" xmlns:vt="http://schemas.openxmlformats.org/officeDocument/2006/docPropsVTypes">
  <TotalTime>16796</TotalTime>
  <Words>981</Words>
  <Application>Microsoft Office PowerPoint</Application>
  <PresentationFormat>A4 (210 x 297 mm)</PresentationFormat>
  <Paragraphs>314</Paragraphs>
  <Slides>23</Slides>
  <Notes>23</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Píxel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MICINN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medidas anticrisis”</dc:title>
  <dc:creator>MICINN</dc:creator>
  <cp:lastModifiedBy>Garrido Moreno, Juan Manuel</cp:lastModifiedBy>
  <cp:revision>738</cp:revision>
  <cp:lastPrinted>2015-04-08T12:11:43Z</cp:lastPrinted>
  <dcterms:created xsi:type="dcterms:W3CDTF">2008-11-24T13:43:26Z</dcterms:created>
  <dcterms:modified xsi:type="dcterms:W3CDTF">2015-09-20T22:18:51Z</dcterms:modified>
</cp:coreProperties>
</file>