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9" r:id="rId2"/>
    <p:sldId id="279" r:id="rId3"/>
    <p:sldId id="277" r:id="rId4"/>
    <p:sldId id="270" r:id="rId5"/>
    <p:sldId id="273" r:id="rId6"/>
    <p:sldId id="271" r:id="rId7"/>
    <p:sldId id="272" r:id="rId8"/>
    <p:sldId id="274" r:id="rId9"/>
    <p:sldId id="280" r:id="rId10"/>
    <p:sldId id="278" r:id="rId11"/>
    <p:sldId id="259" r:id="rId12"/>
    <p:sldId id="260" r:id="rId13"/>
    <p:sldId id="281" r:id="rId14"/>
    <p:sldId id="262" r:id="rId15"/>
    <p:sldId id="263" r:id="rId16"/>
    <p:sldId id="275" r:id="rId17"/>
    <p:sldId id="264" r:id="rId18"/>
    <p:sldId id="265" r:id="rId19"/>
    <p:sldId id="266" r:id="rId20"/>
    <p:sldId id="267" r:id="rId21"/>
    <p:sldId id="268" r:id="rId22"/>
    <p:sldId id="276"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946"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330DBD-0A0C-42CF-BD03-4AD5E2E6E366}" type="datetimeFigureOut">
              <a:rPr lang="es-ES" smtClean="0"/>
              <a:t>19/04/2013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55F942-3211-4522-9DC7-6F6E6E700CF0}" type="slidenum">
              <a:rPr lang="es-ES" smtClean="0"/>
              <a:t>‹Nº›</a:t>
            </a:fld>
            <a:endParaRPr lang="es-ES"/>
          </a:p>
        </p:txBody>
      </p:sp>
    </p:spTree>
    <p:extLst>
      <p:ext uri="{BB962C8B-B14F-4D97-AF65-F5344CB8AC3E}">
        <p14:creationId xmlns:p14="http://schemas.microsoft.com/office/powerpoint/2010/main" val="1948005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Marcador de imagen de diapositiva"/>
          <p:cNvSpPr>
            <a:spLocks noGrp="1" noRot="1" noChangeAspect="1" noTextEdit="1"/>
          </p:cNvSpPr>
          <p:nvPr>
            <p:ph type="sldImg"/>
          </p:nvPr>
        </p:nvSpPr>
        <p:spPr>
          <a:xfrm>
            <a:off x="1143000" y="685800"/>
            <a:ext cx="4572000" cy="3429000"/>
          </a:xfrm>
          <a:noFill/>
        </p:spPr>
      </p:sp>
      <p:sp>
        <p:nvSpPr>
          <p:cNvPr id="73731" name="2 Marcador de notas"/>
          <p:cNvSpPr>
            <a:spLocks noGrp="1"/>
          </p:cNvSpPr>
          <p:nvPr>
            <p:ph type="body" idx="1"/>
          </p:nvPr>
        </p:nvSpPr>
        <p:spPr>
          <a:noFill/>
        </p:spPr>
        <p:txBody>
          <a:bodyPr/>
          <a:lstStyle/>
          <a:p>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dirty="0" smtClean="0"/>
              <a:t>Organización y funcionamiento definidas en el marco del reglamento correspondiente. En el reglamento se detallará, por lo menos, el proceso de constitución de la Comisión, el método de renovación de sus miembros y el proceso a seguir para la toma de decisiones.</a:t>
            </a:r>
          </a:p>
        </p:txBody>
      </p:sp>
      <p:sp>
        <p:nvSpPr>
          <p:cNvPr id="4" name="3 Marcador de número de diapositiva"/>
          <p:cNvSpPr>
            <a:spLocks noGrp="1"/>
          </p:cNvSpPr>
          <p:nvPr>
            <p:ph type="sldNum" sz="quarter" idx="10"/>
          </p:nvPr>
        </p:nvSpPr>
        <p:spPr/>
        <p:txBody>
          <a:bodyPr/>
          <a:lstStyle/>
          <a:p>
            <a:fld id="{6055F942-3211-4522-9DC7-6F6E6E700CF0}" type="slidenum">
              <a:rPr lang="es-ES" smtClean="0"/>
              <a:t>7</a:t>
            </a:fld>
            <a:endParaRPr lang="es-ES"/>
          </a:p>
        </p:txBody>
      </p:sp>
    </p:spTree>
    <p:extLst>
      <p:ext uri="{BB962C8B-B14F-4D97-AF65-F5344CB8AC3E}">
        <p14:creationId xmlns:p14="http://schemas.microsoft.com/office/powerpoint/2010/main" val="2528396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nSpc>
                <a:spcPct val="150000"/>
              </a:lnSpc>
            </a:pPr>
            <a:r>
              <a:rPr lang="es-ES" sz="1200" b="1" dirty="0" smtClean="0"/>
              <a:t>Seguimiento de la opinión de los estudiantes y de los doctores egresados.</a:t>
            </a:r>
          </a:p>
          <a:p>
            <a:pPr>
              <a:lnSpc>
                <a:spcPct val="150000"/>
              </a:lnSpc>
            </a:pPr>
            <a:r>
              <a:rPr lang="es-ES" sz="1200" dirty="0" smtClean="0"/>
              <a:t>El seguimiento y la satisfacción de los colectivos implicados en el desarrollo de los PD es un aspecto relevante.</a:t>
            </a:r>
          </a:p>
          <a:p>
            <a:pPr>
              <a:lnSpc>
                <a:spcPct val="150000"/>
              </a:lnSpc>
            </a:pPr>
            <a:r>
              <a:rPr lang="es-ES" sz="1200" dirty="0" smtClean="0"/>
              <a:t>La opinión de los estudiantes y de los doctores egresados será de especial importancia a la hora de definir e implantar acciones de mejora.</a:t>
            </a:r>
          </a:p>
          <a:p>
            <a:pPr>
              <a:lnSpc>
                <a:spcPct val="150000"/>
              </a:lnSpc>
            </a:pPr>
            <a:r>
              <a:rPr lang="es-ES" sz="1200" dirty="0" smtClean="0"/>
              <a:t> </a:t>
            </a:r>
          </a:p>
          <a:p>
            <a:pPr>
              <a:lnSpc>
                <a:spcPct val="150000"/>
              </a:lnSpc>
            </a:pPr>
            <a:r>
              <a:rPr lang="es-ES" sz="1200" dirty="0" smtClean="0"/>
              <a:t>El SGIC del programa de doctorado prevé la existencia de procedimientos para dar respuesta a estas exigencias.</a:t>
            </a:r>
          </a:p>
          <a:p>
            <a:endParaRPr lang="es-ES" dirty="0"/>
          </a:p>
        </p:txBody>
      </p:sp>
      <p:sp>
        <p:nvSpPr>
          <p:cNvPr id="4" name="3 Marcador de número de diapositiva"/>
          <p:cNvSpPr>
            <a:spLocks noGrp="1"/>
          </p:cNvSpPr>
          <p:nvPr>
            <p:ph type="sldNum" sz="quarter" idx="10"/>
          </p:nvPr>
        </p:nvSpPr>
        <p:spPr/>
        <p:txBody>
          <a:bodyPr/>
          <a:lstStyle/>
          <a:p>
            <a:fld id="{6055F942-3211-4522-9DC7-6F6E6E700CF0}" type="slidenum">
              <a:rPr lang="es-ES" smtClean="0"/>
              <a:t>14</a:t>
            </a:fld>
            <a:endParaRPr lang="es-ES"/>
          </a:p>
        </p:txBody>
      </p:sp>
    </p:spTree>
    <p:extLst>
      <p:ext uri="{BB962C8B-B14F-4D97-AF65-F5344CB8AC3E}">
        <p14:creationId xmlns:p14="http://schemas.microsoft.com/office/powerpoint/2010/main" val="2126211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dirty="0" smtClean="0"/>
              <a:t>Los Programas de Doctorado contarán con mecanismos y procedimientos que aseguren el correcto de los programas de movilidad.</a:t>
            </a:r>
          </a:p>
          <a:p>
            <a:endParaRPr lang="es-ES" dirty="0"/>
          </a:p>
        </p:txBody>
      </p:sp>
      <p:sp>
        <p:nvSpPr>
          <p:cNvPr id="4" name="3 Marcador de número de diapositiva"/>
          <p:cNvSpPr>
            <a:spLocks noGrp="1"/>
          </p:cNvSpPr>
          <p:nvPr>
            <p:ph type="sldNum" sz="quarter" idx="10"/>
          </p:nvPr>
        </p:nvSpPr>
        <p:spPr/>
        <p:txBody>
          <a:bodyPr/>
          <a:lstStyle/>
          <a:p>
            <a:fld id="{6055F942-3211-4522-9DC7-6F6E6E700CF0}" type="slidenum">
              <a:rPr lang="es-ES" smtClean="0"/>
              <a:t>15</a:t>
            </a:fld>
            <a:endParaRPr lang="es-ES"/>
          </a:p>
        </p:txBody>
      </p:sp>
    </p:spTree>
    <p:extLst>
      <p:ext uri="{BB962C8B-B14F-4D97-AF65-F5344CB8AC3E}">
        <p14:creationId xmlns:p14="http://schemas.microsoft.com/office/powerpoint/2010/main" val="203837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1911813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97938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369787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137751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70757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108463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3528810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1786699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125899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3536088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6ED7C5C-C96A-4F38-9612-EF009585CEBF}" type="datetimeFigureOut">
              <a:rPr lang="es-ES" smtClean="0"/>
              <a:t>19/04/2013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675307C-A8D6-422A-91E7-F6A09125F2AB}" type="slidenum">
              <a:rPr lang="es-ES" smtClean="0"/>
              <a:t>‹Nº›</a:t>
            </a:fld>
            <a:endParaRPr lang="es-ES"/>
          </a:p>
        </p:txBody>
      </p:sp>
    </p:spTree>
    <p:extLst>
      <p:ext uri="{BB962C8B-B14F-4D97-AF65-F5344CB8AC3E}">
        <p14:creationId xmlns:p14="http://schemas.microsoft.com/office/powerpoint/2010/main" val="368988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D7C5C-C96A-4F38-9612-EF009585CEBF}" type="datetimeFigureOut">
              <a:rPr lang="es-ES" smtClean="0"/>
              <a:t>19/04/2013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75307C-A8D6-422A-91E7-F6A09125F2AB}" type="slidenum">
              <a:rPr lang="es-ES" smtClean="0"/>
              <a:t>‹Nº›</a:t>
            </a:fld>
            <a:endParaRPr lang="es-ES"/>
          </a:p>
        </p:txBody>
      </p:sp>
    </p:spTree>
    <p:extLst>
      <p:ext uri="{BB962C8B-B14F-4D97-AF65-F5344CB8AC3E}">
        <p14:creationId xmlns:p14="http://schemas.microsoft.com/office/powerpoint/2010/main" val="832299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533400" y="1916113"/>
            <a:ext cx="8215064" cy="1152848"/>
          </a:xfrm>
        </p:spPr>
        <p:txBody>
          <a:bodyPr anchor="t">
            <a:normAutofit fontScale="90000"/>
          </a:bodyPr>
          <a:lstStyle/>
          <a:p>
            <a:pPr>
              <a:lnSpc>
                <a:spcPts val="3563"/>
              </a:lnSpc>
            </a:pPr>
            <a:r>
              <a:rPr lang="es-ES" sz="3200" b="1" dirty="0"/>
              <a:t>Estado actual </a:t>
            </a:r>
            <a:r>
              <a:rPr lang="es-ES" sz="3200" b="1" dirty="0" smtClean="0"/>
              <a:t>de </a:t>
            </a:r>
            <a:r>
              <a:rPr lang="es-ES" sz="3200" b="1" dirty="0"/>
              <a:t>los Sistemas de Calidad del </a:t>
            </a:r>
            <a:r>
              <a:rPr lang="es-ES" sz="3200" b="1" dirty="0" smtClean="0"/>
              <a:t>Programa de Doctorado </a:t>
            </a:r>
            <a:r>
              <a:rPr lang="es-ES" sz="3200" b="1" dirty="0"/>
              <a:t>en </a:t>
            </a:r>
            <a:r>
              <a:rPr lang="es-ES" sz="3200" b="1" dirty="0" smtClean="0"/>
              <a:t>la Universidad de Vigo</a:t>
            </a:r>
            <a:r>
              <a:rPr lang="gl-ES" sz="3600" dirty="0" smtClean="0">
                <a:latin typeface="Calibri" pitchFamily="34" charset="0"/>
              </a:rPr>
              <a:t/>
            </a:r>
            <a:br>
              <a:rPr lang="gl-ES" sz="3600" dirty="0" smtClean="0">
                <a:latin typeface="Calibri" pitchFamily="34" charset="0"/>
              </a:rPr>
            </a:br>
            <a:r>
              <a:rPr lang="gl-ES" sz="3600" dirty="0" smtClean="0">
                <a:latin typeface="Calibri" pitchFamily="34" charset="0"/>
              </a:rPr>
              <a:t/>
            </a:r>
            <a:br>
              <a:rPr lang="gl-ES" sz="3600" dirty="0" smtClean="0">
                <a:latin typeface="Calibri" pitchFamily="34" charset="0"/>
              </a:rPr>
            </a:br>
            <a:r>
              <a:rPr lang="gl-ES" sz="3600" dirty="0" smtClean="0">
                <a:latin typeface="Calibri" pitchFamily="34" charset="0"/>
              </a:rPr>
              <a:t/>
            </a:r>
            <a:br>
              <a:rPr lang="gl-ES" sz="3600" dirty="0" smtClean="0">
                <a:latin typeface="Calibri" pitchFamily="34" charset="0"/>
              </a:rPr>
            </a:br>
            <a:r>
              <a:rPr lang="gl-ES" sz="3600" dirty="0" smtClean="0">
                <a:latin typeface="Calibri" pitchFamily="34" charset="0"/>
              </a:rPr>
              <a:t/>
            </a:r>
            <a:br>
              <a:rPr lang="gl-ES" sz="3600" dirty="0" smtClean="0">
                <a:latin typeface="Calibri" pitchFamily="34" charset="0"/>
              </a:rPr>
            </a:br>
            <a:endParaRPr lang="gl-ES" sz="3600" dirty="0" smtClean="0">
              <a:latin typeface="Calibri" pitchFamily="34" charset="0"/>
            </a:endParaRPr>
          </a:p>
        </p:txBody>
      </p:sp>
      <p:sp>
        <p:nvSpPr>
          <p:cNvPr id="7" name="5 Título"/>
          <p:cNvSpPr txBox="1">
            <a:spLocks/>
          </p:cNvSpPr>
          <p:nvPr/>
        </p:nvSpPr>
        <p:spPr bwMode="auto">
          <a:xfrm>
            <a:off x="4978909" y="5492646"/>
            <a:ext cx="3682752" cy="818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noAutofit/>
          </a:bodyPr>
          <a:lstStyle>
            <a:lvl1pPr algn="ctr" defTabSz="457200" rtl="0" eaLnBrk="1" fontAlgn="base" hangingPunct="1">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Georgia" pitchFamily="-65" charset="0"/>
                <a:ea typeface="ＭＳ Ｐゴシック" pitchFamily="-65" charset="-128"/>
                <a:cs typeface="ＭＳ Ｐゴシック" pitchFamily="-65" charset="-128"/>
              </a:defRPr>
            </a:lvl9pPr>
          </a:lstStyle>
          <a:p>
            <a:pPr>
              <a:lnSpc>
                <a:spcPct val="150000"/>
              </a:lnSpc>
            </a:pPr>
            <a:r>
              <a:rPr lang="gl-ES" sz="1600" dirty="0" smtClean="0">
                <a:solidFill>
                  <a:prstClr val="black"/>
                </a:solidFill>
                <a:latin typeface="+mn-lt"/>
              </a:rPr>
              <a:t/>
            </a:r>
            <a:br>
              <a:rPr lang="gl-ES" sz="1600" dirty="0" smtClean="0">
                <a:solidFill>
                  <a:prstClr val="black"/>
                </a:solidFill>
                <a:latin typeface="+mn-lt"/>
              </a:rPr>
            </a:br>
            <a:r>
              <a:rPr lang="es-ES" sz="1600" b="1" dirty="0">
                <a:latin typeface="+mn-lt"/>
              </a:rPr>
              <a:t>IV Jornadas de Reflexión y Debate de las </a:t>
            </a:r>
            <a:r>
              <a:rPr lang="es-ES" sz="1600" b="1" dirty="0" err="1" smtClean="0">
                <a:latin typeface="+mn-lt"/>
              </a:rPr>
              <a:t>UTCs</a:t>
            </a:r>
            <a:r>
              <a:rPr lang="es-ES" sz="1600" b="1" dirty="0" smtClean="0">
                <a:latin typeface="+mn-lt"/>
              </a:rPr>
              <a:t>, A Coruña, </a:t>
            </a:r>
            <a:r>
              <a:rPr lang="es-ES" sz="1600" b="1" dirty="0" smtClean="0">
                <a:latin typeface="+mn-lt"/>
              </a:rPr>
              <a:t>19 </a:t>
            </a:r>
            <a:r>
              <a:rPr lang="es-ES" sz="1600" b="1" dirty="0" smtClean="0">
                <a:latin typeface="+mn-lt"/>
              </a:rPr>
              <a:t>abril 2013</a:t>
            </a:r>
          </a:p>
          <a:p>
            <a:pPr>
              <a:lnSpc>
                <a:spcPct val="150000"/>
              </a:lnSpc>
            </a:pPr>
            <a:endParaRPr lang="es-ES" sz="1600" b="1" dirty="0">
              <a:latin typeface="+mn-lt"/>
            </a:endParaRPr>
          </a:p>
        </p:txBody>
      </p:sp>
      <p:sp>
        <p:nvSpPr>
          <p:cNvPr id="8" name="7 CuadroTexto"/>
          <p:cNvSpPr txBox="1"/>
          <p:nvPr/>
        </p:nvSpPr>
        <p:spPr>
          <a:xfrm>
            <a:off x="3458242" y="3140968"/>
            <a:ext cx="2963632" cy="1154162"/>
          </a:xfrm>
          <a:prstGeom prst="rect">
            <a:avLst/>
          </a:prstGeom>
          <a:noFill/>
        </p:spPr>
        <p:txBody>
          <a:bodyPr wrap="none" rtlCol="0">
            <a:spAutoFit/>
          </a:bodyPr>
          <a:lstStyle/>
          <a:p>
            <a:pPr algn="ctr">
              <a:lnSpc>
                <a:spcPct val="150000"/>
              </a:lnSpc>
            </a:pPr>
            <a:r>
              <a:rPr lang="es-ES" dirty="0" smtClean="0"/>
              <a:t>Inmaculada Prieto</a:t>
            </a:r>
          </a:p>
          <a:p>
            <a:pPr algn="ctr">
              <a:lnSpc>
                <a:spcPct val="150000"/>
              </a:lnSpc>
            </a:pPr>
            <a:r>
              <a:rPr lang="es-ES" sz="1400" dirty="0" smtClean="0"/>
              <a:t>Área de Apoyo a la Docencia y Calidad</a:t>
            </a:r>
          </a:p>
          <a:p>
            <a:pPr algn="ctr">
              <a:lnSpc>
                <a:spcPct val="150000"/>
              </a:lnSpc>
            </a:pPr>
            <a:r>
              <a:rPr lang="es-ES" sz="1400" dirty="0" smtClean="0"/>
              <a:t>Universidad de Vigo </a:t>
            </a:r>
            <a:endParaRPr lang="es-ES" sz="1400" dirty="0"/>
          </a:p>
        </p:txBody>
      </p:sp>
    </p:spTree>
    <p:extLst>
      <p:ext uri="{BB962C8B-B14F-4D97-AF65-F5344CB8AC3E}">
        <p14:creationId xmlns:p14="http://schemas.microsoft.com/office/powerpoint/2010/main" val="26133535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10</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3" name="2 Rectángulo"/>
          <p:cNvSpPr/>
          <p:nvPr/>
        </p:nvSpPr>
        <p:spPr>
          <a:xfrm>
            <a:off x="533400" y="1268760"/>
            <a:ext cx="7927032" cy="3539430"/>
          </a:xfrm>
          <a:prstGeom prst="rect">
            <a:avLst/>
          </a:prstGeom>
        </p:spPr>
        <p:txBody>
          <a:bodyPr wrap="square">
            <a:spAutoFit/>
          </a:bodyPr>
          <a:lstStyle/>
          <a:p>
            <a:pPr lvl="1">
              <a:lnSpc>
                <a:spcPct val="200000"/>
              </a:lnSpc>
            </a:pPr>
            <a:r>
              <a:rPr lang="es-ES" sz="1600" b="1" dirty="0"/>
              <a:t>3. Mecanismos y procedimientos para la revisión, mejora y resultados del </a:t>
            </a:r>
            <a:r>
              <a:rPr lang="es-ES" sz="1600" b="1" dirty="0" smtClean="0"/>
              <a:t>programa de doctorado (PD)</a:t>
            </a:r>
            <a:endParaRPr lang="es-ES" sz="1600" b="1" dirty="0"/>
          </a:p>
          <a:p>
            <a:pPr lvl="2">
              <a:lnSpc>
                <a:spcPct val="200000"/>
              </a:lnSpc>
            </a:pPr>
            <a:r>
              <a:rPr lang="es-ES" sz="1600" dirty="0"/>
              <a:t>3.1. Desarrollo y resultados del programa de doctorado</a:t>
            </a:r>
          </a:p>
          <a:p>
            <a:pPr lvl="2">
              <a:lnSpc>
                <a:spcPct val="200000"/>
              </a:lnSpc>
            </a:pPr>
            <a:r>
              <a:rPr lang="es-ES" sz="1600" dirty="0"/>
              <a:t>3.2. Seguimiento de la opinión de los estudiantes y de los doctores </a:t>
            </a:r>
            <a:r>
              <a:rPr lang="es-ES" sz="1600" dirty="0" smtClean="0"/>
              <a:t>egresados</a:t>
            </a:r>
            <a:endParaRPr lang="es-ES" sz="1600" dirty="0"/>
          </a:p>
          <a:p>
            <a:pPr lvl="2">
              <a:lnSpc>
                <a:spcPct val="200000"/>
              </a:lnSpc>
            </a:pPr>
            <a:r>
              <a:rPr lang="es-ES" sz="1600" dirty="0"/>
              <a:t>3.3. Programas de movilidad</a:t>
            </a:r>
          </a:p>
          <a:p>
            <a:pPr lvl="2">
              <a:lnSpc>
                <a:spcPct val="200000"/>
              </a:lnSpc>
            </a:pPr>
            <a:r>
              <a:rPr lang="es-ES" sz="1600" dirty="0"/>
              <a:t>3.4. Transparencia y rendición de cuentas</a:t>
            </a:r>
          </a:p>
          <a:p>
            <a:pPr lvl="2">
              <a:lnSpc>
                <a:spcPct val="200000"/>
              </a:lnSpc>
            </a:pPr>
            <a:r>
              <a:rPr lang="es-ES" sz="1600" dirty="0"/>
              <a:t>3.5. Programas interuniversitarios de doctorado</a:t>
            </a:r>
          </a:p>
        </p:txBody>
      </p:sp>
    </p:spTree>
    <p:extLst>
      <p:ext uri="{BB962C8B-B14F-4D97-AF65-F5344CB8AC3E}">
        <p14:creationId xmlns:p14="http://schemas.microsoft.com/office/powerpoint/2010/main" val="1196750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896408"/>
            <a:ext cx="8064896" cy="4524315"/>
          </a:xfrm>
          <a:prstGeom prst="rect">
            <a:avLst/>
          </a:prstGeom>
        </p:spPr>
        <p:txBody>
          <a:bodyPr wrap="square">
            <a:spAutoFit/>
          </a:bodyPr>
          <a:lstStyle/>
          <a:p>
            <a:pPr algn="just">
              <a:lnSpc>
                <a:spcPct val="150000"/>
              </a:lnSpc>
            </a:pPr>
            <a:r>
              <a:rPr lang="es-ES" sz="1600" b="1" dirty="0" smtClean="0"/>
              <a:t>3.1. Desarrollo </a:t>
            </a:r>
            <a:r>
              <a:rPr lang="es-ES" sz="1600" b="1" dirty="0"/>
              <a:t>y resultados del programa de doctorado</a:t>
            </a:r>
          </a:p>
          <a:p>
            <a:pPr algn="just">
              <a:lnSpc>
                <a:spcPct val="150000"/>
              </a:lnSpc>
            </a:pPr>
            <a:endParaRPr lang="es-ES" sz="1600" dirty="0" smtClean="0"/>
          </a:p>
          <a:p>
            <a:pPr algn="just">
              <a:lnSpc>
                <a:spcPct val="150000"/>
              </a:lnSpc>
            </a:pPr>
            <a:r>
              <a:rPr lang="es-ES" sz="1600" dirty="0" smtClean="0"/>
              <a:t>Los </a:t>
            </a:r>
            <a:r>
              <a:rPr lang="es-ES" sz="1600" dirty="0" smtClean="0"/>
              <a:t>PD </a:t>
            </a:r>
            <a:r>
              <a:rPr lang="es-ES" sz="1600" dirty="0"/>
              <a:t>contarán con mecanismos y procedimientos que aseguren el desarrollo y supervisión de los </a:t>
            </a:r>
            <a:r>
              <a:rPr lang="es-ES" sz="1600" dirty="0" smtClean="0"/>
              <a:t>programas:</a:t>
            </a:r>
            <a:endParaRPr lang="es-ES" sz="1600" dirty="0"/>
          </a:p>
          <a:p>
            <a:pPr marL="742950" lvl="1" indent="-285750" algn="just">
              <a:lnSpc>
                <a:spcPct val="150000"/>
              </a:lnSpc>
              <a:buFont typeface="Arial" pitchFamily="34" charset="0"/>
              <a:buChar char="•"/>
            </a:pPr>
            <a:r>
              <a:rPr lang="es-ES" sz="1600" dirty="0"/>
              <a:t>los requisitos de acceso y criterios de </a:t>
            </a:r>
            <a:r>
              <a:rPr lang="es-ES" sz="1600" dirty="0" smtClean="0"/>
              <a:t>admisión</a:t>
            </a:r>
            <a:endParaRPr lang="es-ES" sz="1600" dirty="0"/>
          </a:p>
          <a:p>
            <a:pPr marL="742950" lvl="1" indent="-285750" algn="just">
              <a:lnSpc>
                <a:spcPct val="150000"/>
              </a:lnSpc>
              <a:buFont typeface="Arial" pitchFamily="34" charset="0"/>
              <a:buChar char="•"/>
            </a:pPr>
            <a:r>
              <a:rPr lang="es-ES" sz="1600" dirty="0"/>
              <a:t>la organización de la formación doctoral, incluyendo la organización con los estudiantes / doctorandos matriculados a tiempo </a:t>
            </a:r>
            <a:r>
              <a:rPr lang="es-ES" sz="1600" dirty="0" smtClean="0"/>
              <a:t>parcial</a:t>
            </a:r>
            <a:endParaRPr lang="es-ES" sz="1600" dirty="0"/>
          </a:p>
          <a:p>
            <a:pPr marL="742950" lvl="1" indent="-285750" algn="just">
              <a:lnSpc>
                <a:spcPct val="150000"/>
              </a:lnSpc>
              <a:buFont typeface="Arial" pitchFamily="34" charset="0"/>
              <a:buChar char="•"/>
            </a:pPr>
            <a:r>
              <a:rPr lang="es-ES" sz="1600" dirty="0"/>
              <a:t>la planificación de las actividades formativas y su  desarrollo temporal y duración,</a:t>
            </a:r>
          </a:p>
          <a:p>
            <a:pPr marL="742950" lvl="1" indent="-285750" algn="just">
              <a:lnSpc>
                <a:spcPct val="150000"/>
              </a:lnSpc>
              <a:buFont typeface="Arial" pitchFamily="34" charset="0"/>
              <a:buChar char="•"/>
            </a:pPr>
            <a:r>
              <a:rPr lang="es-ES" sz="1600" dirty="0"/>
              <a:t>la supervisión y seguimiento del </a:t>
            </a:r>
            <a:r>
              <a:rPr lang="es-ES" sz="1600" dirty="0" smtClean="0"/>
              <a:t>doctorando</a:t>
            </a:r>
            <a:endParaRPr lang="es-ES" sz="1600" dirty="0"/>
          </a:p>
          <a:p>
            <a:pPr marL="742950" lvl="1" indent="-285750" algn="just">
              <a:lnSpc>
                <a:spcPct val="150000"/>
              </a:lnSpc>
              <a:buFont typeface="Arial" pitchFamily="34" charset="0"/>
              <a:buChar char="•"/>
            </a:pPr>
            <a:r>
              <a:rPr lang="es-ES" sz="1600" dirty="0"/>
              <a:t>la adquisición de competencias de los </a:t>
            </a:r>
            <a:r>
              <a:rPr lang="es-ES" sz="1600" dirty="0" smtClean="0"/>
              <a:t>doctorandos</a:t>
            </a:r>
            <a:endParaRPr lang="es-ES" sz="1600" dirty="0"/>
          </a:p>
          <a:p>
            <a:pPr marL="742950" lvl="1" indent="-285750" algn="just">
              <a:lnSpc>
                <a:spcPct val="150000"/>
              </a:lnSpc>
              <a:buFont typeface="Arial" pitchFamily="34" charset="0"/>
              <a:buChar char="•"/>
            </a:pPr>
            <a:r>
              <a:rPr lang="es-ES" sz="1600" dirty="0"/>
              <a:t>la realización, evaluación y defensa de tesis doctorales en términos de una investigación de calidad</a:t>
            </a:r>
            <a:r>
              <a:rPr lang="es-ES" sz="1600" dirty="0" smtClean="0"/>
              <a:t>.</a:t>
            </a:r>
            <a:endParaRPr lang="es-ES" sz="1600" dirty="0"/>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11</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3" name="2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2825306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 de texto 2"/>
          <p:cNvSpPr txBox="1">
            <a:spLocks noChangeArrowheads="1"/>
          </p:cNvSpPr>
          <p:nvPr/>
        </p:nvSpPr>
        <p:spPr bwMode="auto">
          <a:xfrm>
            <a:off x="683568" y="692696"/>
            <a:ext cx="7776864" cy="4320480"/>
          </a:xfrm>
          <a:prstGeom prst="rect">
            <a:avLst/>
          </a:prstGeom>
          <a:noFill/>
          <a:ln w="9525">
            <a:noFill/>
            <a:miter lim="800000"/>
            <a:headEnd/>
            <a:tailEnd/>
          </a:ln>
        </p:spPr>
        <p:txBody>
          <a:bodyPr rot="0" vert="horz" wrap="square" lIns="91440" tIns="45720" rIns="91440" bIns="45720" anchor="t" anchorCtr="0">
            <a:noAutofit/>
          </a:bodyPr>
          <a:lstStyle/>
          <a:p>
            <a:pPr algn="just">
              <a:lnSpc>
                <a:spcPct val="115000"/>
              </a:lnSpc>
              <a:spcAft>
                <a:spcPts val="0"/>
              </a:spcAft>
            </a:pPr>
            <a:r>
              <a:rPr lang="es-ES" sz="1600" b="1" dirty="0">
                <a:effectLst/>
                <a:ea typeface="Calibri"/>
                <a:cs typeface="Times New Roman"/>
              </a:rPr>
              <a:t> </a:t>
            </a:r>
          </a:p>
          <a:p>
            <a:pPr algn="just">
              <a:lnSpc>
                <a:spcPct val="115000"/>
              </a:lnSpc>
              <a:spcAft>
                <a:spcPts val="1000"/>
              </a:spcAft>
            </a:pPr>
            <a:r>
              <a:rPr lang="es-ES" sz="1600" b="1" dirty="0">
                <a:effectLst/>
                <a:ea typeface="Calibri"/>
                <a:cs typeface="Times New Roman"/>
              </a:rPr>
              <a:t>Procedimientos que detallan </a:t>
            </a:r>
            <a:r>
              <a:rPr lang="es-ES" sz="1600" b="1" dirty="0" smtClean="0">
                <a:effectLst/>
                <a:ea typeface="Calibri"/>
                <a:cs typeface="Times New Roman"/>
              </a:rPr>
              <a:t>actividades vinculadas con </a:t>
            </a:r>
            <a:r>
              <a:rPr lang="es-ES" sz="1600" b="1" dirty="0"/>
              <a:t>desarrollo y supervisión de </a:t>
            </a:r>
            <a:r>
              <a:rPr lang="es-ES" sz="1600" b="1" dirty="0" smtClean="0"/>
              <a:t>los PD </a:t>
            </a:r>
            <a:endParaRPr lang="es-ES" sz="1600" b="1" dirty="0">
              <a:effectLst/>
              <a:ea typeface="Calibri"/>
              <a:cs typeface="Times New Roman"/>
            </a:endParaRPr>
          </a:p>
          <a:p>
            <a:pPr marL="342900" lvl="0" indent="-342900" algn="just">
              <a:buFont typeface="Wingdings"/>
              <a:buChar char=""/>
            </a:pPr>
            <a:r>
              <a:rPr lang="es-ES" sz="1600" dirty="0">
                <a:effectLst/>
                <a:ea typeface="Times New Roman"/>
              </a:rPr>
              <a:t>Procedimientos de </a:t>
            </a:r>
            <a:r>
              <a:rPr lang="es-ES" sz="1600" i="1" dirty="0">
                <a:effectLst/>
                <a:ea typeface="Times New Roman"/>
              </a:rPr>
              <a:t>Gestión académica</a:t>
            </a:r>
            <a:endParaRPr lang="es-ES" sz="1600" dirty="0">
              <a:effectLst/>
              <a:ea typeface="Times New Roman"/>
            </a:endParaRPr>
          </a:p>
          <a:p>
            <a:pPr marL="742950" lvl="1" indent="-285750" algn="just">
              <a:buFont typeface="Courier New"/>
              <a:buChar char="o"/>
            </a:pPr>
            <a:r>
              <a:rPr lang="es-ES" sz="1600" i="1" dirty="0">
                <a:effectLst/>
                <a:ea typeface="Times New Roman"/>
              </a:rPr>
              <a:t>Matriculación de estudiantes</a:t>
            </a:r>
            <a:endParaRPr lang="es-ES" sz="1600" dirty="0">
              <a:effectLst/>
              <a:ea typeface="Times New Roman"/>
            </a:endParaRPr>
          </a:p>
          <a:p>
            <a:pPr marL="742950" lvl="1" indent="-285750" algn="just">
              <a:buFont typeface="Courier New"/>
              <a:buChar char="o"/>
            </a:pPr>
            <a:r>
              <a:rPr lang="es-ES" sz="1600" i="1" dirty="0">
                <a:effectLst/>
                <a:ea typeface="Times New Roman"/>
              </a:rPr>
              <a:t>Tramitación de expedientes</a:t>
            </a:r>
            <a:endParaRPr lang="es-ES" sz="1600" dirty="0">
              <a:effectLst/>
              <a:ea typeface="Times New Roman"/>
            </a:endParaRPr>
          </a:p>
          <a:p>
            <a:pPr marL="742950" lvl="1" indent="-285750" algn="just">
              <a:buFont typeface="Courier New"/>
              <a:buChar char="o"/>
            </a:pPr>
            <a:r>
              <a:rPr lang="es-ES" sz="1600" i="1" dirty="0">
                <a:effectLst/>
                <a:ea typeface="Times New Roman"/>
              </a:rPr>
              <a:t>Expedición de títulos</a:t>
            </a:r>
            <a:endParaRPr lang="es-ES" sz="1600" dirty="0">
              <a:effectLst/>
              <a:ea typeface="Times New Roman"/>
            </a:endParaRPr>
          </a:p>
          <a:p>
            <a:pPr marL="457200" algn="just"/>
            <a:r>
              <a:rPr lang="es-ES" sz="1600" dirty="0">
                <a:effectLst/>
                <a:ea typeface="Times New Roman"/>
              </a:rPr>
              <a:t> </a:t>
            </a:r>
          </a:p>
          <a:p>
            <a:pPr marL="342900" lvl="0" indent="-342900" algn="just">
              <a:buFont typeface="Wingdings"/>
              <a:buChar char=""/>
            </a:pPr>
            <a:r>
              <a:rPr lang="es-ES" sz="1600" dirty="0">
                <a:effectLst/>
                <a:ea typeface="Times New Roman"/>
              </a:rPr>
              <a:t>Procedimientos de </a:t>
            </a:r>
            <a:r>
              <a:rPr lang="es-ES" sz="1600" i="1" dirty="0">
                <a:effectLst/>
                <a:ea typeface="Times New Roman"/>
              </a:rPr>
              <a:t>Planificación y desarrollo de las enseñanzas</a:t>
            </a:r>
            <a:endParaRPr lang="es-ES" sz="1600" dirty="0">
              <a:effectLst/>
              <a:ea typeface="Times New Roman"/>
            </a:endParaRPr>
          </a:p>
          <a:p>
            <a:pPr marL="742950" lvl="1" indent="-285750" algn="just">
              <a:buFont typeface="Courier New"/>
              <a:buChar char="o"/>
            </a:pPr>
            <a:r>
              <a:rPr lang="es-ES" sz="1600" i="1" dirty="0">
                <a:effectLst/>
                <a:ea typeface="Times New Roman"/>
              </a:rPr>
              <a:t>Planificación y desarrollo de la enseñanza </a:t>
            </a:r>
            <a:r>
              <a:rPr lang="es-ES" sz="1600" dirty="0">
                <a:effectLst/>
                <a:ea typeface="Times New Roman"/>
              </a:rPr>
              <a:t>(formación doctoral)</a:t>
            </a:r>
          </a:p>
          <a:p>
            <a:pPr marL="742950" lvl="1" indent="-285750" algn="just">
              <a:buFont typeface="Courier New"/>
              <a:buChar char="o"/>
            </a:pPr>
            <a:r>
              <a:rPr lang="es-ES" sz="1600" i="1" dirty="0">
                <a:effectLst/>
                <a:ea typeface="Times New Roman"/>
              </a:rPr>
              <a:t>Promoción de los títulos </a:t>
            </a:r>
            <a:r>
              <a:rPr lang="es-ES" sz="1600" dirty="0">
                <a:effectLst/>
                <a:ea typeface="Times New Roman"/>
              </a:rPr>
              <a:t>(programas de doctorado)</a:t>
            </a:r>
          </a:p>
          <a:p>
            <a:pPr marL="742950" lvl="1" indent="-285750" algn="just">
              <a:buFont typeface="Courier New"/>
              <a:buChar char="o"/>
            </a:pPr>
            <a:r>
              <a:rPr lang="es-ES" sz="1600" i="1" dirty="0">
                <a:effectLst/>
                <a:ea typeface="Times New Roman"/>
              </a:rPr>
              <a:t>Orientación a los estudiantes </a:t>
            </a:r>
            <a:r>
              <a:rPr lang="es-ES" sz="1600" dirty="0">
                <a:effectLst/>
                <a:ea typeface="Times New Roman"/>
              </a:rPr>
              <a:t>(doctorandos</a:t>
            </a:r>
            <a:r>
              <a:rPr lang="es-ES" sz="1600" dirty="0" smtClean="0">
                <a:effectLst/>
                <a:ea typeface="Times New Roman"/>
              </a:rPr>
              <a:t>)</a:t>
            </a:r>
          </a:p>
          <a:p>
            <a:pPr marL="742950" lvl="1" indent="-285750" algn="just">
              <a:buFont typeface="Courier New"/>
              <a:buChar char="o"/>
            </a:pPr>
            <a:endParaRPr lang="es-ES" sz="1600" dirty="0">
              <a:effectLst/>
              <a:ea typeface="Times New Roman"/>
            </a:endParaRPr>
          </a:p>
          <a:p>
            <a:pPr marL="342900" lvl="0" indent="-342900">
              <a:lnSpc>
                <a:spcPct val="115000"/>
              </a:lnSpc>
              <a:spcAft>
                <a:spcPts val="0"/>
              </a:spcAft>
              <a:buFont typeface="Wingdings"/>
              <a:buChar char=""/>
            </a:pPr>
            <a:r>
              <a:rPr lang="es-ES" sz="1600" dirty="0">
                <a:effectLst/>
                <a:ea typeface="Calibri"/>
                <a:cs typeface="Times New Roman"/>
              </a:rPr>
              <a:t>Procedimientos de </a:t>
            </a:r>
            <a:r>
              <a:rPr lang="es-ES" sz="1600" i="1" dirty="0">
                <a:effectLst/>
                <a:ea typeface="Calibri"/>
                <a:cs typeface="Times New Roman"/>
              </a:rPr>
              <a:t>Gestión de programas formativos </a:t>
            </a:r>
            <a:r>
              <a:rPr lang="es-ES" sz="1600" dirty="0">
                <a:effectLst/>
                <a:ea typeface="Calibri"/>
                <a:cs typeface="Times New Roman"/>
              </a:rPr>
              <a:t>(programas de doctorado)</a:t>
            </a:r>
          </a:p>
          <a:p>
            <a:pPr marL="742950" lvl="1" indent="-285750" algn="just">
              <a:spcAft>
                <a:spcPts val="0"/>
              </a:spcAft>
              <a:buFont typeface="Courier New"/>
              <a:buChar char="o"/>
            </a:pPr>
            <a:r>
              <a:rPr lang="es-ES" sz="1600" i="1" dirty="0">
                <a:effectLst/>
                <a:ea typeface="Times New Roman"/>
              </a:rPr>
              <a:t>Diseño, verificación y autorización de los títulos </a:t>
            </a:r>
            <a:endParaRPr lang="es-ES" sz="1600" dirty="0">
              <a:effectLst/>
              <a:ea typeface="Times New Roman"/>
            </a:endParaRPr>
          </a:p>
          <a:p>
            <a:pPr marL="742950" lvl="1" indent="-285750" algn="just">
              <a:buFont typeface="Courier New"/>
              <a:buChar char="o"/>
            </a:pPr>
            <a:r>
              <a:rPr lang="es-ES" sz="1600" i="1" dirty="0">
                <a:effectLst/>
                <a:ea typeface="Times New Roman"/>
              </a:rPr>
              <a:t>Seguimiento y mejora de los títulos </a:t>
            </a:r>
            <a:endParaRPr lang="es-ES" sz="1600" dirty="0">
              <a:effectLst/>
              <a:ea typeface="Times New Roman"/>
            </a:endParaRPr>
          </a:p>
          <a:p>
            <a:pPr marL="742950" lvl="1" indent="-285750" algn="just">
              <a:buFont typeface="Courier New"/>
              <a:buChar char="o"/>
            </a:pPr>
            <a:r>
              <a:rPr lang="es-ES" sz="1600" i="1" dirty="0">
                <a:effectLst/>
                <a:ea typeface="Times New Roman"/>
              </a:rPr>
              <a:t>Suspensión y extinción de un título</a:t>
            </a:r>
            <a:endParaRPr lang="es-ES" sz="1600" dirty="0">
              <a:effectLst/>
              <a:ea typeface="Times New Roman"/>
            </a:endParaRPr>
          </a:p>
          <a:p>
            <a:pPr>
              <a:lnSpc>
                <a:spcPct val="150000"/>
              </a:lnSpc>
              <a:spcAft>
                <a:spcPts val="1000"/>
              </a:spcAft>
            </a:pPr>
            <a:r>
              <a:rPr lang="es-ES" sz="1600" dirty="0">
                <a:effectLst/>
                <a:ea typeface="Calibri"/>
                <a:cs typeface="Times New Roman"/>
              </a:rPr>
              <a:t> </a:t>
            </a: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12</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177068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727536"/>
            <a:ext cx="7416824" cy="338554"/>
          </a:xfrm>
          <a:prstGeom prst="rect">
            <a:avLst/>
          </a:prstGeom>
        </p:spPr>
        <p:txBody>
          <a:bodyPr wrap="square">
            <a:spAutoFit/>
          </a:bodyPr>
          <a:lstStyle/>
          <a:p>
            <a:r>
              <a:rPr lang="es-ES" sz="1600" b="1" dirty="0" smtClean="0"/>
              <a:t>Satisfacción </a:t>
            </a:r>
            <a:r>
              <a:rPr lang="es-ES" sz="1600" b="1" dirty="0"/>
              <a:t>de los colectivos implicados (grupos de </a:t>
            </a:r>
            <a:r>
              <a:rPr lang="es-ES" sz="1600" b="1" dirty="0" smtClean="0"/>
              <a:t>interés)</a:t>
            </a:r>
          </a:p>
        </p:txBody>
      </p:sp>
      <p:sp>
        <p:nvSpPr>
          <p:cNvPr id="3" name="2 Rectángulo"/>
          <p:cNvSpPr/>
          <p:nvPr/>
        </p:nvSpPr>
        <p:spPr>
          <a:xfrm>
            <a:off x="611560" y="1340768"/>
            <a:ext cx="7927032" cy="3933384"/>
          </a:xfrm>
          <a:prstGeom prst="rect">
            <a:avLst/>
          </a:prstGeom>
        </p:spPr>
        <p:txBody>
          <a:bodyPr wrap="square">
            <a:spAutoFit/>
          </a:bodyPr>
          <a:lstStyle/>
          <a:p>
            <a:pPr>
              <a:lnSpc>
                <a:spcPct val="120000"/>
              </a:lnSpc>
            </a:pPr>
            <a:r>
              <a:rPr lang="es-ES" sz="1600" b="1" dirty="0"/>
              <a:t>Procedimientos que detallan </a:t>
            </a:r>
            <a:r>
              <a:rPr lang="es-ES" sz="1600" b="1" dirty="0" smtClean="0"/>
              <a:t>actividades </a:t>
            </a:r>
            <a:r>
              <a:rPr lang="es-ES" sz="1600" b="1" dirty="0"/>
              <a:t>y que tratan los mecanismos para la determinación de las acciones oportunas para </a:t>
            </a:r>
          </a:p>
          <a:p>
            <a:pPr marL="742950" lvl="1" indent="-285750">
              <a:lnSpc>
                <a:spcPct val="120000"/>
              </a:lnSpc>
              <a:buFont typeface="Arial" pitchFamily="34" charset="0"/>
              <a:buChar char="•"/>
            </a:pPr>
            <a:r>
              <a:rPr lang="es-ES" sz="1600" dirty="0"/>
              <a:t>la mejora del programa de doctorado, y</a:t>
            </a:r>
          </a:p>
          <a:p>
            <a:pPr marL="742950" lvl="1" indent="-285750">
              <a:lnSpc>
                <a:spcPct val="120000"/>
              </a:lnSpc>
              <a:buFont typeface="Arial" pitchFamily="34" charset="0"/>
              <a:buChar char="•"/>
            </a:pPr>
            <a:r>
              <a:rPr lang="es-ES" sz="1600" dirty="0"/>
              <a:t>el seguimiento de los grupos de interés (egresados, doctorandos, </a:t>
            </a:r>
            <a:r>
              <a:rPr lang="es-ES" sz="1600" dirty="0" smtClean="0"/>
              <a:t>profesorado…)</a:t>
            </a:r>
          </a:p>
          <a:p>
            <a:pPr lvl="1">
              <a:lnSpc>
                <a:spcPct val="120000"/>
              </a:lnSpc>
            </a:pPr>
            <a:endParaRPr lang="es-ES" sz="1600" dirty="0"/>
          </a:p>
          <a:p>
            <a:pPr marL="285750" lvl="0" indent="-285750">
              <a:lnSpc>
                <a:spcPct val="120000"/>
              </a:lnSpc>
              <a:buFont typeface="Wingdings" pitchFamily="2" charset="2"/>
              <a:buChar char="Ø"/>
            </a:pPr>
            <a:r>
              <a:rPr lang="es-ES" sz="1600" dirty="0"/>
              <a:t>Procedimientos de </a:t>
            </a:r>
            <a:r>
              <a:rPr lang="es-ES" sz="1600" i="1" dirty="0"/>
              <a:t>Gestión de la calidad y mejora continua</a:t>
            </a:r>
            <a:endParaRPr lang="es-ES" sz="1600" dirty="0"/>
          </a:p>
          <a:p>
            <a:pPr marL="742950" lvl="1" indent="-285750">
              <a:lnSpc>
                <a:spcPct val="120000"/>
              </a:lnSpc>
              <a:buFont typeface="Courier New" pitchFamily="49" charset="0"/>
              <a:buChar char="o"/>
            </a:pPr>
            <a:r>
              <a:rPr lang="es-ES" sz="1600" i="1" dirty="0"/>
              <a:t>Satisfacción de los grupos de interés</a:t>
            </a:r>
            <a:endParaRPr lang="es-ES" sz="1600" dirty="0"/>
          </a:p>
          <a:p>
            <a:pPr marL="742950" lvl="1" indent="-285750">
              <a:lnSpc>
                <a:spcPct val="120000"/>
              </a:lnSpc>
              <a:buFont typeface="Courier New" pitchFamily="49" charset="0"/>
              <a:buChar char="o"/>
            </a:pPr>
            <a:r>
              <a:rPr lang="es-ES" sz="1600" i="1" dirty="0"/>
              <a:t>Seguimiento y medición</a:t>
            </a:r>
            <a:endParaRPr lang="es-ES" sz="1600" dirty="0"/>
          </a:p>
          <a:p>
            <a:pPr marL="742950" lvl="1" indent="-285750">
              <a:lnSpc>
                <a:spcPct val="120000"/>
              </a:lnSpc>
              <a:buFont typeface="Courier New" pitchFamily="49" charset="0"/>
              <a:buChar char="o"/>
            </a:pPr>
            <a:r>
              <a:rPr lang="es-ES" sz="1600" i="1" dirty="0"/>
              <a:t>Control de los registros</a:t>
            </a:r>
            <a:endParaRPr lang="es-ES" sz="1600" dirty="0"/>
          </a:p>
          <a:p>
            <a:pPr marL="285750" lvl="0" indent="-285750">
              <a:lnSpc>
                <a:spcPct val="120000"/>
              </a:lnSpc>
              <a:buFont typeface="Wingdings" pitchFamily="2" charset="2"/>
              <a:buChar char="Ø"/>
            </a:pPr>
            <a:r>
              <a:rPr lang="es-ES" sz="1600" dirty="0"/>
              <a:t>Procedimientos de </a:t>
            </a:r>
            <a:r>
              <a:rPr lang="es-ES" sz="1600" i="1" dirty="0"/>
              <a:t>Gestión de programas formativos (programas de doctorado)</a:t>
            </a:r>
            <a:endParaRPr lang="es-ES" sz="1600" dirty="0"/>
          </a:p>
          <a:p>
            <a:pPr marL="742950" lvl="1" indent="-285750">
              <a:lnSpc>
                <a:spcPct val="120000"/>
              </a:lnSpc>
              <a:buFont typeface="Courier New" pitchFamily="49" charset="0"/>
              <a:buChar char="o"/>
            </a:pPr>
            <a:r>
              <a:rPr lang="es-ES" sz="1600" i="1" dirty="0"/>
              <a:t>Diseño, verificación y autorización de los títulos </a:t>
            </a:r>
            <a:r>
              <a:rPr lang="es-ES" sz="1600" dirty="0"/>
              <a:t>(en aquellos aspectos que puedan dar lugar al diseño de los programas mejorados)</a:t>
            </a:r>
          </a:p>
          <a:p>
            <a:pPr marL="742950" lvl="1" indent="-285750">
              <a:lnSpc>
                <a:spcPct val="120000"/>
              </a:lnSpc>
              <a:buFont typeface="Courier New" pitchFamily="49" charset="0"/>
              <a:buChar char="o"/>
            </a:pPr>
            <a:r>
              <a:rPr lang="es-ES" sz="1600" i="1" dirty="0"/>
              <a:t>Seguimiento y mejora de los títulos </a:t>
            </a:r>
            <a:endParaRPr lang="es-ES" sz="1600" dirty="0">
              <a:effectLst/>
            </a:endParaRPr>
          </a:p>
        </p:txBody>
      </p:sp>
      <p:cxnSp>
        <p:nvCxnSpPr>
          <p:cNvPr id="4"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13</a:t>
            </a:fld>
            <a:endParaRPr lang="en-US" dirty="0"/>
          </a:p>
        </p:txBody>
      </p:sp>
      <p:sp>
        <p:nvSpPr>
          <p:cNvPr id="7"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8" name="7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2736345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 de texto 2"/>
          <p:cNvSpPr txBox="1">
            <a:spLocks noChangeArrowheads="1"/>
          </p:cNvSpPr>
          <p:nvPr/>
        </p:nvSpPr>
        <p:spPr bwMode="auto">
          <a:xfrm>
            <a:off x="611560" y="548680"/>
            <a:ext cx="7999040" cy="5400600"/>
          </a:xfrm>
          <a:prstGeom prst="rect">
            <a:avLst/>
          </a:prstGeom>
          <a:noFill/>
          <a:ln w="9525">
            <a:noFill/>
            <a:miter lim="800000"/>
            <a:headEnd/>
            <a:tailEnd/>
          </a:ln>
        </p:spPr>
        <p:txBody>
          <a:bodyPr rot="0" vert="horz" wrap="square" lIns="91440" tIns="45720" rIns="91440" bIns="45720" anchor="t" anchorCtr="0">
            <a:noAutofit/>
          </a:bodyPr>
          <a:lstStyle/>
          <a:p>
            <a:pPr algn="just">
              <a:lnSpc>
                <a:spcPct val="115000"/>
              </a:lnSpc>
            </a:pPr>
            <a:r>
              <a:rPr lang="es-ES" sz="1600" b="1" dirty="0" smtClean="0">
                <a:effectLst/>
                <a:ea typeface="Calibri"/>
                <a:cs typeface="Times New Roman"/>
              </a:rPr>
              <a:t>3.2. </a:t>
            </a:r>
            <a:r>
              <a:rPr lang="es-ES" sz="1600" b="1" dirty="0"/>
              <a:t>Seguimiento de la opinión de los estudiantes y de los doctores egresados</a:t>
            </a:r>
            <a:r>
              <a:rPr lang="es-ES" sz="1600" b="1" dirty="0" smtClean="0"/>
              <a:t>.</a:t>
            </a:r>
          </a:p>
          <a:p>
            <a:pPr algn="just">
              <a:lnSpc>
                <a:spcPct val="115000"/>
              </a:lnSpc>
            </a:pPr>
            <a:endParaRPr lang="es-ES" sz="1600" b="1" dirty="0"/>
          </a:p>
          <a:p>
            <a:pPr lvl="1" algn="just">
              <a:lnSpc>
                <a:spcPct val="115000"/>
              </a:lnSpc>
              <a:spcAft>
                <a:spcPts val="1000"/>
              </a:spcAft>
            </a:pPr>
            <a:r>
              <a:rPr lang="es-ES" sz="1600" b="1" dirty="0" smtClean="0">
                <a:effectLst/>
                <a:ea typeface="Calibri"/>
                <a:cs typeface="Times New Roman"/>
              </a:rPr>
              <a:t>Procedimientos </a:t>
            </a:r>
            <a:r>
              <a:rPr lang="es-ES" sz="1600" b="1" dirty="0">
                <a:effectLst/>
                <a:ea typeface="Calibri"/>
                <a:cs typeface="Times New Roman"/>
              </a:rPr>
              <a:t>ligados a la medición de la satisfacción y al análisis de los resultados:</a:t>
            </a:r>
          </a:p>
          <a:p>
            <a:pPr marL="1257300" lvl="2" indent="-342900" algn="just">
              <a:buFont typeface="Wingdings"/>
              <a:buChar char=""/>
            </a:pPr>
            <a:r>
              <a:rPr lang="es-ES" sz="1600" dirty="0">
                <a:effectLst/>
              </a:rPr>
              <a:t>Procedimientos de </a:t>
            </a:r>
            <a:r>
              <a:rPr lang="es-ES" sz="1600" i="1" dirty="0">
                <a:effectLst/>
              </a:rPr>
              <a:t>Gestión de la calidad y mejora continua</a:t>
            </a:r>
            <a:endParaRPr lang="es-ES" sz="1600" dirty="0">
              <a:effectLst/>
            </a:endParaRPr>
          </a:p>
          <a:p>
            <a:pPr marL="1657350" lvl="3" indent="-285750" algn="just">
              <a:buFont typeface="Courier New"/>
              <a:buChar char="o"/>
            </a:pPr>
            <a:r>
              <a:rPr lang="es-ES" sz="1600" i="1" dirty="0">
                <a:effectLst/>
              </a:rPr>
              <a:t>Satisfacción de los grupos de interés</a:t>
            </a:r>
            <a:endParaRPr lang="es-ES" sz="1600" dirty="0">
              <a:effectLst/>
            </a:endParaRPr>
          </a:p>
          <a:p>
            <a:pPr marL="1657350" lvl="3" indent="-285750" algn="just">
              <a:buFont typeface="Courier New"/>
              <a:buChar char="o"/>
            </a:pPr>
            <a:r>
              <a:rPr lang="es-ES" sz="1600" i="1" dirty="0">
                <a:effectLst/>
              </a:rPr>
              <a:t>Seguimiento y medición</a:t>
            </a:r>
            <a:endParaRPr lang="es-ES" sz="1600" dirty="0">
              <a:effectLst/>
            </a:endParaRPr>
          </a:p>
          <a:p>
            <a:pPr lvl="1" algn="just"/>
            <a:r>
              <a:rPr lang="es-ES" sz="1600" dirty="0">
                <a:effectLst/>
              </a:rPr>
              <a:t> </a:t>
            </a:r>
          </a:p>
          <a:p>
            <a:pPr lvl="1" algn="just">
              <a:lnSpc>
                <a:spcPct val="115000"/>
              </a:lnSpc>
              <a:spcAft>
                <a:spcPts val="1000"/>
              </a:spcAft>
            </a:pPr>
            <a:r>
              <a:rPr lang="es-ES" sz="1600" b="1" dirty="0">
                <a:effectLst/>
                <a:ea typeface="Calibri"/>
                <a:cs typeface="Times New Roman"/>
              </a:rPr>
              <a:t>Procedimientos ligados a la toma de acciones para la mejora de los programas formativos:</a:t>
            </a:r>
          </a:p>
          <a:p>
            <a:pPr marL="1257300" lvl="2" indent="-342900" algn="just">
              <a:buFont typeface="Wingdings"/>
              <a:buChar char=""/>
            </a:pPr>
            <a:r>
              <a:rPr lang="es-ES" sz="1600" dirty="0">
                <a:effectLst/>
              </a:rPr>
              <a:t>Procedimientos de Gestión de programas formativos (programas de doctorado)</a:t>
            </a:r>
          </a:p>
          <a:p>
            <a:pPr marL="1657350" lvl="3" indent="-285750" algn="just">
              <a:buFont typeface="Courier New"/>
              <a:buChar char="o"/>
            </a:pPr>
            <a:r>
              <a:rPr lang="es-ES" sz="1600" i="1" dirty="0">
                <a:effectLst/>
              </a:rPr>
              <a:t>Diseño, verificación y autorización de los títulos </a:t>
            </a:r>
            <a:r>
              <a:rPr lang="es-ES" sz="1600" dirty="0">
                <a:effectLst/>
              </a:rPr>
              <a:t>(en aquellos aspectos que puedan dar lugar al diseño de los programas mejorados)</a:t>
            </a:r>
          </a:p>
          <a:p>
            <a:pPr marL="1657350" lvl="3" indent="-285750" algn="just">
              <a:buFont typeface="Courier New"/>
              <a:buChar char="o"/>
            </a:pPr>
            <a:r>
              <a:rPr lang="es-ES" sz="1600" i="1" dirty="0">
                <a:effectLst/>
              </a:rPr>
              <a:t>Seguimiento y mejora de los títulos </a:t>
            </a:r>
            <a:endParaRPr lang="es-ES" sz="1600" dirty="0">
              <a:effectLst/>
            </a:endParaRPr>
          </a:p>
          <a:p>
            <a:pPr marL="1257300" lvl="2" indent="-342900" algn="just">
              <a:buFont typeface="Wingdings"/>
              <a:buChar char=""/>
            </a:pPr>
            <a:r>
              <a:rPr lang="es-ES" sz="1600" dirty="0">
                <a:effectLst/>
              </a:rPr>
              <a:t>Procedimientos de </a:t>
            </a:r>
            <a:r>
              <a:rPr lang="es-ES" sz="1600" i="1" dirty="0">
                <a:effectLst/>
              </a:rPr>
              <a:t>Información pública y rendición de cuentas</a:t>
            </a:r>
            <a:endParaRPr lang="es-ES" sz="1600" dirty="0">
              <a:effectLst/>
            </a:endParaRPr>
          </a:p>
          <a:p>
            <a:pPr marL="1657350" lvl="3" indent="-285750" algn="just">
              <a:buFont typeface="Courier New"/>
              <a:buChar char="o"/>
            </a:pPr>
            <a:r>
              <a:rPr lang="es-ES" sz="1600" i="1" dirty="0">
                <a:effectLst/>
              </a:rPr>
              <a:t>Información pública y rendición de cuentas</a:t>
            </a:r>
            <a:endParaRPr lang="es-ES" sz="1600" dirty="0">
              <a:effectLst/>
            </a:endParaRPr>
          </a:p>
          <a:p>
            <a:pPr marL="1371600" lvl="1" algn="just"/>
            <a:r>
              <a:rPr lang="es-ES" sz="1600" dirty="0">
                <a:effectLst/>
              </a:rPr>
              <a:t> </a:t>
            </a:r>
          </a:p>
          <a:p>
            <a:pPr lvl="1" algn="just">
              <a:lnSpc>
                <a:spcPct val="115000"/>
              </a:lnSpc>
              <a:spcAft>
                <a:spcPts val="1000"/>
              </a:spcAft>
            </a:pPr>
            <a:r>
              <a:rPr lang="es-ES" sz="1600" b="1" dirty="0">
                <a:effectLst/>
                <a:ea typeface="Calibri"/>
                <a:cs typeface="Times New Roman"/>
              </a:rPr>
              <a:t>Procedimientos ligados a los mecanismos de participación:</a:t>
            </a:r>
          </a:p>
          <a:p>
            <a:pPr marL="1257300" lvl="2" indent="-342900" algn="just">
              <a:buFont typeface="Wingdings"/>
              <a:buChar char=""/>
            </a:pPr>
            <a:r>
              <a:rPr lang="es-ES" sz="1600" dirty="0">
                <a:effectLst/>
              </a:rPr>
              <a:t>Procedimientos de </a:t>
            </a:r>
            <a:r>
              <a:rPr lang="es-ES" sz="1600" dirty="0">
                <a:effectLst/>
                <a:ea typeface="Calibri"/>
                <a:cs typeface="Times New Roman"/>
              </a:rPr>
              <a:t>Gestión de la calidad y mejora continua</a:t>
            </a:r>
            <a:endParaRPr lang="es-ES" sz="1600" dirty="0">
              <a:effectLst/>
            </a:endParaRPr>
          </a:p>
          <a:p>
            <a:pPr marL="1657350" lvl="3" indent="-285750" algn="just">
              <a:buFont typeface="Courier New"/>
              <a:buChar char="o"/>
            </a:pPr>
            <a:r>
              <a:rPr lang="es-ES" sz="1600" i="1" dirty="0">
                <a:effectLst/>
              </a:rPr>
              <a:t>Gestión de quejas, sugerencias y </a:t>
            </a:r>
            <a:r>
              <a:rPr lang="es-ES" sz="1600" i="1" dirty="0" smtClean="0">
                <a:effectLst/>
              </a:rPr>
              <a:t>felicitaciones</a:t>
            </a:r>
            <a:endParaRPr lang="es-ES" sz="1600" dirty="0">
              <a:effectLst/>
            </a:endParaRP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14</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798030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5556" y="367491"/>
            <a:ext cx="7956884" cy="4855432"/>
          </a:xfrm>
          <a:prstGeom prst="rect">
            <a:avLst/>
          </a:prstGeom>
        </p:spPr>
        <p:txBody>
          <a:bodyPr wrap="square">
            <a:spAutoFit/>
          </a:bodyPr>
          <a:lstStyle/>
          <a:p>
            <a:pPr algn="just">
              <a:lnSpc>
                <a:spcPct val="150000"/>
              </a:lnSpc>
            </a:pPr>
            <a:r>
              <a:rPr lang="es-ES" sz="1600" b="1" dirty="0" smtClean="0"/>
              <a:t>3.3. Programas </a:t>
            </a:r>
            <a:r>
              <a:rPr lang="es-ES" sz="1600" b="1" dirty="0"/>
              <a:t>de movilidad</a:t>
            </a:r>
          </a:p>
          <a:p>
            <a:pPr algn="just">
              <a:lnSpc>
                <a:spcPct val="150000"/>
              </a:lnSpc>
            </a:pPr>
            <a:endParaRPr lang="es-ES" sz="1600" dirty="0"/>
          </a:p>
          <a:p>
            <a:pPr algn="just">
              <a:lnSpc>
                <a:spcPct val="150000"/>
              </a:lnSpc>
            </a:pPr>
            <a:r>
              <a:rPr lang="es-ES" sz="1600" dirty="0" smtClean="0"/>
              <a:t>Actividades </a:t>
            </a:r>
            <a:r>
              <a:rPr lang="es-ES" sz="1600" dirty="0"/>
              <a:t>relacionadas con la movilidad a gestionar en colaboración con los órganos de la Universidad de Vigo que coordinan programas de movilidad.</a:t>
            </a:r>
          </a:p>
          <a:p>
            <a:pPr algn="just">
              <a:lnSpc>
                <a:spcPct val="150000"/>
              </a:lnSpc>
            </a:pPr>
            <a:endParaRPr lang="es-ES" sz="1600" dirty="0" smtClean="0"/>
          </a:p>
          <a:p>
            <a:pPr marL="285750" indent="-285750" algn="just">
              <a:lnSpc>
                <a:spcPct val="150000"/>
              </a:lnSpc>
              <a:buFont typeface="Wingdings" pitchFamily="2" charset="2"/>
              <a:buChar char="Ø"/>
            </a:pPr>
            <a:r>
              <a:rPr lang="es-ES" sz="1600" b="1" dirty="0" smtClean="0"/>
              <a:t>Actividades vinculadas con la </a:t>
            </a:r>
            <a:r>
              <a:rPr lang="es-ES" sz="1600" b="1" dirty="0"/>
              <a:t>promoción de la </a:t>
            </a:r>
            <a:r>
              <a:rPr lang="es-ES" sz="1600" b="1" dirty="0" smtClean="0"/>
              <a:t>movilidad</a:t>
            </a:r>
          </a:p>
          <a:p>
            <a:pPr marL="1200150" lvl="2" indent="-285750" algn="just">
              <a:lnSpc>
                <a:spcPct val="150000"/>
              </a:lnSpc>
              <a:buFont typeface="Arial" pitchFamily="34" charset="0"/>
              <a:buChar char="•"/>
            </a:pPr>
            <a:r>
              <a:rPr lang="es-ES" sz="1600" dirty="0" smtClean="0"/>
              <a:t>Fomento </a:t>
            </a:r>
            <a:r>
              <a:rPr lang="es-ES" sz="1600" dirty="0"/>
              <a:t>y la gestión de las relaciones externas </a:t>
            </a:r>
          </a:p>
          <a:p>
            <a:pPr marL="1200150" lvl="2" indent="-285750" algn="just">
              <a:lnSpc>
                <a:spcPct val="150000"/>
              </a:lnSpc>
              <a:buFont typeface="Arial" pitchFamily="34" charset="0"/>
              <a:buChar char="•"/>
            </a:pPr>
            <a:r>
              <a:rPr lang="es-ES" sz="1600" dirty="0"/>
              <a:t>Planificación y desarrollo de las actividades de promoción, en función de las necesidades detectadas en los programas de doctorado</a:t>
            </a:r>
          </a:p>
          <a:p>
            <a:pPr marL="1200150" lvl="2" indent="-285750" algn="just">
              <a:lnSpc>
                <a:spcPct val="150000"/>
              </a:lnSpc>
              <a:buFont typeface="Arial" pitchFamily="34" charset="0"/>
              <a:buChar char="•"/>
            </a:pPr>
            <a:r>
              <a:rPr lang="es-ES" sz="1600" dirty="0"/>
              <a:t>El establecimiento y/o revisión de los convenios con entidades, instituciones, organismos, empresas,…</a:t>
            </a:r>
          </a:p>
          <a:p>
            <a:pPr marL="1200150" lvl="2" indent="-285750" algn="just">
              <a:lnSpc>
                <a:spcPct val="150000"/>
              </a:lnSpc>
              <a:buFont typeface="Arial" pitchFamily="34" charset="0"/>
              <a:buChar char="•"/>
            </a:pPr>
            <a:r>
              <a:rPr lang="es-ES" sz="1600" dirty="0"/>
              <a:t>La aprobación y puesta a disposición (difusión…) de los convenios establecidos    (cuestionario</a:t>
            </a:r>
            <a:r>
              <a:rPr lang="es-ES" sz="1600" dirty="0" smtClean="0"/>
              <a:t>…)</a:t>
            </a:r>
            <a:r>
              <a:rPr lang="es-ES" sz="1600" dirty="0"/>
              <a:t>.</a:t>
            </a: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15</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3820163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856334"/>
            <a:ext cx="7920880" cy="4228850"/>
          </a:xfrm>
          <a:prstGeom prst="rect">
            <a:avLst/>
          </a:prstGeom>
        </p:spPr>
        <p:txBody>
          <a:bodyPr wrap="square">
            <a:spAutoFit/>
          </a:bodyPr>
          <a:lstStyle/>
          <a:p>
            <a:pPr marL="285750" indent="-285750" algn="just">
              <a:lnSpc>
                <a:spcPct val="120000"/>
              </a:lnSpc>
              <a:buFont typeface="Wingdings" pitchFamily="2" charset="2"/>
              <a:buChar char="Ø"/>
            </a:pPr>
            <a:r>
              <a:rPr lang="es-ES" sz="1600" b="1" dirty="0" smtClean="0"/>
              <a:t>Actividades </a:t>
            </a:r>
            <a:r>
              <a:rPr lang="es-ES" sz="1600" b="1" dirty="0"/>
              <a:t>ligadas a la movilidad de los estudiantes propios y </a:t>
            </a:r>
            <a:r>
              <a:rPr lang="es-ES" sz="1600" b="1" dirty="0" smtClean="0"/>
              <a:t>ajenos</a:t>
            </a:r>
            <a:endParaRPr lang="es-ES" sz="1600" dirty="0" smtClean="0"/>
          </a:p>
          <a:p>
            <a:pPr marL="742950" lvl="1" indent="-285750" algn="just">
              <a:lnSpc>
                <a:spcPct val="120000"/>
              </a:lnSpc>
              <a:buFont typeface="Arial" pitchFamily="34" charset="0"/>
              <a:buChar char="•"/>
            </a:pPr>
            <a:r>
              <a:rPr lang="es-ES" sz="1600" dirty="0" smtClean="0"/>
              <a:t>Actividades </a:t>
            </a:r>
            <a:r>
              <a:rPr lang="es-ES" sz="1600" dirty="0"/>
              <a:t>de difusión e información que se realizan a nivel institucional, de la Escuela de Doctorado y de sus programas, en función de la distribución temporal de las distintas </a:t>
            </a:r>
            <a:r>
              <a:rPr lang="es-ES" sz="1600" dirty="0" smtClean="0"/>
              <a:t>convocatorias.</a:t>
            </a:r>
          </a:p>
          <a:p>
            <a:pPr marL="742950" lvl="1" indent="-285750" algn="just">
              <a:lnSpc>
                <a:spcPct val="120000"/>
              </a:lnSpc>
              <a:buFont typeface="Arial" pitchFamily="34" charset="0"/>
              <a:buChar char="•"/>
            </a:pPr>
            <a:r>
              <a:rPr lang="es-ES" sz="1600" dirty="0" smtClean="0"/>
              <a:t>El </a:t>
            </a:r>
            <a:r>
              <a:rPr lang="es-ES" sz="1600" dirty="0"/>
              <a:t>proceso de gestión de cada convocatoria (presentación de solicitudes, selección de estudiantes, publicación de listados de estudiantes admitidos, tramitación de la documentación correspondiente</a:t>
            </a:r>
            <a:r>
              <a:rPr lang="es-ES" sz="1600" dirty="0" smtClean="0"/>
              <a:t>...).</a:t>
            </a:r>
          </a:p>
          <a:p>
            <a:pPr marL="742950" lvl="1" indent="-285750" algn="just">
              <a:lnSpc>
                <a:spcPct val="120000"/>
              </a:lnSpc>
              <a:buFont typeface="Arial" pitchFamily="34" charset="0"/>
              <a:buChar char="•"/>
            </a:pPr>
            <a:r>
              <a:rPr lang="es-ES" sz="1600" dirty="0" smtClean="0"/>
              <a:t>Las </a:t>
            </a:r>
            <a:r>
              <a:rPr lang="es-ES" sz="1600" dirty="0"/>
              <a:t>actividades ligadas a las estancias y/o prácticas de los </a:t>
            </a:r>
            <a:r>
              <a:rPr lang="es-ES" sz="1600" dirty="0" smtClean="0"/>
              <a:t>estudiantes.</a:t>
            </a:r>
            <a:endParaRPr lang="es-ES" sz="1600" dirty="0"/>
          </a:p>
          <a:p>
            <a:pPr lvl="1" algn="just">
              <a:lnSpc>
                <a:spcPct val="120000"/>
              </a:lnSpc>
            </a:pPr>
            <a:r>
              <a:rPr lang="es-ES" sz="1600" dirty="0"/>
              <a:t> </a:t>
            </a:r>
          </a:p>
          <a:p>
            <a:pPr marL="285750" lvl="0" indent="-285750" algn="just">
              <a:lnSpc>
                <a:spcPct val="120000"/>
              </a:lnSpc>
              <a:buFont typeface="Wingdings" pitchFamily="2" charset="2"/>
              <a:buChar char="Ø"/>
            </a:pPr>
            <a:r>
              <a:rPr lang="es-ES" sz="1600" b="1" dirty="0" smtClean="0"/>
              <a:t>Actividades </a:t>
            </a:r>
            <a:r>
              <a:rPr lang="es-ES" sz="1600" b="1" dirty="0"/>
              <a:t>de medición, análisis y mejora asociadas a la </a:t>
            </a:r>
            <a:r>
              <a:rPr lang="es-ES" sz="1600" b="1" dirty="0" smtClean="0"/>
              <a:t>movilidad</a:t>
            </a:r>
          </a:p>
          <a:p>
            <a:pPr marL="742950" lvl="1" indent="-285750" algn="just">
              <a:lnSpc>
                <a:spcPct val="120000"/>
              </a:lnSpc>
              <a:buFont typeface="Arial" pitchFamily="34" charset="0"/>
              <a:buChar char="•"/>
            </a:pPr>
            <a:r>
              <a:rPr lang="es-ES" sz="1600" dirty="0" smtClean="0"/>
              <a:t>La </a:t>
            </a:r>
            <a:r>
              <a:rPr lang="es-ES" sz="1600" dirty="0"/>
              <a:t>difusión de los resultados de </a:t>
            </a:r>
            <a:r>
              <a:rPr lang="es-ES" sz="1600" dirty="0" smtClean="0"/>
              <a:t>movilidad.</a:t>
            </a:r>
            <a:endParaRPr lang="es-ES" sz="1600" dirty="0"/>
          </a:p>
          <a:p>
            <a:pPr marL="742950" lvl="1" indent="-285750" algn="just">
              <a:lnSpc>
                <a:spcPct val="120000"/>
              </a:lnSpc>
              <a:buFont typeface="Arial" pitchFamily="34" charset="0"/>
              <a:buChar char="•"/>
            </a:pPr>
            <a:r>
              <a:rPr lang="es-ES" sz="1600" dirty="0"/>
              <a:t>El análisis y evaluación de los programas y de su </a:t>
            </a:r>
            <a:r>
              <a:rPr lang="es-ES" sz="1600" dirty="0" smtClean="0"/>
              <a:t>funcionamiento.</a:t>
            </a:r>
            <a:endParaRPr lang="es-ES" sz="1600" dirty="0"/>
          </a:p>
          <a:p>
            <a:pPr marL="742950" lvl="1" indent="-285750" algn="just">
              <a:lnSpc>
                <a:spcPct val="120000"/>
              </a:lnSpc>
              <a:buFont typeface="Arial" pitchFamily="34" charset="0"/>
              <a:buChar char="•"/>
            </a:pPr>
            <a:r>
              <a:rPr lang="es-ES" sz="1600" dirty="0"/>
              <a:t>La toma de acciones para la mejora (en las relaciones externas, respecto de los convenios, programas de doctorado, actividades de movilidad</a:t>
            </a:r>
            <a:r>
              <a:rPr lang="es-ES" sz="1600" dirty="0" smtClean="0"/>
              <a:t>…)</a:t>
            </a:r>
            <a:r>
              <a:rPr lang="es-ES" sz="1600" dirty="0"/>
              <a:t>.</a:t>
            </a: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16</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1135364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 de texto 2"/>
          <p:cNvSpPr txBox="1">
            <a:spLocks noChangeArrowheads="1"/>
          </p:cNvSpPr>
          <p:nvPr/>
        </p:nvSpPr>
        <p:spPr bwMode="auto">
          <a:xfrm>
            <a:off x="591319" y="764704"/>
            <a:ext cx="8019281" cy="4392488"/>
          </a:xfrm>
          <a:prstGeom prst="rect">
            <a:avLst/>
          </a:prstGeom>
          <a:noFill/>
          <a:ln w="9525">
            <a:noFill/>
            <a:miter lim="800000"/>
            <a:headEnd/>
            <a:tailEnd/>
          </a:ln>
        </p:spPr>
        <p:txBody>
          <a:bodyPr rot="0" vert="horz" wrap="square" lIns="91440" tIns="45720" rIns="91440" bIns="45720" anchor="t" anchorCtr="0">
            <a:noAutofit/>
          </a:bodyPr>
          <a:lstStyle/>
          <a:p>
            <a:pPr algn="just">
              <a:lnSpc>
                <a:spcPct val="115000"/>
              </a:lnSpc>
              <a:spcAft>
                <a:spcPts val="0"/>
              </a:spcAft>
            </a:pPr>
            <a:r>
              <a:rPr lang="es-ES" sz="1600" dirty="0">
                <a:effectLst/>
                <a:ea typeface="Calibri"/>
                <a:cs typeface="Times New Roman"/>
              </a:rPr>
              <a:t> </a:t>
            </a:r>
          </a:p>
          <a:p>
            <a:pPr algn="just">
              <a:lnSpc>
                <a:spcPct val="115000"/>
              </a:lnSpc>
              <a:spcAft>
                <a:spcPts val="1000"/>
              </a:spcAft>
            </a:pPr>
            <a:r>
              <a:rPr lang="es-ES" sz="1600" b="1" dirty="0">
                <a:effectLst/>
                <a:ea typeface="Calibri"/>
                <a:cs typeface="Times New Roman"/>
              </a:rPr>
              <a:t>Procedimientos que </a:t>
            </a:r>
            <a:r>
              <a:rPr lang="es-ES" sz="1600" b="1" dirty="0" smtClean="0">
                <a:effectLst/>
                <a:ea typeface="Calibri"/>
                <a:cs typeface="Times New Roman"/>
              </a:rPr>
              <a:t>recogen las actividades vinculadas con programas de movilidad: </a:t>
            </a:r>
            <a:endParaRPr lang="es-ES" sz="1600" b="1" dirty="0">
              <a:effectLst/>
              <a:ea typeface="Calibri"/>
              <a:cs typeface="Times New Roman"/>
            </a:endParaRPr>
          </a:p>
          <a:p>
            <a:pPr marL="1257300" lvl="2" indent="-342900" algn="just">
              <a:lnSpc>
                <a:spcPct val="115000"/>
              </a:lnSpc>
              <a:buFont typeface="Wingdings"/>
              <a:buChar char=""/>
            </a:pPr>
            <a:r>
              <a:rPr lang="es-ES" sz="1600" dirty="0">
                <a:effectLst/>
                <a:ea typeface="Calibri"/>
                <a:cs typeface="Times New Roman"/>
              </a:rPr>
              <a:t>Procedimientos de </a:t>
            </a:r>
            <a:r>
              <a:rPr lang="es-ES" sz="1600" i="1" dirty="0">
                <a:effectLst/>
                <a:ea typeface="Calibri"/>
                <a:cs typeface="Times New Roman"/>
              </a:rPr>
              <a:t>Planificación y desarrollo de la enseñanza</a:t>
            </a:r>
            <a:endParaRPr lang="es-ES" sz="1600" dirty="0">
              <a:effectLst/>
              <a:ea typeface="Calibri"/>
              <a:cs typeface="Times New Roman"/>
            </a:endParaRPr>
          </a:p>
          <a:p>
            <a:pPr marL="1657350" lvl="3" indent="-285750" algn="just">
              <a:lnSpc>
                <a:spcPct val="115000"/>
              </a:lnSpc>
              <a:buFont typeface="Courier New"/>
              <a:buChar char="o"/>
            </a:pPr>
            <a:r>
              <a:rPr lang="es-ES" sz="1600" i="1" dirty="0">
                <a:effectLst/>
                <a:ea typeface="Calibri"/>
                <a:cs typeface="Times New Roman"/>
              </a:rPr>
              <a:t>Gestión de la movilidad</a:t>
            </a:r>
            <a:endParaRPr lang="es-ES" sz="1600" dirty="0">
              <a:effectLst/>
              <a:ea typeface="Calibri"/>
              <a:cs typeface="Times New Roman"/>
            </a:endParaRPr>
          </a:p>
          <a:p>
            <a:pPr marL="1828800" lvl="2" algn="just">
              <a:lnSpc>
                <a:spcPct val="115000"/>
              </a:lnSpc>
            </a:pPr>
            <a:r>
              <a:rPr lang="es-ES" sz="1600" dirty="0">
                <a:effectLst/>
                <a:ea typeface="Calibri"/>
                <a:cs typeface="Times New Roman"/>
              </a:rPr>
              <a:t> </a:t>
            </a:r>
          </a:p>
          <a:p>
            <a:pPr marL="1257300" lvl="2" indent="-342900" algn="just">
              <a:lnSpc>
                <a:spcPct val="115000"/>
              </a:lnSpc>
              <a:buFont typeface="Wingdings"/>
              <a:buChar char=""/>
            </a:pPr>
            <a:r>
              <a:rPr lang="es-ES" sz="1600" dirty="0">
                <a:effectLst/>
                <a:ea typeface="Calibri"/>
                <a:cs typeface="Times New Roman"/>
              </a:rPr>
              <a:t>Procedimientos de </a:t>
            </a:r>
            <a:r>
              <a:rPr lang="es-ES" sz="1600" i="1" dirty="0">
                <a:effectLst/>
                <a:ea typeface="Calibri"/>
                <a:cs typeface="Times New Roman"/>
              </a:rPr>
              <a:t>Gestión de la calidad y mejora continua</a:t>
            </a:r>
            <a:endParaRPr lang="es-ES" sz="1600" dirty="0">
              <a:effectLst/>
              <a:ea typeface="Calibri"/>
              <a:cs typeface="Times New Roman"/>
            </a:endParaRPr>
          </a:p>
          <a:p>
            <a:pPr marL="1657350" lvl="3" indent="-285750" algn="just">
              <a:lnSpc>
                <a:spcPct val="115000"/>
              </a:lnSpc>
              <a:buFont typeface="Courier New"/>
              <a:buChar char="o"/>
            </a:pPr>
            <a:r>
              <a:rPr lang="es-ES" sz="1600" i="1" dirty="0">
                <a:effectLst/>
                <a:ea typeface="Calibri"/>
                <a:cs typeface="Times New Roman"/>
              </a:rPr>
              <a:t>Satisfacción de los grupos de interés</a:t>
            </a:r>
            <a:endParaRPr lang="es-ES" sz="1600" dirty="0">
              <a:effectLst/>
              <a:ea typeface="Calibri"/>
              <a:cs typeface="Times New Roman"/>
            </a:endParaRPr>
          </a:p>
          <a:p>
            <a:pPr marL="1828800" lvl="2" algn="just">
              <a:lnSpc>
                <a:spcPct val="115000"/>
              </a:lnSpc>
            </a:pPr>
            <a:r>
              <a:rPr lang="es-ES" sz="1600" dirty="0">
                <a:effectLst/>
                <a:ea typeface="Calibri"/>
                <a:cs typeface="Times New Roman"/>
              </a:rPr>
              <a:t> </a:t>
            </a:r>
          </a:p>
          <a:p>
            <a:pPr marL="1257300" lvl="2" indent="-342900" algn="just">
              <a:lnSpc>
                <a:spcPct val="115000"/>
              </a:lnSpc>
              <a:buFont typeface="Wingdings"/>
              <a:buChar char=""/>
            </a:pPr>
            <a:r>
              <a:rPr lang="es-ES" sz="1600" dirty="0">
                <a:effectLst/>
                <a:ea typeface="Calibri"/>
                <a:cs typeface="Times New Roman"/>
              </a:rPr>
              <a:t>Procedimientos de </a:t>
            </a:r>
            <a:r>
              <a:rPr lang="es-ES" sz="1600" i="1" dirty="0">
                <a:effectLst/>
                <a:ea typeface="Calibri"/>
                <a:cs typeface="Times New Roman"/>
              </a:rPr>
              <a:t>Gestión de programas formativos </a:t>
            </a:r>
            <a:r>
              <a:rPr lang="es-ES" sz="1600" dirty="0">
                <a:effectLst/>
                <a:ea typeface="Calibri"/>
                <a:cs typeface="Times New Roman"/>
              </a:rPr>
              <a:t>(programas de doctorado)</a:t>
            </a:r>
          </a:p>
          <a:p>
            <a:pPr marL="1657350" lvl="3" indent="-285750" algn="just">
              <a:lnSpc>
                <a:spcPct val="115000"/>
              </a:lnSpc>
              <a:buFont typeface="Courier New"/>
              <a:buChar char="o"/>
            </a:pPr>
            <a:r>
              <a:rPr lang="es-ES" sz="1600" i="1" dirty="0">
                <a:effectLst/>
                <a:ea typeface="Calibri"/>
                <a:cs typeface="Times New Roman"/>
              </a:rPr>
              <a:t>Diseño, verificación y autorización de los títulos</a:t>
            </a:r>
            <a:endParaRPr lang="es-ES" sz="1600" dirty="0">
              <a:effectLst/>
              <a:ea typeface="Calibri"/>
              <a:cs typeface="Times New Roman"/>
            </a:endParaRPr>
          </a:p>
          <a:p>
            <a:pPr marL="1657350" lvl="3" indent="-285750" algn="just">
              <a:lnSpc>
                <a:spcPct val="115000"/>
              </a:lnSpc>
              <a:buFont typeface="Courier New"/>
              <a:buChar char="o"/>
            </a:pPr>
            <a:r>
              <a:rPr lang="es-ES" sz="1600" i="1" dirty="0">
                <a:effectLst/>
                <a:ea typeface="Calibri"/>
                <a:cs typeface="Times New Roman"/>
              </a:rPr>
              <a:t>Seguimiento y mejora de los títulos </a:t>
            </a:r>
            <a:endParaRPr lang="es-ES" sz="1600" dirty="0">
              <a:effectLst/>
              <a:ea typeface="Calibri"/>
              <a:cs typeface="Times New Roman"/>
            </a:endParaRPr>
          </a:p>
          <a:p>
            <a:pPr marL="1828800" lvl="2" algn="just">
              <a:lnSpc>
                <a:spcPct val="115000"/>
              </a:lnSpc>
            </a:pPr>
            <a:r>
              <a:rPr lang="es-ES" sz="1600" dirty="0">
                <a:effectLst/>
                <a:ea typeface="Calibri"/>
                <a:cs typeface="Times New Roman"/>
              </a:rPr>
              <a:t> </a:t>
            </a:r>
          </a:p>
          <a:p>
            <a:pPr marL="1257300" lvl="2" indent="-342900" algn="just">
              <a:lnSpc>
                <a:spcPct val="115000"/>
              </a:lnSpc>
              <a:buFont typeface="Wingdings"/>
              <a:buChar char=""/>
            </a:pPr>
            <a:r>
              <a:rPr lang="es-ES" sz="1600" dirty="0">
                <a:effectLst/>
                <a:ea typeface="Calibri"/>
                <a:cs typeface="Times New Roman"/>
              </a:rPr>
              <a:t>Procedimientos de </a:t>
            </a:r>
            <a:r>
              <a:rPr lang="es-ES" sz="1600" i="1" dirty="0">
                <a:effectLst/>
                <a:ea typeface="Calibri"/>
                <a:cs typeface="Times New Roman"/>
              </a:rPr>
              <a:t>Información pública y rendición de cuentas</a:t>
            </a:r>
            <a:endParaRPr lang="es-ES" sz="1600" dirty="0">
              <a:effectLst/>
              <a:ea typeface="Calibri"/>
              <a:cs typeface="Times New Roman"/>
            </a:endParaRPr>
          </a:p>
          <a:p>
            <a:pPr marL="1657350" lvl="3" indent="-285750" algn="just">
              <a:lnSpc>
                <a:spcPct val="115000"/>
              </a:lnSpc>
              <a:spcAft>
                <a:spcPts val="1000"/>
              </a:spcAft>
              <a:buFont typeface="Courier New"/>
              <a:buChar char="o"/>
            </a:pPr>
            <a:r>
              <a:rPr lang="es-ES" sz="1600" i="1" dirty="0">
                <a:effectLst/>
                <a:ea typeface="Calibri"/>
                <a:cs typeface="Times New Roman"/>
              </a:rPr>
              <a:t>Información pública y rendición de </a:t>
            </a:r>
            <a:r>
              <a:rPr lang="es-ES" sz="1600" i="1" dirty="0" smtClean="0">
                <a:effectLst/>
                <a:ea typeface="Calibri"/>
                <a:cs typeface="Times New Roman"/>
              </a:rPr>
              <a:t>cuentas</a:t>
            </a:r>
            <a:endParaRPr lang="es-ES" sz="1600" dirty="0">
              <a:effectLst/>
              <a:ea typeface="Calibri"/>
              <a:cs typeface="Times New Roman"/>
            </a:endParaRP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17</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3897391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620688"/>
            <a:ext cx="7746923" cy="5238357"/>
          </a:xfrm>
          <a:prstGeom prst="rect">
            <a:avLst/>
          </a:prstGeom>
        </p:spPr>
        <p:txBody>
          <a:bodyPr wrap="square">
            <a:spAutoFit/>
          </a:bodyPr>
          <a:lstStyle/>
          <a:p>
            <a:pPr algn="just">
              <a:lnSpc>
                <a:spcPct val="110000"/>
              </a:lnSpc>
            </a:pPr>
            <a:r>
              <a:rPr lang="es-ES" sz="1600" b="1" dirty="0" smtClean="0"/>
              <a:t>3.4. Transparencia </a:t>
            </a:r>
            <a:r>
              <a:rPr lang="es-ES" sz="1600" b="1" dirty="0"/>
              <a:t>y rendición de cuentas</a:t>
            </a:r>
          </a:p>
          <a:p>
            <a:pPr algn="just">
              <a:lnSpc>
                <a:spcPct val="110000"/>
              </a:lnSpc>
            </a:pPr>
            <a:endParaRPr lang="es-ES" sz="1600" dirty="0" smtClean="0"/>
          </a:p>
          <a:p>
            <a:pPr algn="just">
              <a:lnSpc>
                <a:spcPct val="110000"/>
              </a:lnSpc>
            </a:pPr>
            <a:r>
              <a:rPr lang="es-ES" sz="1600" dirty="0" smtClean="0"/>
              <a:t>Mecanismos </a:t>
            </a:r>
            <a:r>
              <a:rPr lang="es-ES" sz="1600" dirty="0"/>
              <a:t>y </a:t>
            </a:r>
            <a:r>
              <a:rPr lang="es-ES" sz="1600" dirty="0" smtClean="0"/>
              <a:t>procedimientos que </a:t>
            </a:r>
            <a:r>
              <a:rPr lang="es-ES" sz="1600" dirty="0"/>
              <a:t>funcionan en distintos ámbitos de la Universidad de </a:t>
            </a:r>
            <a:r>
              <a:rPr lang="es-ES" sz="1600" dirty="0" smtClean="0"/>
              <a:t>Vigo.</a:t>
            </a:r>
          </a:p>
          <a:p>
            <a:pPr algn="just">
              <a:lnSpc>
                <a:spcPct val="110000"/>
              </a:lnSpc>
            </a:pPr>
            <a:endParaRPr lang="es-ES" sz="1600" dirty="0"/>
          </a:p>
          <a:p>
            <a:pPr algn="just">
              <a:lnSpc>
                <a:spcPct val="110000"/>
              </a:lnSpc>
            </a:pPr>
            <a:r>
              <a:rPr lang="es-ES" sz="1600" dirty="0" smtClean="0"/>
              <a:t>Definen </a:t>
            </a:r>
            <a:r>
              <a:rPr lang="es-ES" sz="1600" dirty="0"/>
              <a:t>aspectos como:</a:t>
            </a:r>
          </a:p>
          <a:p>
            <a:pPr lvl="0" algn="just">
              <a:lnSpc>
                <a:spcPct val="110000"/>
              </a:lnSpc>
            </a:pPr>
            <a:endParaRPr lang="es-ES" sz="1600" dirty="0" smtClean="0"/>
          </a:p>
          <a:p>
            <a:pPr marL="285750" lvl="0" indent="-285750" algn="just">
              <a:lnSpc>
                <a:spcPct val="110000"/>
              </a:lnSpc>
              <a:buFont typeface="Arial" pitchFamily="34" charset="0"/>
              <a:buChar char="•"/>
            </a:pPr>
            <a:r>
              <a:rPr lang="es-ES" sz="1600" dirty="0" smtClean="0"/>
              <a:t>La </a:t>
            </a:r>
            <a:r>
              <a:rPr lang="es-ES" sz="1600" dirty="0"/>
              <a:t>publicación de información pertinente y relevante relacionada con los programas de doctorado para los diferentes grupos de interés implicados en el sistema universitario, que se gestionará, en función de los contenidos, en los distintos niveles de la Universidad (institucional, Escuelas de Doctorado, Comisiones </a:t>
            </a:r>
            <a:r>
              <a:rPr lang="es-ES" sz="1600" dirty="0" smtClean="0"/>
              <a:t>Académicas)</a:t>
            </a:r>
          </a:p>
          <a:p>
            <a:pPr marL="285750" lvl="0" indent="-285750" algn="just">
              <a:lnSpc>
                <a:spcPct val="110000"/>
              </a:lnSpc>
              <a:buFont typeface="Arial" pitchFamily="34" charset="0"/>
              <a:buChar char="•"/>
            </a:pPr>
            <a:r>
              <a:rPr lang="es-ES" sz="1600" dirty="0" smtClean="0"/>
              <a:t>Los </a:t>
            </a:r>
            <a:r>
              <a:rPr lang="es-ES" sz="1600" dirty="0"/>
              <a:t>mecanismos para garantizar la actualización de esta </a:t>
            </a:r>
            <a:r>
              <a:rPr lang="es-ES" sz="1600" dirty="0" smtClean="0"/>
              <a:t>información</a:t>
            </a:r>
          </a:p>
          <a:p>
            <a:pPr marL="285750" lvl="0" indent="-285750" algn="just">
              <a:lnSpc>
                <a:spcPct val="110000"/>
              </a:lnSpc>
              <a:buFont typeface="Arial" pitchFamily="34" charset="0"/>
              <a:buChar char="•"/>
            </a:pPr>
            <a:r>
              <a:rPr lang="es-ES" sz="1600" dirty="0" smtClean="0"/>
              <a:t>La </a:t>
            </a:r>
            <a:r>
              <a:rPr lang="es-ES" sz="1600" dirty="0"/>
              <a:t>información </a:t>
            </a:r>
            <a:r>
              <a:rPr lang="es-ES" sz="1600" dirty="0" smtClean="0"/>
              <a:t>relevante de </a:t>
            </a:r>
            <a:r>
              <a:rPr lang="es-ES" sz="1600" dirty="0"/>
              <a:t>aspectos académicos relacionados con los programas de </a:t>
            </a:r>
            <a:r>
              <a:rPr lang="es-ES" sz="1600" dirty="0" smtClean="0"/>
              <a:t>doctorado.</a:t>
            </a:r>
            <a:endParaRPr lang="es-ES" sz="1600" dirty="0"/>
          </a:p>
          <a:p>
            <a:pPr marL="285750" lvl="0" indent="-285750" algn="just">
              <a:lnSpc>
                <a:spcPct val="110000"/>
              </a:lnSpc>
              <a:buFont typeface="Arial" pitchFamily="34" charset="0"/>
              <a:buChar char="•"/>
            </a:pPr>
            <a:r>
              <a:rPr lang="es-ES" sz="1600" dirty="0" smtClean="0"/>
              <a:t>Los </a:t>
            </a:r>
            <a:r>
              <a:rPr lang="es-ES" sz="1600" dirty="0"/>
              <a:t>informes institucionales en relación con procesos de satisfacción de los grupos de interés (encuestas de evaluación docente, de satisfacción de las titulaciones,…), con los resultados de los indicadores en académicos y en materia de </a:t>
            </a:r>
            <a:r>
              <a:rPr lang="es-ES" sz="1600" dirty="0" smtClean="0"/>
              <a:t>calidad.</a:t>
            </a:r>
            <a:endParaRPr lang="es-ES" sz="1600" dirty="0"/>
          </a:p>
          <a:p>
            <a:pPr marL="285750" lvl="0" indent="-285750" algn="just">
              <a:lnSpc>
                <a:spcPct val="110000"/>
              </a:lnSpc>
              <a:buFont typeface="Arial" pitchFamily="34" charset="0"/>
              <a:buChar char="•"/>
            </a:pPr>
            <a:r>
              <a:rPr lang="es-ES" sz="1600" dirty="0"/>
              <a:t>Otros informes institucionales de los distintos órganos de gobierno en materia de resultados de la Universidad de </a:t>
            </a:r>
            <a:r>
              <a:rPr lang="es-ES" sz="1600" dirty="0" smtClean="0"/>
              <a:t>Vigo</a:t>
            </a:r>
            <a:r>
              <a:rPr lang="es-ES" sz="1600" dirty="0"/>
              <a:t>.</a:t>
            </a:r>
            <a:endParaRPr lang="es-ES" sz="1600" dirty="0"/>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18</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736177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 de texto 2"/>
          <p:cNvSpPr txBox="1">
            <a:spLocks noChangeArrowheads="1"/>
          </p:cNvSpPr>
          <p:nvPr/>
        </p:nvSpPr>
        <p:spPr bwMode="auto">
          <a:xfrm>
            <a:off x="805026" y="764705"/>
            <a:ext cx="7727414" cy="4176463"/>
          </a:xfrm>
          <a:prstGeom prst="rect">
            <a:avLst/>
          </a:prstGeom>
          <a:noFill/>
          <a:ln w="9525">
            <a:noFill/>
            <a:miter lim="800000"/>
            <a:headEnd/>
            <a:tailEnd/>
          </a:ln>
        </p:spPr>
        <p:txBody>
          <a:bodyPr rot="0" vert="horz" wrap="square" lIns="91440" tIns="45720" rIns="91440" bIns="45720" anchor="t" anchorCtr="0">
            <a:noAutofit/>
          </a:bodyPr>
          <a:lstStyle/>
          <a:p>
            <a:pPr algn="just">
              <a:lnSpc>
                <a:spcPct val="120000"/>
              </a:lnSpc>
              <a:spcAft>
                <a:spcPts val="0"/>
              </a:spcAft>
            </a:pPr>
            <a:r>
              <a:rPr lang="es-ES" sz="1600" b="1" dirty="0">
                <a:effectLst/>
                <a:ea typeface="Calibri"/>
                <a:cs typeface="Times New Roman"/>
              </a:rPr>
              <a:t> </a:t>
            </a:r>
          </a:p>
          <a:p>
            <a:pPr algn="just">
              <a:lnSpc>
                <a:spcPct val="120000"/>
              </a:lnSpc>
              <a:spcAft>
                <a:spcPts val="1000"/>
              </a:spcAft>
            </a:pPr>
            <a:r>
              <a:rPr lang="es-ES" sz="1600" b="1" dirty="0">
                <a:effectLst/>
                <a:ea typeface="Calibri"/>
                <a:cs typeface="Times New Roman"/>
              </a:rPr>
              <a:t>Procedimientos que </a:t>
            </a:r>
            <a:r>
              <a:rPr lang="es-ES" sz="1600" b="1" dirty="0" smtClean="0">
                <a:ea typeface="Calibri"/>
                <a:cs typeface="Times New Roman"/>
              </a:rPr>
              <a:t>afectan a las </a:t>
            </a:r>
            <a:r>
              <a:rPr lang="es-ES" sz="1600" b="1" dirty="0" smtClean="0">
                <a:effectLst/>
                <a:ea typeface="Calibri"/>
                <a:cs typeface="Times New Roman"/>
              </a:rPr>
              <a:t>actividades relacionadas con la transparencia y rendición de cuentas:</a:t>
            </a:r>
            <a:endParaRPr lang="es-ES" sz="1600" b="1" dirty="0">
              <a:effectLst/>
              <a:ea typeface="Calibri"/>
              <a:cs typeface="Times New Roman"/>
            </a:endParaRPr>
          </a:p>
          <a:p>
            <a:pPr marL="800100" lvl="1" indent="-342900" algn="just">
              <a:lnSpc>
                <a:spcPct val="120000"/>
              </a:lnSpc>
              <a:buFont typeface="Wingdings"/>
              <a:buChar char=""/>
            </a:pPr>
            <a:r>
              <a:rPr lang="es-ES" sz="1600" dirty="0">
                <a:effectLst/>
                <a:ea typeface="Times New Roman"/>
              </a:rPr>
              <a:t>Procedimientos de </a:t>
            </a:r>
            <a:r>
              <a:rPr lang="es-ES" sz="1600" i="1" dirty="0">
                <a:effectLst/>
                <a:ea typeface="Times New Roman"/>
              </a:rPr>
              <a:t>Gestión de la calidad y mejora continua</a:t>
            </a:r>
            <a:endParaRPr lang="es-ES" sz="1600" dirty="0">
              <a:effectLst/>
              <a:ea typeface="Times New Roman"/>
            </a:endParaRPr>
          </a:p>
          <a:p>
            <a:pPr marL="1200150" lvl="2" indent="-285750" algn="just">
              <a:lnSpc>
                <a:spcPct val="120000"/>
              </a:lnSpc>
              <a:buFont typeface="Courier New"/>
              <a:buChar char="o"/>
            </a:pPr>
            <a:r>
              <a:rPr lang="es-ES" sz="1600" i="1" dirty="0">
                <a:effectLst/>
                <a:ea typeface="Times New Roman"/>
              </a:rPr>
              <a:t>Seguimiento y medición</a:t>
            </a:r>
            <a:endParaRPr lang="es-ES" sz="1600" dirty="0">
              <a:effectLst/>
              <a:ea typeface="Times New Roman"/>
            </a:endParaRPr>
          </a:p>
          <a:p>
            <a:pPr marL="1200150" lvl="2" indent="-285750">
              <a:lnSpc>
                <a:spcPct val="120000"/>
              </a:lnSpc>
              <a:buFont typeface="Courier New"/>
              <a:buChar char="o"/>
            </a:pPr>
            <a:r>
              <a:rPr lang="es-ES" sz="1600" i="1" dirty="0">
                <a:effectLst/>
                <a:ea typeface="Times New Roman"/>
              </a:rPr>
              <a:t>Satisfacción de los grupos de interés</a:t>
            </a:r>
            <a:endParaRPr lang="es-ES" sz="1600" dirty="0">
              <a:effectLst/>
              <a:ea typeface="Times New Roman"/>
            </a:endParaRPr>
          </a:p>
          <a:p>
            <a:pPr marL="1200150" lvl="2" indent="-285750">
              <a:lnSpc>
                <a:spcPct val="120000"/>
              </a:lnSpc>
              <a:buFont typeface="Courier New"/>
              <a:buChar char="o"/>
            </a:pPr>
            <a:r>
              <a:rPr lang="es-ES" sz="1600" dirty="0">
                <a:effectLst/>
                <a:ea typeface="Times New Roman"/>
              </a:rPr>
              <a:t>Gestión de quejas, sugerencias y felicitaciones.</a:t>
            </a:r>
          </a:p>
          <a:p>
            <a:pPr marL="1371600" lvl="1" algn="just">
              <a:lnSpc>
                <a:spcPct val="120000"/>
              </a:lnSpc>
            </a:pPr>
            <a:r>
              <a:rPr lang="es-ES" sz="1600" dirty="0">
                <a:effectLst/>
                <a:ea typeface="Times New Roman"/>
              </a:rPr>
              <a:t> </a:t>
            </a:r>
          </a:p>
          <a:p>
            <a:pPr marL="800100" lvl="1" indent="-342900" algn="just">
              <a:lnSpc>
                <a:spcPct val="120000"/>
              </a:lnSpc>
              <a:buFont typeface="Wingdings"/>
              <a:buChar char=""/>
            </a:pPr>
            <a:r>
              <a:rPr lang="es-ES" sz="1600" dirty="0">
                <a:effectLst/>
                <a:ea typeface="Times New Roman"/>
              </a:rPr>
              <a:t>Procedimientos de </a:t>
            </a:r>
            <a:r>
              <a:rPr lang="es-ES" sz="1600" i="1" dirty="0">
                <a:effectLst/>
                <a:ea typeface="Times New Roman"/>
              </a:rPr>
              <a:t>Gestión de programas </a:t>
            </a:r>
            <a:r>
              <a:rPr lang="es-ES" sz="1600" i="1" dirty="0" smtClean="0">
                <a:effectLst/>
                <a:ea typeface="Times New Roman"/>
              </a:rPr>
              <a:t>formativos </a:t>
            </a:r>
            <a:r>
              <a:rPr lang="es-ES" sz="1600" dirty="0" smtClean="0">
                <a:effectLst/>
                <a:ea typeface="Times New Roman"/>
              </a:rPr>
              <a:t>(</a:t>
            </a:r>
            <a:r>
              <a:rPr lang="es-ES" sz="1600" dirty="0">
                <a:effectLst/>
                <a:ea typeface="Times New Roman"/>
              </a:rPr>
              <a:t>programas de doctorado)</a:t>
            </a:r>
          </a:p>
          <a:p>
            <a:pPr marL="1200150" lvl="2" indent="-285750" algn="just">
              <a:lnSpc>
                <a:spcPct val="120000"/>
              </a:lnSpc>
              <a:buFont typeface="Courier New"/>
              <a:buChar char="o"/>
            </a:pPr>
            <a:r>
              <a:rPr lang="es-ES" sz="1600" i="1" dirty="0">
                <a:effectLst/>
                <a:ea typeface="Times New Roman"/>
              </a:rPr>
              <a:t>Seguimiento y mejora de los títulos </a:t>
            </a:r>
            <a:endParaRPr lang="es-ES" sz="1600" dirty="0">
              <a:effectLst/>
              <a:ea typeface="Times New Roman"/>
            </a:endParaRPr>
          </a:p>
          <a:p>
            <a:pPr marL="1371600" lvl="1" algn="just">
              <a:lnSpc>
                <a:spcPct val="120000"/>
              </a:lnSpc>
            </a:pPr>
            <a:r>
              <a:rPr lang="es-ES" sz="1600" dirty="0">
                <a:effectLst/>
                <a:ea typeface="Times New Roman"/>
              </a:rPr>
              <a:t> </a:t>
            </a:r>
          </a:p>
          <a:p>
            <a:pPr marL="800100" lvl="1" indent="-342900" algn="just">
              <a:lnSpc>
                <a:spcPct val="120000"/>
              </a:lnSpc>
              <a:buFont typeface="Wingdings"/>
              <a:buChar char=""/>
            </a:pPr>
            <a:r>
              <a:rPr lang="es-ES" sz="1600" dirty="0">
                <a:effectLst/>
                <a:ea typeface="Times New Roman"/>
              </a:rPr>
              <a:t>Procedimientos de </a:t>
            </a:r>
            <a:r>
              <a:rPr lang="es-ES" sz="1600" i="1" dirty="0">
                <a:effectLst/>
                <a:ea typeface="Times New Roman"/>
              </a:rPr>
              <a:t>Información pública y rendición de cuentas</a:t>
            </a:r>
            <a:endParaRPr lang="es-ES" sz="1600" dirty="0">
              <a:effectLst/>
              <a:ea typeface="Times New Roman"/>
            </a:endParaRPr>
          </a:p>
          <a:p>
            <a:pPr marL="1200150" lvl="2" indent="-285750" algn="just">
              <a:lnSpc>
                <a:spcPct val="120000"/>
              </a:lnSpc>
              <a:buFont typeface="Courier New"/>
              <a:buChar char="o"/>
            </a:pPr>
            <a:r>
              <a:rPr lang="es-ES" sz="1600" i="1" dirty="0">
                <a:effectLst/>
                <a:ea typeface="Times New Roman"/>
              </a:rPr>
              <a:t>Información pública y rendición de cuentas</a:t>
            </a:r>
            <a:endParaRPr lang="es-ES" sz="1600" dirty="0">
              <a:effectLst/>
              <a:ea typeface="Times New Roman"/>
            </a:endParaRPr>
          </a:p>
          <a:p>
            <a:pPr algn="just">
              <a:lnSpc>
                <a:spcPct val="120000"/>
              </a:lnSpc>
              <a:spcAft>
                <a:spcPts val="1000"/>
              </a:spcAft>
            </a:pPr>
            <a:r>
              <a:rPr lang="es-ES" sz="1600" dirty="0">
                <a:effectLst/>
                <a:ea typeface="Calibri"/>
                <a:cs typeface="Times New Roman"/>
              </a:rPr>
              <a:t> </a:t>
            </a:r>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19</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60658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2</a:t>
            </a:fld>
            <a:endParaRPr lang="en-US" dirty="0"/>
          </a:p>
        </p:txBody>
      </p:sp>
      <p:sp>
        <p:nvSpPr>
          <p:cNvPr id="11" name="10 Rectángulo redondeado"/>
          <p:cNvSpPr/>
          <p:nvPr/>
        </p:nvSpPr>
        <p:spPr>
          <a:xfrm>
            <a:off x="423882" y="1045707"/>
            <a:ext cx="8540606" cy="497558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lvl="0">
              <a:lnSpc>
                <a:spcPct val="120000"/>
              </a:lnSpc>
            </a:pPr>
            <a:endParaRPr lang="es-ES" sz="1400" dirty="0"/>
          </a:p>
        </p:txBody>
      </p:sp>
      <p:sp>
        <p:nvSpPr>
          <p:cNvPr id="4" name="3 Rectángulo"/>
          <p:cNvSpPr/>
          <p:nvPr/>
        </p:nvSpPr>
        <p:spPr>
          <a:xfrm>
            <a:off x="875321" y="1044963"/>
            <a:ext cx="7009047" cy="3785652"/>
          </a:xfrm>
          <a:prstGeom prst="rect">
            <a:avLst/>
          </a:prstGeom>
        </p:spPr>
        <p:txBody>
          <a:bodyPr wrap="square">
            <a:spAutoFit/>
          </a:bodyPr>
          <a:lstStyle/>
          <a:p>
            <a:pPr marL="285750" indent="-285750">
              <a:lnSpc>
                <a:spcPct val="250000"/>
              </a:lnSpc>
              <a:buFont typeface="Arial" pitchFamily="34" charset="0"/>
              <a:buChar char="•"/>
            </a:pPr>
            <a:r>
              <a:rPr lang="gl-ES" sz="1600" dirty="0" smtClean="0"/>
              <a:t>Crea </a:t>
            </a:r>
            <a:r>
              <a:rPr lang="gl-ES" sz="1600" dirty="0" err="1" smtClean="0"/>
              <a:t>ción</a:t>
            </a:r>
            <a:r>
              <a:rPr lang="gl-ES" sz="1600" dirty="0" smtClean="0"/>
              <a:t> de </a:t>
            </a:r>
            <a:r>
              <a:rPr lang="gl-ES" sz="1600" dirty="0" err="1" smtClean="0"/>
              <a:t>Escuela</a:t>
            </a:r>
            <a:r>
              <a:rPr lang="gl-ES" sz="1600" dirty="0" smtClean="0"/>
              <a:t> de </a:t>
            </a:r>
            <a:r>
              <a:rPr lang="gl-ES" sz="1600" dirty="0" err="1" smtClean="0"/>
              <a:t>Doctorado</a:t>
            </a:r>
            <a:r>
              <a:rPr lang="gl-ES" sz="1600" dirty="0" smtClean="0"/>
              <a:t> de la </a:t>
            </a:r>
            <a:r>
              <a:rPr lang="gl-ES" sz="1600" dirty="0" err="1" smtClean="0"/>
              <a:t>Uvigo</a:t>
            </a:r>
            <a:r>
              <a:rPr lang="gl-ES" sz="1600" dirty="0" smtClean="0"/>
              <a:t> (</a:t>
            </a:r>
            <a:r>
              <a:rPr lang="gl-ES" sz="1600" dirty="0" err="1" smtClean="0"/>
              <a:t>julio</a:t>
            </a:r>
            <a:r>
              <a:rPr lang="gl-ES" sz="1600" dirty="0" smtClean="0"/>
              <a:t> 2012) </a:t>
            </a:r>
          </a:p>
          <a:p>
            <a:pPr marL="285750" indent="-285750">
              <a:lnSpc>
                <a:spcPct val="250000"/>
              </a:lnSpc>
              <a:buFont typeface="Arial" pitchFamily="34" charset="0"/>
              <a:buChar char="•"/>
            </a:pPr>
            <a:r>
              <a:rPr lang="gl-ES" sz="1600" dirty="0" smtClean="0"/>
              <a:t>Inicio del </a:t>
            </a:r>
            <a:r>
              <a:rPr lang="gl-ES" sz="1600" dirty="0" err="1" smtClean="0"/>
              <a:t>diseño</a:t>
            </a:r>
            <a:r>
              <a:rPr lang="gl-ES" sz="1600" dirty="0" smtClean="0"/>
              <a:t> de Programas de </a:t>
            </a:r>
            <a:r>
              <a:rPr lang="gl-ES" sz="1600" dirty="0" err="1" smtClean="0"/>
              <a:t>Doctorado</a:t>
            </a:r>
            <a:r>
              <a:rPr lang="gl-ES" sz="1600" dirty="0" smtClean="0"/>
              <a:t> </a:t>
            </a:r>
            <a:r>
              <a:rPr lang="gl-ES" sz="1600" dirty="0" err="1" smtClean="0"/>
              <a:t>según</a:t>
            </a:r>
            <a:r>
              <a:rPr lang="gl-ES" sz="1600" dirty="0" smtClean="0"/>
              <a:t> normativa </a:t>
            </a:r>
            <a:r>
              <a:rPr lang="gl-ES" sz="1600" dirty="0" err="1" smtClean="0"/>
              <a:t>vigente</a:t>
            </a:r>
            <a:r>
              <a:rPr lang="gl-ES" sz="1600" dirty="0" smtClean="0"/>
              <a:t>. </a:t>
            </a:r>
          </a:p>
          <a:p>
            <a:pPr marL="285750" indent="-285750">
              <a:lnSpc>
                <a:spcPct val="250000"/>
              </a:lnSpc>
              <a:buFont typeface="Arial" pitchFamily="34" charset="0"/>
              <a:buChar char="•"/>
            </a:pPr>
            <a:r>
              <a:rPr lang="gl-ES" sz="1600" dirty="0" err="1" smtClean="0"/>
              <a:t>Octubre</a:t>
            </a:r>
            <a:r>
              <a:rPr lang="gl-ES" sz="1600" dirty="0" smtClean="0"/>
              <a:t>  2012</a:t>
            </a:r>
            <a:r>
              <a:rPr lang="gl-ES" sz="1600" dirty="0" smtClean="0">
                <a:latin typeface="+mn-lt"/>
              </a:rPr>
              <a:t>:  </a:t>
            </a:r>
            <a:r>
              <a:rPr lang="gl-ES" sz="1600" dirty="0" err="1">
                <a:latin typeface="+mn-lt"/>
              </a:rPr>
              <a:t>Diseño</a:t>
            </a:r>
            <a:r>
              <a:rPr lang="gl-ES" sz="1600" dirty="0">
                <a:latin typeface="+mn-lt"/>
              </a:rPr>
              <a:t> </a:t>
            </a:r>
            <a:r>
              <a:rPr lang="gl-ES" sz="1600" dirty="0" smtClean="0">
                <a:latin typeface="+mn-lt"/>
              </a:rPr>
              <a:t>SGIC </a:t>
            </a:r>
            <a:r>
              <a:rPr lang="gl-ES" sz="1600" dirty="0" smtClean="0">
                <a:latin typeface="+mn-lt"/>
              </a:rPr>
              <a:t> por el Área de </a:t>
            </a:r>
            <a:r>
              <a:rPr lang="gl-ES" sz="1600" dirty="0" err="1" smtClean="0">
                <a:latin typeface="+mn-lt"/>
              </a:rPr>
              <a:t>Apoyo</a:t>
            </a:r>
            <a:r>
              <a:rPr lang="gl-ES" sz="1600" dirty="0" smtClean="0">
                <a:latin typeface="+mn-lt"/>
              </a:rPr>
              <a:t> a la Docencia y Calidad</a:t>
            </a:r>
            <a:r>
              <a:rPr lang="gl-ES" sz="1600" dirty="0" smtClean="0"/>
              <a:t>, con revisión del </a:t>
            </a:r>
            <a:r>
              <a:rPr lang="gl-ES" sz="1600" dirty="0" smtClean="0"/>
              <a:t>Área de </a:t>
            </a:r>
            <a:r>
              <a:rPr lang="gl-ES" sz="1600" dirty="0" err="1" smtClean="0"/>
              <a:t>Posgrado</a:t>
            </a:r>
            <a:r>
              <a:rPr lang="gl-ES" sz="1600" dirty="0" smtClean="0"/>
              <a:t>.</a:t>
            </a:r>
          </a:p>
          <a:p>
            <a:pPr marL="285750" indent="-285750">
              <a:lnSpc>
                <a:spcPct val="250000"/>
              </a:lnSpc>
              <a:buFont typeface="Arial" pitchFamily="34" charset="0"/>
              <a:buChar char="•"/>
            </a:pPr>
            <a:r>
              <a:rPr lang="gl-ES" sz="1600" dirty="0" err="1" smtClean="0"/>
              <a:t>Noviembre</a:t>
            </a:r>
            <a:r>
              <a:rPr lang="gl-ES" sz="1600" dirty="0" smtClean="0"/>
              <a:t> 2012: Aprobación de las memorias de los programas de </a:t>
            </a:r>
            <a:r>
              <a:rPr lang="gl-ES" sz="1600" dirty="0" err="1"/>
              <a:t>d</a:t>
            </a:r>
            <a:r>
              <a:rPr lang="gl-ES" sz="1600" dirty="0" err="1" smtClean="0"/>
              <a:t>octorado</a:t>
            </a:r>
            <a:r>
              <a:rPr lang="gl-ES" sz="1600" dirty="0" smtClean="0"/>
              <a:t> y posterior remisión para verificación.</a:t>
            </a:r>
          </a:p>
        </p:txBody>
      </p:sp>
      <p:sp>
        <p:nvSpPr>
          <p:cNvPr id="12"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Tree>
    <p:extLst>
      <p:ext uri="{BB962C8B-B14F-4D97-AF65-F5344CB8AC3E}">
        <p14:creationId xmlns:p14="http://schemas.microsoft.com/office/powerpoint/2010/main" val="3822977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1230" y="621726"/>
            <a:ext cx="8009370" cy="4967514"/>
          </a:xfrm>
          <a:prstGeom prst="rect">
            <a:avLst/>
          </a:prstGeom>
        </p:spPr>
        <p:txBody>
          <a:bodyPr wrap="square">
            <a:spAutoFit/>
          </a:bodyPr>
          <a:lstStyle/>
          <a:p>
            <a:pPr algn="just">
              <a:lnSpc>
                <a:spcPct val="110000"/>
              </a:lnSpc>
            </a:pPr>
            <a:r>
              <a:rPr lang="es-ES" sz="1600" b="1" dirty="0"/>
              <a:t> </a:t>
            </a:r>
            <a:r>
              <a:rPr lang="es-ES" sz="1600" b="1" dirty="0" smtClean="0"/>
              <a:t>Programas </a:t>
            </a:r>
            <a:r>
              <a:rPr lang="es-ES" sz="1600" b="1" dirty="0"/>
              <a:t>interuniversitarios de doctorado</a:t>
            </a:r>
          </a:p>
          <a:p>
            <a:pPr algn="just">
              <a:lnSpc>
                <a:spcPct val="110000"/>
              </a:lnSpc>
            </a:pPr>
            <a:endParaRPr lang="es-ES" sz="1600" dirty="0" smtClean="0"/>
          </a:p>
          <a:p>
            <a:pPr marL="285750" indent="-285750" algn="just">
              <a:lnSpc>
                <a:spcPct val="110000"/>
              </a:lnSpc>
              <a:buFont typeface="Arial" pitchFamily="34" charset="0"/>
              <a:buChar char="•"/>
            </a:pPr>
            <a:r>
              <a:rPr lang="es-ES" sz="1600" dirty="0" smtClean="0"/>
              <a:t>Establecimiento de un </a:t>
            </a:r>
            <a:r>
              <a:rPr lang="es-ES" sz="1600" dirty="0"/>
              <a:t>convenio entre las mismas de forma que se </a:t>
            </a:r>
            <a:r>
              <a:rPr lang="es-ES" sz="1600" dirty="0" smtClean="0"/>
              <a:t>asegure:</a:t>
            </a:r>
            <a:endParaRPr lang="es-ES" sz="1600" dirty="0"/>
          </a:p>
          <a:p>
            <a:pPr marL="1200150" lvl="2" indent="-285750" algn="just">
              <a:lnSpc>
                <a:spcPct val="110000"/>
              </a:lnSpc>
              <a:buFont typeface="Courier New" pitchFamily="49" charset="0"/>
              <a:buChar char="o"/>
            </a:pPr>
            <a:r>
              <a:rPr lang="es-ES" sz="1600" dirty="0"/>
              <a:t>La identificación del SGIC de la universidad de referencia, que será utilizado y aplicado por todas las universidades participantes en el marco del programa.</a:t>
            </a:r>
          </a:p>
          <a:p>
            <a:pPr marL="1200150" lvl="2" indent="-285750" algn="just">
              <a:lnSpc>
                <a:spcPct val="110000"/>
              </a:lnSpc>
              <a:buFont typeface="Courier New" pitchFamily="49" charset="0"/>
              <a:buChar char="o"/>
            </a:pPr>
            <a:r>
              <a:rPr lang="es-ES" sz="1600" dirty="0"/>
              <a:t>Excepcionalmente, y cuando existan procesos de funcionamiento que no permitan realizarse bajo las directrices del SGIC de referencia en alguna de las universidades participantes, se definirá cuáles son los procedimientos que los suplen. </a:t>
            </a:r>
          </a:p>
          <a:p>
            <a:pPr marL="742950" lvl="1" indent="-285750" algn="just">
              <a:lnSpc>
                <a:spcPct val="110000"/>
              </a:lnSpc>
              <a:buFont typeface="Arial" pitchFamily="34" charset="0"/>
              <a:buChar char="•"/>
            </a:pPr>
            <a:endParaRPr lang="es-ES" sz="1600" dirty="0" smtClean="0"/>
          </a:p>
          <a:p>
            <a:pPr marL="285750" indent="-285750" algn="just">
              <a:lnSpc>
                <a:spcPct val="110000"/>
              </a:lnSpc>
              <a:buFont typeface="Arial" pitchFamily="34" charset="0"/>
              <a:buChar char="•"/>
            </a:pPr>
            <a:r>
              <a:rPr lang="es-ES" sz="1600" dirty="0" smtClean="0"/>
              <a:t>SGIC que incluya mecanismos y procedimientos que aseguren la coordinación entre las universidades participantes</a:t>
            </a:r>
            <a:r>
              <a:rPr lang="es-ES" sz="1600" dirty="0" smtClean="0"/>
              <a:t>.</a:t>
            </a:r>
            <a:endParaRPr lang="es-ES" sz="1600" dirty="0" smtClean="0"/>
          </a:p>
          <a:p>
            <a:pPr marL="1200150" lvl="2" indent="-285750" algn="just">
              <a:lnSpc>
                <a:spcPct val="110000"/>
              </a:lnSpc>
              <a:buFont typeface="Courier New" pitchFamily="49" charset="0"/>
              <a:buChar char="o"/>
            </a:pPr>
            <a:r>
              <a:rPr lang="es-ES" sz="1600" dirty="0" smtClean="0"/>
              <a:t>Legislación </a:t>
            </a:r>
            <a:r>
              <a:rPr lang="es-ES" sz="1600" dirty="0" smtClean="0"/>
              <a:t>vigente, </a:t>
            </a:r>
            <a:r>
              <a:rPr lang="es-ES" sz="1600" dirty="0"/>
              <a:t>y según se especifica en el desarrollo del Reglamento de estudios de doctorado de la Universidad de Vigo</a:t>
            </a:r>
          </a:p>
          <a:p>
            <a:pPr marL="1200150" lvl="2" indent="-285750" algn="just">
              <a:lnSpc>
                <a:spcPct val="110000"/>
              </a:lnSpc>
              <a:buFont typeface="Courier New" pitchFamily="49" charset="0"/>
              <a:buChar char="o"/>
            </a:pPr>
            <a:r>
              <a:rPr lang="es-ES" sz="1600" dirty="0"/>
              <a:t>Fundamentos del </a:t>
            </a:r>
            <a:r>
              <a:rPr lang="es-ES" sz="1600" dirty="0" smtClean="0"/>
              <a:t>SGIC, así como su estructura </a:t>
            </a:r>
            <a:r>
              <a:rPr lang="es-ES" sz="1600" dirty="0"/>
              <a:t>organizativa y de </a:t>
            </a:r>
            <a:r>
              <a:rPr lang="es-ES" sz="1600" dirty="0" smtClean="0"/>
              <a:t>responsabilidades.</a:t>
            </a:r>
            <a:endParaRPr lang="es-ES" sz="1600" dirty="0"/>
          </a:p>
          <a:p>
            <a:pPr marL="1200150" lvl="2" indent="-285750" algn="just">
              <a:lnSpc>
                <a:spcPct val="110000"/>
              </a:lnSpc>
              <a:buFont typeface="Courier New" pitchFamily="49" charset="0"/>
              <a:buChar char="o"/>
            </a:pPr>
            <a:r>
              <a:rPr lang="es-ES" sz="1600" dirty="0"/>
              <a:t>Mecanismos y procedimientos para la revisión, mejora y resultados del programa </a:t>
            </a:r>
            <a:r>
              <a:rPr lang="es-ES" sz="1600" dirty="0" smtClean="0"/>
              <a:t>.</a:t>
            </a:r>
            <a:endParaRPr lang="es-ES" sz="1600" dirty="0"/>
          </a:p>
        </p:txBody>
      </p:sp>
      <p:cxnSp>
        <p:nvCxnSpPr>
          <p:cNvPr id="7"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20</a:t>
            </a:fld>
            <a:endParaRPr lang="en-US" dirty="0"/>
          </a:p>
        </p:txBody>
      </p:sp>
      <p:sp>
        <p:nvSpPr>
          <p:cNvPr id="10"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1" name="10 Rectángulo"/>
          <p:cNvSpPr/>
          <p:nvPr/>
        </p:nvSpPr>
        <p:spPr>
          <a:xfrm>
            <a:off x="4193704" y="127665"/>
            <a:ext cx="4950296" cy="276999"/>
          </a:xfrm>
          <a:prstGeom prst="rect">
            <a:avLst/>
          </a:prstGeom>
        </p:spPr>
        <p:txBody>
          <a:bodyPr wrap="square">
            <a:spAutoFit/>
          </a:bodyPr>
          <a:lstStyle/>
          <a:p>
            <a:r>
              <a:rPr lang="es-ES" sz="1200" b="1" i="1" dirty="0"/>
              <a:t>Mecanismos y procedimientos para la revisión, mejora y resultados </a:t>
            </a:r>
            <a:r>
              <a:rPr lang="es-ES" sz="1200" b="1" i="1" dirty="0" smtClean="0"/>
              <a:t>del PD</a:t>
            </a:r>
            <a:endParaRPr lang="es-ES" sz="1200" i="1" dirty="0"/>
          </a:p>
        </p:txBody>
      </p:sp>
    </p:spTree>
    <p:extLst>
      <p:ext uri="{BB962C8B-B14F-4D97-AF65-F5344CB8AC3E}">
        <p14:creationId xmlns:p14="http://schemas.microsoft.com/office/powerpoint/2010/main" val="1577648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4" name="Cuadro de texto 2"/>
          <p:cNvSpPr txBox="1">
            <a:spLocks noChangeArrowheads="1"/>
          </p:cNvSpPr>
          <p:nvPr/>
        </p:nvSpPr>
        <p:spPr bwMode="auto">
          <a:xfrm>
            <a:off x="1259632" y="1234455"/>
            <a:ext cx="6087636" cy="2903190"/>
          </a:xfrm>
          <a:prstGeom prst="rect">
            <a:avLst/>
          </a:prstGeom>
          <a:noFill/>
          <a:ln w="9525">
            <a:noFill/>
            <a:miter lim="800000"/>
            <a:headEnd/>
            <a:tailEnd/>
          </a:ln>
        </p:spPr>
        <p:txBody>
          <a:bodyPr rot="0" vert="horz" wrap="square" lIns="91440" tIns="45720" rIns="91440" bIns="45720" anchor="t" anchorCtr="0">
            <a:noAutofit/>
          </a:bodyPr>
          <a:lstStyle/>
          <a:p>
            <a:pPr algn="just">
              <a:lnSpc>
                <a:spcPct val="115000"/>
              </a:lnSpc>
              <a:spcAft>
                <a:spcPts val="0"/>
              </a:spcAft>
            </a:pPr>
            <a:r>
              <a:rPr lang="es-ES" sz="1600" dirty="0">
                <a:effectLst/>
                <a:ea typeface="Calibri"/>
                <a:cs typeface="Times New Roman"/>
              </a:rPr>
              <a:t> </a:t>
            </a:r>
          </a:p>
          <a:p>
            <a:pPr marL="342900" lvl="0" indent="-342900" algn="just">
              <a:lnSpc>
                <a:spcPct val="115000"/>
              </a:lnSpc>
              <a:spcAft>
                <a:spcPts val="0"/>
              </a:spcAft>
              <a:buFont typeface="Wingdings"/>
              <a:buChar char=""/>
            </a:pPr>
            <a:r>
              <a:rPr lang="es-ES" sz="1600" dirty="0" smtClean="0">
                <a:effectLst/>
                <a:ea typeface="Calibri"/>
                <a:cs typeface="Times New Roman"/>
              </a:rPr>
              <a:t>Procedimientos </a:t>
            </a:r>
            <a:r>
              <a:rPr lang="es-ES" sz="1600" dirty="0">
                <a:effectLst/>
                <a:ea typeface="Calibri"/>
                <a:cs typeface="Times New Roman"/>
              </a:rPr>
              <a:t>de </a:t>
            </a:r>
            <a:r>
              <a:rPr lang="es-ES" sz="1600" i="1" dirty="0">
                <a:effectLst/>
                <a:ea typeface="Calibri"/>
                <a:cs typeface="Times New Roman"/>
              </a:rPr>
              <a:t>Gestión de la calidad y mejora continua</a:t>
            </a:r>
            <a:endParaRPr lang="es-ES" sz="1600" dirty="0">
              <a:effectLst/>
              <a:ea typeface="Calibri"/>
              <a:cs typeface="Times New Roman"/>
            </a:endParaRPr>
          </a:p>
          <a:p>
            <a:pPr marL="742950" lvl="1" indent="-285750" algn="just">
              <a:lnSpc>
                <a:spcPct val="115000"/>
              </a:lnSpc>
              <a:spcAft>
                <a:spcPts val="0"/>
              </a:spcAft>
              <a:buFont typeface="Courier New"/>
              <a:buChar char="o"/>
            </a:pPr>
            <a:r>
              <a:rPr lang="es-ES" sz="1600" i="1" dirty="0">
                <a:effectLst/>
                <a:ea typeface="Calibri"/>
                <a:cs typeface="Times New Roman"/>
              </a:rPr>
              <a:t>Gestión documental</a:t>
            </a:r>
            <a:endParaRPr lang="es-ES" sz="1600" dirty="0">
              <a:effectLst/>
              <a:ea typeface="Calibri"/>
              <a:cs typeface="Times New Roman"/>
            </a:endParaRPr>
          </a:p>
          <a:p>
            <a:pPr marL="914400" algn="just">
              <a:lnSpc>
                <a:spcPct val="115000"/>
              </a:lnSpc>
              <a:spcAft>
                <a:spcPts val="0"/>
              </a:spcAft>
            </a:pPr>
            <a:r>
              <a:rPr lang="es-ES" sz="1600" dirty="0">
                <a:effectLst/>
                <a:ea typeface="Calibri"/>
                <a:cs typeface="Times New Roman"/>
              </a:rPr>
              <a:t> </a:t>
            </a:r>
          </a:p>
          <a:p>
            <a:pPr marL="342900" lvl="0" indent="-342900" algn="just">
              <a:lnSpc>
                <a:spcPct val="115000"/>
              </a:lnSpc>
              <a:spcAft>
                <a:spcPts val="0"/>
              </a:spcAft>
              <a:buFont typeface="Wingdings"/>
              <a:buChar char=""/>
            </a:pPr>
            <a:r>
              <a:rPr lang="es-ES" sz="1600" dirty="0">
                <a:effectLst/>
                <a:ea typeface="Calibri"/>
                <a:cs typeface="Times New Roman"/>
              </a:rPr>
              <a:t>Procedimientos de </a:t>
            </a:r>
            <a:r>
              <a:rPr lang="es-ES" sz="1600" i="1" dirty="0">
                <a:effectLst/>
                <a:ea typeface="Calibri"/>
                <a:cs typeface="Times New Roman"/>
              </a:rPr>
              <a:t>Información pública y rendición de cuentas</a:t>
            </a:r>
            <a:endParaRPr lang="es-ES" sz="1600" dirty="0">
              <a:effectLst/>
              <a:ea typeface="Calibri"/>
              <a:cs typeface="Times New Roman"/>
            </a:endParaRPr>
          </a:p>
          <a:p>
            <a:pPr marL="742950" lvl="1" indent="-285750" algn="just">
              <a:lnSpc>
                <a:spcPct val="115000"/>
              </a:lnSpc>
              <a:spcAft>
                <a:spcPts val="1000"/>
              </a:spcAft>
              <a:buFont typeface="Courier New"/>
              <a:buChar char="o"/>
            </a:pPr>
            <a:r>
              <a:rPr lang="es-ES" sz="1600" i="1" dirty="0">
                <a:effectLst/>
                <a:ea typeface="Calibri"/>
                <a:cs typeface="Times New Roman"/>
              </a:rPr>
              <a:t>Información pública y rendición de </a:t>
            </a:r>
            <a:r>
              <a:rPr lang="es-ES" sz="1600" i="1" dirty="0" smtClean="0">
                <a:effectLst/>
                <a:ea typeface="Calibri"/>
                <a:cs typeface="Times New Roman"/>
              </a:rPr>
              <a:t>cuentas</a:t>
            </a:r>
            <a:endParaRPr lang="es-ES" sz="1600" dirty="0">
              <a:effectLst/>
              <a:ea typeface="Calibri"/>
              <a:cs typeface="Times New Roman"/>
            </a:endParaRPr>
          </a:p>
        </p:txBody>
      </p:sp>
      <p:cxnSp>
        <p:nvCxnSpPr>
          <p:cNvPr id="9"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21</a:t>
            </a:fld>
            <a:endParaRPr lang="en-US" dirty="0"/>
          </a:p>
        </p:txBody>
      </p:sp>
      <p:sp>
        <p:nvSpPr>
          <p:cNvPr id="12"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Tree>
    <p:extLst>
      <p:ext uri="{BB962C8B-B14F-4D97-AF65-F5344CB8AC3E}">
        <p14:creationId xmlns:p14="http://schemas.microsoft.com/office/powerpoint/2010/main" val="3135955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a:xfrm>
            <a:off x="1763688" y="2391271"/>
            <a:ext cx="5756025" cy="461665"/>
          </a:xfrm>
          <a:prstGeom prst="rect">
            <a:avLst/>
          </a:prstGeom>
          <a:noFill/>
        </p:spPr>
        <p:txBody>
          <a:bodyPr wrap="square" rtlCol="0">
            <a:spAutoFit/>
          </a:bodyPr>
          <a:lstStyle/>
          <a:p>
            <a:pPr algn="ctr"/>
            <a:r>
              <a:rPr lang="es-ES" sz="2400" dirty="0" smtClean="0">
                <a:latin typeface="+mn-lt"/>
              </a:rPr>
              <a:t>Gracias por vuestra atención</a:t>
            </a:r>
            <a:endParaRPr lang="es-ES" sz="2400" dirty="0">
              <a:latin typeface="+mn-lt"/>
            </a:endParaRPr>
          </a:p>
        </p:txBody>
      </p:sp>
      <p:cxnSp>
        <p:nvCxnSpPr>
          <p:cNvPr id="8"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22</a:t>
            </a:fld>
            <a:endParaRPr lang="en-US" dirty="0"/>
          </a:p>
        </p:txBody>
      </p:sp>
      <p:sp>
        <p:nvSpPr>
          <p:cNvPr id="12"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Tree>
    <p:extLst>
      <p:ext uri="{BB962C8B-B14F-4D97-AF65-F5344CB8AC3E}">
        <p14:creationId xmlns:p14="http://schemas.microsoft.com/office/powerpoint/2010/main" val="1745788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169236"/>
            <a:ext cx="7848872" cy="5780044"/>
          </a:xfrm>
          <a:prstGeom prst="rect">
            <a:avLst/>
          </a:prstGeom>
        </p:spPr>
        <p:txBody>
          <a:bodyPr wrap="square">
            <a:spAutoFit/>
          </a:bodyPr>
          <a:lstStyle/>
          <a:p>
            <a:pPr>
              <a:lnSpc>
                <a:spcPct val="110000"/>
              </a:lnSpc>
            </a:pPr>
            <a:r>
              <a:rPr lang="es-ES" sz="1600" b="1" dirty="0"/>
              <a:t>MEMORIA PARA LA VERIFICACIÓN DE LOS PROGRAMAS DE DOCTORADO</a:t>
            </a:r>
            <a:endParaRPr lang="es-ES" sz="1600" dirty="0"/>
          </a:p>
          <a:p>
            <a:pPr>
              <a:lnSpc>
                <a:spcPct val="110000"/>
              </a:lnSpc>
            </a:pPr>
            <a:endParaRPr lang="es-ES" sz="1600" dirty="0" smtClean="0"/>
          </a:p>
          <a:p>
            <a:pPr>
              <a:lnSpc>
                <a:spcPct val="110000"/>
              </a:lnSpc>
            </a:pPr>
            <a:r>
              <a:rPr lang="es-ES" sz="1600" dirty="0" smtClean="0"/>
              <a:t>ANEXO </a:t>
            </a:r>
            <a:r>
              <a:rPr lang="es-ES" sz="1600" dirty="0"/>
              <a:t>I – REAL DECRETO </a:t>
            </a:r>
            <a:r>
              <a:rPr lang="es-ES" sz="1600" dirty="0" smtClean="0"/>
              <a:t>99/2011</a:t>
            </a:r>
          </a:p>
          <a:p>
            <a:pPr>
              <a:lnSpc>
                <a:spcPct val="110000"/>
              </a:lnSpc>
            </a:pPr>
            <a:endParaRPr lang="es-ES" sz="1600" i="1" dirty="0" smtClean="0"/>
          </a:p>
          <a:p>
            <a:pPr lvl="1">
              <a:lnSpc>
                <a:spcPct val="110000"/>
              </a:lnSpc>
            </a:pPr>
            <a:r>
              <a:rPr lang="es-ES" sz="1600" b="1" i="1" dirty="0" smtClean="0">
                <a:solidFill>
                  <a:srgbClr val="FF0000"/>
                </a:solidFill>
              </a:rPr>
              <a:t>[</a:t>
            </a:r>
            <a:r>
              <a:rPr lang="es-ES" sz="1600" b="1" i="1" dirty="0">
                <a:solidFill>
                  <a:srgbClr val="FF0000"/>
                </a:solidFill>
              </a:rPr>
              <a:t>8] REVISIÓN, MEJORA Y RESULTADOS DEL PROGRAMA</a:t>
            </a:r>
          </a:p>
          <a:p>
            <a:pPr>
              <a:lnSpc>
                <a:spcPct val="110000"/>
              </a:lnSpc>
            </a:pPr>
            <a:r>
              <a:rPr lang="es-ES" sz="1600" b="1" dirty="0"/>
              <a:t> </a:t>
            </a:r>
            <a:endParaRPr lang="es-ES" sz="1600" dirty="0"/>
          </a:p>
          <a:p>
            <a:pPr marL="800100" lvl="1" indent="-342900">
              <a:lnSpc>
                <a:spcPct val="110000"/>
              </a:lnSpc>
              <a:buFont typeface="+mj-lt"/>
              <a:buAutoNum type="arabicPeriod"/>
            </a:pPr>
            <a:r>
              <a:rPr lang="es-ES" sz="1600" b="1" dirty="0" smtClean="0"/>
              <a:t>Presentación y referencias en materia de calidad.</a:t>
            </a:r>
            <a:endParaRPr lang="es-ES" sz="1600" b="1" dirty="0"/>
          </a:p>
          <a:p>
            <a:pPr marL="800100" lvl="1" indent="-342900">
              <a:lnSpc>
                <a:spcPct val="110000"/>
              </a:lnSpc>
              <a:buFont typeface="+mj-lt"/>
              <a:buAutoNum type="arabicPeriod"/>
            </a:pPr>
            <a:r>
              <a:rPr lang="es-ES" sz="1600" b="1" dirty="0" smtClean="0"/>
              <a:t>Sistema de garantía de calidad de los programa de Doctorado.</a:t>
            </a:r>
          </a:p>
          <a:p>
            <a:pPr lvl="2">
              <a:lnSpc>
                <a:spcPct val="110000"/>
              </a:lnSpc>
            </a:pPr>
            <a:r>
              <a:rPr lang="es-ES" sz="1600" dirty="0" smtClean="0"/>
              <a:t>2.1. Fundamentos</a:t>
            </a:r>
            <a:endParaRPr lang="es-ES" sz="1600" b="1" dirty="0" smtClean="0"/>
          </a:p>
          <a:p>
            <a:pPr lvl="2">
              <a:lnSpc>
                <a:spcPct val="110000"/>
              </a:lnSpc>
            </a:pPr>
            <a:r>
              <a:rPr lang="es-ES" sz="1600" dirty="0" smtClean="0"/>
              <a:t>2.2. Estructura organizativa y de responsabilidades del SGIC. </a:t>
            </a:r>
            <a:endParaRPr lang="es-ES" sz="1600" b="1" dirty="0"/>
          </a:p>
          <a:p>
            <a:pPr marL="2171700" lvl="4" indent="-342900">
              <a:lnSpc>
                <a:spcPct val="110000"/>
              </a:lnSpc>
              <a:buFont typeface="+mj-lt"/>
              <a:buAutoNum type="alphaUcPeriod"/>
            </a:pPr>
            <a:r>
              <a:rPr lang="es-ES" sz="1600" dirty="0"/>
              <a:t>Comisión Académica del Programa de Doctorado</a:t>
            </a:r>
          </a:p>
          <a:p>
            <a:pPr marL="2171700" lvl="4" indent="-342900">
              <a:lnSpc>
                <a:spcPct val="110000"/>
              </a:lnSpc>
              <a:buFont typeface="+mj-lt"/>
              <a:buAutoNum type="alphaUcPeriod"/>
            </a:pPr>
            <a:r>
              <a:rPr lang="es-ES" sz="1600" dirty="0"/>
              <a:t>Comité de Dirección de la Escuela de Doctorado</a:t>
            </a:r>
          </a:p>
          <a:p>
            <a:pPr marL="2171700" lvl="4" indent="-342900">
              <a:lnSpc>
                <a:spcPct val="110000"/>
              </a:lnSpc>
              <a:buFont typeface="+mj-lt"/>
              <a:buAutoNum type="alphaUcPeriod"/>
            </a:pPr>
            <a:r>
              <a:rPr lang="es-ES" sz="1600" dirty="0"/>
              <a:t>Comisión de Calidad de la Escuela de Doctorado</a:t>
            </a:r>
          </a:p>
          <a:p>
            <a:pPr marL="2171700" lvl="4" indent="-342900">
              <a:lnSpc>
                <a:spcPct val="110000"/>
              </a:lnSpc>
              <a:buFont typeface="+mj-lt"/>
              <a:buAutoNum type="alphaUcPeriod"/>
            </a:pPr>
            <a:r>
              <a:rPr lang="es-ES" sz="1600" dirty="0"/>
              <a:t>Coordinador de Calidad de la Escuela de Doctorado</a:t>
            </a:r>
          </a:p>
          <a:p>
            <a:pPr lvl="4">
              <a:lnSpc>
                <a:spcPct val="110000"/>
              </a:lnSpc>
            </a:pPr>
            <a:endParaRPr lang="es-ES" sz="1600" dirty="0"/>
          </a:p>
          <a:p>
            <a:pPr lvl="1">
              <a:lnSpc>
                <a:spcPct val="110000"/>
              </a:lnSpc>
            </a:pPr>
            <a:r>
              <a:rPr lang="es-ES" sz="1600" b="1" dirty="0" smtClean="0"/>
              <a:t>3. Mecanismos y procedimientos para la revisión, mejora y resultados del programa</a:t>
            </a:r>
          </a:p>
          <a:p>
            <a:pPr lvl="2">
              <a:lnSpc>
                <a:spcPct val="110000"/>
              </a:lnSpc>
            </a:pPr>
            <a:r>
              <a:rPr lang="es-ES" sz="1600" dirty="0" smtClean="0"/>
              <a:t>3.1. Desarrollo </a:t>
            </a:r>
            <a:r>
              <a:rPr lang="es-ES" sz="1600" dirty="0"/>
              <a:t>y resultados del programa de </a:t>
            </a:r>
            <a:r>
              <a:rPr lang="es-ES" sz="1600" dirty="0" smtClean="0"/>
              <a:t>doctorado</a:t>
            </a:r>
            <a:endParaRPr lang="es-ES" sz="1600" dirty="0"/>
          </a:p>
          <a:p>
            <a:pPr lvl="2">
              <a:lnSpc>
                <a:spcPct val="110000"/>
              </a:lnSpc>
            </a:pPr>
            <a:r>
              <a:rPr lang="es-ES" sz="1600" dirty="0" smtClean="0"/>
              <a:t>3.2. Seguimiento </a:t>
            </a:r>
            <a:r>
              <a:rPr lang="es-ES" sz="1600" dirty="0"/>
              <a:t>de la opinión de los estudiantes y de los doctores </a:t>
            </a:r>
            <a:r>
              <a:rPr lang="es-ES" sz="1600" dirty="0" smtClean="0"/>
              <a:t>egresados</a:t>
            </a:r>
          </a:p>
          <a:p>
            <a:pPr lvl="2">
              <a:lnSpc>
                <a:spcPct val="110000"/>
              </a:lnSpc>
            </a:pPr>
            <a:r>
              <a:rPr lang="es-ES" sz="1600" dirty="0" smtClean="0"/>
              <a:t>3.3. Programas </a:t>
            </a:r>
            <a:r>
              <a:rPr lang="es-ES" sz="1600" dirty="0"/>
              <a:t>de </a:t>
            </a:r>
            <a:r>
              <a:rPr lang="es-ES" sz="1600" dirty="0" smtClean="0"/>
              <a:t>movilidad</a:t>
            </a:r>
            <a:endParaRPr lang="es-ES" sz="1600" dirty="0"/>
          </a:p>
          <a:p>
            <a:pPr lvl="2">
              <a:lnSpc>
                <a:spcPct val="110000"/>
              </a:lnSpc>
            </a:pPr>
            <a:r>
              <a:rPr lang="es-ES" sz="1600" dirty="0" smtClean="0"/>
              <a:t>3.4. Transparencia </a:t>
            </a:r>
            <a:r>
              <a:rPr lang="es-ES" sz="1600" dirty="0"/>
              <a:t>y rendición de </a:t>
            </a:r>
            <a:r>
              <a:rPr lang="es-ES" sz="1600" dirty="0" smtClean="0"/>
              <a:t>cuentas</a:t>
            </a:r>
            <a:endParaRPr lang="es-ES" sz="1600" dirty="0"/>
          </a:p>
          <a:p>
            <a:pPr lvl="2">
              <a:lnSpc>
                <a:spcPct val="110000"/>
              </a:lnSpc>
            </a:pPr>
            <a:r>
              <a:rPr lang="es-ES" sz="1600" dirty="0" smtClean="0"/>
              <a:t>3.5. Programas </a:t>
            </a:r>
            <a:r>
              <a:rPr lang="es-ES" sz="1600" dirty="0"/>
              <a:t>interuniversitarios de doctorado</a:t>
            </a:r>
          </a:p>
        </p:txBody>
      </p:sp>
      <p:cxnSp>
        <p:nvCxnSpPr>
          <p:cNvPr id="5"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3</a:t>
            </a:fld>
            <a:endParaRPr lang="en-US" dirty="0"/>
          </a:p>
        </p:txBody>
      </p:sp>
      <p:sp>
        <p:nvSpPr>
          <p:cNvPr id="8"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Tree>
    <p:extLst>
      <p:ext uri="{BB962C8B-B14F-4D97-AF65-F5344CB8AC3E}">
        <p14:creationId xmlns:p14="http://schemas.microsoft.com/office/powerpoint/2010/main" val="2860699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1484784"/>
            <a:ext cx="7690197" cy="4154984"/>
          </a:xfrm>
          <a:prstGeom prst="rect">
            <a:avLst/>
          </a:prstGeom>
        </p:spPr>
        <p:txBody>
          <a:bodyPr wrap="square">
            <a:spAutoFit/>
          </a:bodyPr>
          <a:lstStyle/>
          <a:p>
            <a:pPr marL="0" lvl="1" algn="just">
              <a:lnSpc>
                <a:spcPct val="150000"/>
              </a:lnSpc>
            </a:pPr>
            <a:r>
              <a:rPr lang="es-ES" sz="1600" b="1" dirty="0"/>
              <a:t>2. Sistema de garantía de calidad de los programa de Doctorado.</a:t>
            </a:r>
          </a:p>
          <a:p>
            <a:pPr lvl="1" algn="just">
              <a:lnSpc>
                <a:spcPct val="150000"/>
              </a:lnSpc>
            </a:pPr>
            <a:r>
              <a:rPr lang="es-ES" sz="1600" b="1" dirty="0" smtClean="0"/>
              <a:t>2.1. Fundamentos </a:t>
            </a:r>
          </a:p>
          <a:p>
            <a:pPr marL="1200150" lvl="2" indent="-285750" algn="just">
              <a:lnSpc>
                <a:spcPct val="150000"/>
              </a:lnSpc>
              <a:buFont typeface="Arial" pitchFamily="34" charset="0"/>
              <a:buChar char="•"/>
            </a:pPr>
            <a:r>
              <a:rPr lang="es-ES" sz="1600" dirty="0" smtClean="0"/>
              <a:t>Exigencias</a:t>
            </a:r>
            <a:r>
              <a:rPr lang="es-ES" sz="1600" dirty="0"/>
              <a:t>, criterios y directrices </a:t>
            </a:r>
            <a:r>
              <a:rPr lang="es-ES" sz="1600" dirty="0" smtClean="0"/>
              <a:t>de la normativa vigente.</a:t>
            </a:r>
            <a:endParaRPr lang="es-ES" sz="1600" dirty="0"/>
          </a:p>
          <a:p>
            <a:pPr marL="1200150" lvl="2" indent="-285750" algn="just">
              <a:lnSpc>
                <a:spcPct val="150000"/>
              </a:lnSpc>
              <a:buFont typeface="Arial" pitchFamily="34" charset="0"/>
              <a:buChar char="•"/>
            </a:pPr>
            <a:r>
              <a:rPr lang="es-ES" sz="1600" dirty="0"/>
              <a:t>La experiencia y el conocimiento adquiridos a través de los procesos de diseño, verificación e implantación de los SGIC aplicables a las titulaciones de Grado y Máster </a:t>
            </a:r>
            <a:r>
              <a:rPr lang="es-ES" sz="1600" dirty="0" smtClean="0"/>
              <a:t>Universitario.</a:t>
            </a:r>
          </a:p>
          <a:p>
            <a:pPr marL="1200150" lvl="2" indent="-285750" algn="just">
              <a:lnSpc>
                <a:spcPct val="150000"/>
              </a:lnSpc>
              <a:buFont typeface="Arial" pitchFamily="34" charset="0"/>
              <a:buChar char="•"/>
            </a:pPr>
            <a:r>
              <a:rPr lang="es-ES" sz="1600" dirty="0" smtClean="0"/>
              <a:t>Considerando las </a:t>
            </a:r>
            <a:r>
              <a:rPr lang="es-ES" sz="1600" dirty="0"/>
              <a:t>directrices del Programa FIDES-AUDIT elaborado por las agencias de calidad </a:t>
            </a:r>
            <a:r>
              <a:rPr lang="es-ES" sz="1600" i="1" dirty="0"/>
              <a:t>ACSUG (</a:t>
            </a:r>
            <a:r>
              <a:rPr lang="es-ES" sz="1600" i="1" dirty="0" err="1"/>
              <a:t>Axencia</a:t>
            </a:r>
            <a:r>
              <a:rPr lang="es-ES" sz="1600" i="1" dirty="0"/>
              <a:t> para a Calidade do Sistema Universitario de Galicia), ANECA (Agencia Nacional de Evaluación de la Calidad y Acreditación) y AQU Catalunya (Agencia para la Calidad del Sistema Universitario de Catalunya</a:t>
            </a:r>
            <a:r>
              <a:rPr lang="es-ES" sz="1600" i="1" dirty="0" smtClean="0"/>
              <a:t>)</a:t>
            </a:r>
            <a:r>
              <a:rPr lang="es-ES" sz="1600" dirty="0"/>
              <a:t>.</a:t>
            </a:r>
          </a:p>
        </p:txBody>
      </p:sp>
      <p:cxnSp>
        <p:nvCxnSpPr>
          <p:cNvPr id="8"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4</a:t>
            </a:fld>
            <a:endParaRPr lang="en-US" dirty="0"/>
          </a:p>
        </p:txBody>
      </p:sp>
      <p:sp>
        <p:nvSpPr>
          <p:cNvPr id="11"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12" name="11 Rectángulo"/>
          <p:cNvSpPr/>
          <p:nvPr/>
        </p:nvSpPr>
        <p:spPr>
          <a:xfrm>
            <a:off x="494184" y="404664"/>
            <a:ext cx="8038256" cy="584775"/>
          </a:xfrm>
          <a:prstGeom prst="rect">
            <a:avLst/>
          </a:prstGeom>
        </p:spPr>
        <p:txBody>
          <a:bodyPr wrap="square">
            <a:spAutoFit/>
          </a:bodyPr>
          <a:lstStyle/>
          <a:p>
            <a:pPr algn="ctr"/>
            <a:r>
              <a:rPr lang="es-ES" sz="1600" b="1" dirty="0" smtClean="0"/>
              <a:t>Diseño de </a:t>
            </a:r>
            <a:r>
              <a:rPr lang="es-ES" sz="1600" b="1" dirty="0"/>
              <a:t>Sistema de Garantía Interna de Calidad (SGIC) de los Programas de Doctorado regulados por el RD 99/2011</a:t>
            </a:r>
          </a:p>
        </p:txBody>
      </p:sp>
    </p:spTree>
    <p:extLst>
      <p:ext uri="{BB962C8B-B14F-4D97-AF65-F5344CB8AC3E}">
        <p14:creationId xmlns:p14="http://schemas.microsoft.com/office/powerpoint/2010/main" val="235102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24178" y="260648"/>
            <a:ext cx="8064896" cy="5262979"/>
          </a:xfrm>
          <a:prstGeom prst="rect">
            <a:avLst/>
          </a:prstGeom>
        </p:spPr>
        <p:txBody>
          <a:bodyPr wrap="square">
            <a:spAutoFit/>
          </a:bodyPr>
          <a:lstStyle/>
          <a:p>
            <a:pPr marL="285750" indent="-285750" algn="just">
              <a:buFont typeface="Arial" pitchFamily="34" charset="0"/>
              <a:buChar char="•"/>
            </a:pPr>
            <a:r>
              <a:rPr lang="es-ES" sz="1600" dirty="0" smtClean="0"/>
              <a:t>Referencia </a:t>
            </a:r>
            <a:r>
              <a:rPr lang="es-ES" sz="1600" dirty="0"/>
              <a:t>para la aplicación de estos </a:t>
            </a:r>
            <a:r>
              <a:rPr lang="es-ES" sz="1600" dirty="0" smtClean="0"/>
              <a:t>principios: </a:t>
            </a:r>
            <a:r>
              <a:rPr lang="es-ES" sz="1600" dirty="0"/>
              <a:t>Memoria de verificación del Programa de </a:t>
            </a:r>
            <a:r>
              <a:rPr lang="es-ES" sz="1600" dirty="0" smtClean="0"/>
              <a:t>Doctorado.</a:t>
            </a:r>
          </a:p>
          <a:p>
            <a:pPr algn="just"/>
            <a:endParaRPr lang="es-ES" sz="1600" dirty="0" smtClean="0"/>
          </a:p>
          <a:p>
            <a:pPr marL="285750" indent="-285750" algn="just">
              <a:buFont typeface="Arial" pitchFamily="34" charset="0"/>
              <a:buChar char="•"/>
            </a:pPr>
            <a:r>
              <a:rPr lang="es-ES" sz="1600" dirty="0" smtClean="0"/>
              <a:t>Establecimiento de un SGIC </a:t>
            </a:r>
            <a:r>
              <a:rPr lang="es-ES" sz="1600" dirty="0"/>
              <a:t>común a todos los Programas </a:t>
            </a:r>
            <a:r>
              <a:rPr lang="es-ES" sz="1600" dirty="0" smtClean="0"/>
              <a:t>(y </a:t>
            </a:r>
            <a:r>
              <a:rPr lang="es-ES" sz="1600" dirty="0"/>
              <a:t>Escuelas de Doctorado de la Universidad de </a:t>
            </a:r>
            <a:r>
              <a:rPr lang="es-ES" sz="1600" dirty="0" smtClean="0"/>
              <a:t>Vigo) conlleva:</a:t>
            </a:r>
          </a:p>
          <a:p>
            <a:pPr marL="285750" indent="-285750" algn="just">
              <a:buFont typeface="Arial" pitchFamily="34" charset="0"/>
              <a:buChar char="•"/>
            </a:pPr>
            <a:endParaRPr lang="es-ES" sz="1600" dirty="0" smtClean="0"/>
          </a:p>
          <a:p>
            <a:pPr marL="742950" lvl="1" indent="-285750" algn="just">
              <a:buFont typeface="Wingdings" pitchFamily="2" charset="2"/>
              <a:buChar char="Ø"/>
            </a:pPr>
            <a:r>
              <a:rPr lang="es-ES" sz="1600" b="1" dirty="0" smtClean="0"/>
              <a:t>Aprovechamiento de sinergias.</a:t>
            </a:r>
          </a:p>
          <a:p>
            <a:pPr marL="1200150" lvl="2" indent="-285750" algn="just">
              <a:buFont typeface="Courier New" pitchFamily="49" charset="0"/>
              <a:buChar char="o"/>
            </a:pPr>
            <a:r>
              <a:rPr lang="es-ES" sz="1600" dirty="0" smtClean="0"/>
              <a:t>Aumento </a:t>
            </a:r>
            <a:r>
              <a:rPr lang="es-ES" sz="1600" dirty="0"/>
              <a:t>de la eficacia y la eficiencia en la consecución de objetivos y metas (resultados del programa, investigación científica de calidad, formación, rendición de cuentas…)</a:t>
            </a:r>
          </a:p>
          <a:p>
            <a:pPr marL="1200150" lvl="2" indent="-285750" algn="just">
              <a:buFont typeface="Courier New" pitchFamily="49" charset="0"/>
              <a:buChar char="o"/>
            </a:pPr>
            <a:r>
              <a:rPr lang="es-ES" sz="1600" dirty="0"/>
              <a:t>Simplificación y reducción de la documentación y de los registros de calidad</a:t>
            </a:r>
          </a:p>
          <a:p>
            <a:pPr marL="1200150" lvl="2" indent="-285750" algn="just">
              <a:buFont typeface="Courier New" pitchFamily="49" charset="0"/>
              <a:buChar char="o"/>
            </a:pPr>
            <a:r>
              <a:rPr lang="es-ES" sz="1600" dirty="0"/>
              <a:t>Reducción de los recursos y tiempo ineficaz dedicado a la realización de los procesos definidos en los procedimientos de calidad</a:t>
            </a:r>
          </a:p>
          <a:p>
            <a:pPr marL="1200150" lvl="2" indent="-285750" algn="just">
              <a:buFont typeface="Courier New" pitchFamily="49" charset="0"/>
              <a:buChar char="o"/>
            </a:pPr>
            <a:r>
              <a:rPr lang="es-ES" sz="1600" dirty="0"/>
              <a:t>Mejora de la percepción y de la involucración de los distintos grupos de interés (favoreciendo y fomentando así que todo el personal y todos los órganos de gestión trabajen bajo los mismos principios y documentos)</a:t>
            </a:r>
          </a:p>
          <a:p>
            <a:pPr algn="just"/>
            <a:endParaRPr lang="es-ES" sz="1600" dirty="0" smtClean="0"/>
          </a:p>
          <a:p>
            <a:pPr marL="742950" lvl="1" indent="-285750" algn="just">
              <a:buFont typeface="Wingdings" pitchFamily="2" charset="2"/>
              <a:buChar char="Ø"/>
            </a:pPr>
            <a:r>
              <a:rPr lang="es-ES" sz="1600" b="1" dirty="0" smtClean="0"/>
              <a:t>Aplicación </a:t>
            </a:r>
            <a:r>
              <a:rPr lang="es-ES" sz="1600" b="1" dirty="0"/>
              <a:t>de la experiencia y buenas prácticas del SGIC existente </a:t>
            </a:r>
            <a:r>
              <a:rPr lang="es-ES" sz="1600" b="1" dirty="0" smtClean="0"/>
              <a:t>s en </a:t>
            </a:r>
            <a:r>
              <a:rPr lang="es-ES" sz="1600" b="1" dirty="0"/>
              <a:t>la </a:t>
            </a:r>
            <a:r>
              <a:rPr lang="es-ES" sz="1600" b="1" dirty="0" err="1" smtClean="0"/>
              <a:t>UVigo</a:t>
            </a:r>
            <a:r>
              <a:rPr lang="es-ES" sz="1600" b="1" dirty="0" smtClean="0"/>
              <a:t>.</a:t>
            </a:r>
          </a:p>
          <a:p>
            <a:pPr lvl="3" algn="just"/>
            <a:r>
              <a:rPr lang="es-ES" sz="1600" dirty="0" smtClean="0"/>
              <a:t>Aplicación </a:t>
            </a:r>
            <a:r>
              <a:rPr lang="es-ES" sz="1600" dirty="0"/>
              <a:t>de los mecanismos que permitan analizar </a:t>
            </a:r>
            <a:r>
              <a:rPr lang="es-ES" sz="1600" dirty="0" smtClean="0"/>
              <a:t>desarrollo </a:t>
            </a:r>
            <a:r>
              <a:rPr lang="es-ES" sz="1600" dirty="0"/>
              <a:t>y resultados, la resolución de los problemas y debilidades detectadas, y el asegurar su revisión y mejora continua </a:t>
            </a:r>
            <a:r>
              <a:rPr lang="es-ES" sz="1600" dirty="0" smtClean="0"/>
              <a:t>.</a:t>
            </a:r>
            <a:endParaRPr lang="es-ES" sz="1600" dirty="0"/>
          </a:p>
        </p:txBody>
      </p:sp>
      <p:cxnSp>
        <p:nvCxnSpPr>
          <p:cNvPr id="8"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5</a:t>
            </a:fld>
            <a:endParaRPr lang="en-US" dirty="0"/>
          </a:p>
        </p:txBody>
      </p:sp>
      <p:sp>
        <p:nvSpPr>
          <p:cNvPr id="11"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Tree>
    <p:extLst>
      <p:ext uri="{BB962C8B-B14F-4D97-AF65-F5344CB8AC3E}">
        <p14:creationId xmlns:p14="http://schemas.microsoft.com/office/powerpoint/2010/main" val="1859152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6</a:t>
            </a:fld>
            <a:endParaRPr lang="en-US" dirty="0"/>
          </a:p>
        </p:txBody>
      </p:sp>
      <p:sp>
        <p:nvSpPr>
          <p:cNvPr id="11"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3" name="2 Rectángulo"/>
          <p:cNvSpPr/>
          <p:nvPr/>
        </p:nvSpPr>
        <p:spPr>
          <a:xfrm>
            <a:off x="947161" y="1556792"/>
            <a:ext cx="7416824" cy="3046988"/>
          </a:xfrm>
          <a:prstGeom prst="rect">
            <a:avLst/>
          </a:prstGeom>
        </p:spPr>
        <p:txBody>
          <a:bodyPr wrap="square">
            <a:spAutoFit/>
          </a:bodyPr>
          <a:lstStyle/>
          <a:p>
            <a:pPr>
              <a:lnSpc>
                <a:spcPct val="200000"/>
              </a:lnSpc>
            </a:pPr>
            <a:r>
              <a:rPr lang="es-ES" sz="1600" b="1" dirty="0" smtClean="0"/>
              <a:t>2. Sistema </a:t>
            </a:r>
            <a:r>
              <a:rPr lang="es-ES" sz="1600" b="1" dirty="0"/>
              <a:t>de garantía de calidad de los programa de Doctorado </a:t>
            </a:r>
            <a:endParaRPr lang="es-ES" sz="1600" b="1" dirty="0" smtClean="0"/>
          </a:p>
          <a:p>
            <a:pPr lvl="1">
              <a:lnSpc>
                <a:spcPct val="200000"/>
              </a:lnSpc>
            </a:pPr>
            <a:r>
              <a:rPr lang="es-ES" sz="1600" b="1" dirty="0" smtClean="0"/>
              <a:t>2.2. Estructura </a:t>
            </a:r>
            <a:r>
              <a:rPr lang="es-ES" sz="1600" b="1" dirty="0"/>
              <a:t>organizativa y de responsabilidades del </a:t>
            </a:r>
            <a:r>
              <a:rPr lang="es-ES" sz="1600" b="1" dirty="0" smtClean="0"/>
              <a:t>SGIC</a:t>
            </a:r>
            <a:endParaRPr lang="es-ES" sz="1600" b="1" dirty="0"/>
          </a:p>
          <a:p>
            <a:pPr marL="2628900" lvl="5" indent="-342900">
              <a:lnSpc>
                <a:spcPct val="200000"/>
              </a:lnSpc>
              <a:buFont typeface="+mj-lt"/>
              <a:buAutoNum type="alphaUcPeriod"/>
            </a:pPr>
            <a:r>
              <a:rPr lang="es-ES" sz="1600" dirty="0"/>
              <a:t>Comisión Académica del Programa de Doctorado</a:t>
            </a:r>
          </a:p>
          <a:p>
            <a:pPr marL="2628900" lvl="5" indent="-342900">
              <a:lnSpc>
                <a:spcPct val="200000"/>
              </a:lnSpc>
              <a:buFont typeface="+mj-lt"/>
              <a:buAutoNum type="alphaUcPeriod"/>
            </a:pPr>
            <a:r>
              <a:rPr lang="es-ES" sz="1600" dirty="0"/>
              <a:t>Comité de Dirección de la Escuela de Doctorado</a:t>
            </a:r>
          </a:p>
          <a:p>
            <a:pPr marL="2628900" lvl="5" indent="-342900">
              <a:lnSpc>
                <a:spcPct val="200000"/>
              </a:lnSpc>
              <a:buFont typeface="+mj-lt"/>
              <a:buAutoNum type="alphaUcPeriod"/>
            </a:pPr>
            <a:r>
              <a:rPr lang="es-ES" sz="1600" dirty="0"/>
              <a:t>Comisión de Calidad de la Escuela de Doctorado</a:t>
            </a:r>
          </a:p>
          <a:p>
            <a:pPr marL="2628900" lvl="5" indent="-342900">
              <a:lnSpc>
                <a:spcPct val="200000"/>
              </a:lnSpc>
              <a:buFont typeface="+mj-lt"/>
              <a:buAutoNum type="alphaUcPeriod"/>
            </a:pPr>
            <a:r>
              <a:rPr lang="es-ES" sz="1600" dirty="0"/>
              <a:t>Coordinador de Calidad de la Escuela de Doctorado</a:t>
            </a:r>
          </a:p>
        </p:txBody>
      </p:sp>
    </p:spTree>
    <p:extLst>
      <p:ext uri="{BB962C8B-B14F-4D97-AF65-F5344CB8AC3E}">
        <p14:creationId xmlns:p14="http://schemas.microsoft.com/office/powerpoint/2010/main" val="3480727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1" y="476672"/>
            <a:ext cx="7927032" cy="5262979"/>
          </a:xfrm>
          <a:prstGeom prst="rect">
            <a:avLst/>
          </a:prstGeom>
        </p:spPr>
        <p:txBody>
          <a:bodyPr wrap="square">
            <a:spAutoFit/>
          </a:bodyPr>
          <a:lstStyle/>
          <a:p>
            <a:pPr lvl="0" algn="just"/>
            <a:r>
              <a:rPr lang="es-ES" sz="1600" b="1" dirty="0"/>
              <a:t>Comisión de Calidad de la Escuela de Doctorado</a:t>
            </a:r>
          </a:p>
          <a:p>
            <a:pPr algn="just"/>
            <a:endParaRPr lang="es-ES" sz="1600" dirty="0" smtClean="0"/>
          </a:p>
          <a:p>
            <a:pPr algn="just"/>
            <a:r>
              <a:rPr lang="es-ES" sz="1600" dirty="0" smtClean="0"/>
              <a:t>Funciones principales</a:t>
            </a:r>
          </a:p>
          <a:p>
            <a:pPr marL="742950" lvl="1" indent="-285750" algn="just">
              <a:buFont typeface="Arial" pitchFamily="34" charset="0"/>
              <a:buChar char="•"/>
            </a:pPr>
            <a:r>
              <a:rPr lang="es-ES" sz="1600" dirty="0" smtClean="0"/>
              <a:t>Proponer </a:t>
            </a:r>
            <a:r>
              <a:rPr lang="es-ES" sz="1600" dirty="0"/>
              <a:t>la Política y objetivos de calidad aplicables </a:t>
            </a:r>
          </a:p>
          <a:p>
            <a:pPr marL="742950" lvl="1" indent="-285750" algn="just">
              <a:buFont typeface="Arial" pitchFamily="34" charset="0"/>
              <a:buChar char="•"/>
            </a:pPr>
            <a:r>
              <a:rPr lang="es-ES" sz="1600" dirty="0"/>
              <a:t>Proponer mejoras en aspectos organizativos y/o funcionales</a:t>
            </a:r>
          </a:p>
          <a:p>
            <a:pPr marL="742950" lvl="1" indent="-285750" algn="just">
              <a:buFont typeface="Arial" pitchFamily="34" charset="0"/>
              <a:buChar char="•"/>
            </a:pPr>
            <a:r>
              <a:rPr lang="es-ES" sz="1600" dirty="0"/>
              <a:t>Reforzar acciones de comunicación, seguimiento y coordinación</a:t>
            </a:r>
          </a:p>
          <a:p>
            <a:pPr marL="742950" lvl="1" indent="-285750" algn="just">
              <a:buFont typeface="Arial" pitchFamily="34" charset="0"/>
              <a:buChar char="•"/>
            </a:pPr>
            <a:r>
              <a:rPr lang="es-ES" sz="1600" dirty="0"/>
              <a:t>Planificar y/o proponer actividades formativas</a:t>
            </a:r>
          </a:p>
          <a:p>
            <a:pPr marL="742950" lvl="1" indent="-285750" algn="just">
              <a:buFont typeface="Arial" pitchFamily="34" charset="0"/>
              <a:buChar char="•"/>
            </a:pPr>
            <a:r>
              <a:rPr lang="es-ES" sz="1600" dirty="0"/>
              <a:t>Promover y dinamizar las actuaciones globales en materia de calidad</a:t>
            </a:r>
          </a:p>
          <a:p>
            <a:pPr marL="742950" lvl="1" indent="-285750" algn="just">
              <a:buFont typeface="Arial" pitchFamily="34" charset="0"/>
              <a:buChar char="•"/>
            </a:pPr>
            <a:r>
              <a:rPr lang="es-ES" sz="1600" dirty="0"/>
              <a:t>Mejorar la coordinación entre los eventuales programas de calidad relacionados con el SGIC</a:t>
            </a:r>
          </a:p>
          <a:p>
            <a:pPr marL="742950" lvl="1" indent="-285750" algn="just">
              <a:buFont typeface="Arial" pitchFamily="34" charset="0"/>
              <a:buChar char="•"/>
            </a:pPr>
            <a:r>
              <a:rPr lang="es-ES" sz="1600" dirty="0"/>
              <a:t>Realizar el seguimiento de la eficacia de los procedimientos a través de los indicadores asociados a los mismos.</a:t>
            </a:r>
          </a:p>
          <a:p>
            <a:pPr marL="742950" lvl="1" indent="-285750" algn="just">
              <a:buFont typeface="Arial" pitchFamily="34" charset="0"/>
              <a:buChar char="•"/>
            </a:pPr>
            <a:r>
              <a:rPr lang="es-ES" sz="1600" dirty="0"/>
              <a:t>Controlar la ejecución de las acciones correctivas y/o preventivas; las actuaciones derivadas de la revisión del sistema; las acciones de respuesta a las sugerencias, quejas y reclamaciones y, en general, cualquier proyecto o proceso que no tenga asignado específicamente un responsable para su seguimiento.</a:t>
            </a:r>
          </a:p>
          <a:p>
            <a:pPr marL="742950" lvl="1" indent="-285750" algn="just">
              <a:buFont typeface="Arial" pitchFamily="34" charset="0"/>
              <a:buChar char="•"/>
            </a:pPr>
            <a:r>
              <a:rPr lang="es-ES" sz="1600" dirty="0"/>
              <a:t>Estudiar y, en su caso, aprobar la implantación de las propuestas de mejora del SGIC sugeridas por los diferentes colectivos de la Escuela.</a:t>
            </a:r>
          </a:p>
          <a:p>
            <a:pPr marL="742950" lvl="1" indent="-285750" algn="just">
              <a:buFont typeface="Arial" pitchFamily="34" charset="0"/>
              <a:buChar char="•"/>
            </a:pPr>
            <a:r>
              <a:rPr lang="es-ES" sz="1600" dirty="0"/>
              <a:t>Ser informada por el Coordinador de Calidad de los resultados de los análisis de satisfacción y proponer criterios para la consideración de las propuestas de mejora que puedan derivarse de esos resultados</a:t>
            </a:r>
            <a:r>
              <a:rPr lang="es-ES" sz="1600" dirty="0" smtClean="0"/>
              <a:t>.</a:t>
            </a:r>
            <a:endParaRPr lang="es-ES" sz="1600" dirty="0"/>
          </a:p>
        </p:txBody>
      </p:sp>
      <p:cxnSp>
        <p:nvCxnSpPr>
          <p:cNvPr id="3"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logo_uvi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7</a:t>
            </a:fld>
            <a:endParaRPr lang="en-US" dirty="0"/>
          </a:p>
        </p:txBody>
      </p:sp>
      <p:sp>
        <p:nvSpPr>
          <p:cNvPr id="6"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7" name="6 Rectángulo"/>
          <p:cNvSpPr/>
          <p:nvPr/>
        </p:nvSpPr>
        <p:spPr>
          <a:xfrm>
            <a:off x="4875312" y="0"/>
            <a:ext cx="4593232" cy="409984"/>
          </a:xfrm>
          <a:prstGeom prst="rect">
            <a:avLst/>
          </a:prstGeom>
        </p:spPr>
        <p:txBody>
          <a:bodyPr wrap="square">
            <a:spAutoFit/>
          </a:bodyPr>
          <a:lstStyle/>
          <a:p>
            <a:pPr lvl="1">
              <a:lnSpc>
                <a:spcPct val="200000"/>
              </a:lnSpc>
            </a:pPr>
            <a:r>
              <a:rPr lang="es-ES" sz="1200" b="1" i="1" dirty="0" smtClean="0"/>
              <a:t>Estructura </a:t>
            </a:r>
            <a:r>
              <a:rPr lang="es-ES" sz="1200" b="1" i="1" dirty="0"/>
              <a:t>organizativa y de responsabilidades del SGIC</a:t>
            </a:r>
            <a:endParaRPr lang="es-ES" sz="1200" b="1" i="1" dirty="0"/>
          </a:p>
        </p:txBody>
      </p:sp>
    </p:spTree>
    <p:extLst>
      <p:ext uri="{BB962C8B-B14F-4D97-AF65-F5344CB8AC3E}">
        <p14:creationId xmlns:p14="http://schemas.microsoft.com/office/powerpoint/2010/main" val="2101433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836712"/>
            <a:ext cx="7704856" cy="4486100"/>
          </a:xfrm>
          <a:prstGeom prst="rect">
            <a:avLst/>
          </a:prstGeom>
        </p:spPr>
        <p:txBody>
          <a:bodyPr wrap="square">
            <a:spAutoFit/>
          </a:bodyPr>
          <a:lstStyle/>
          <a:p>
            <a:pPr lvl="0">
              <a:lnSpc>
                <a:spcPct val="150000"/>
              </a:lnSpc>
            </a:pPr>
            <a:r>
              <a:rPr lang="es-ES" sz="1600" b="1" dirty="0"/>
              <a:t>Comisión de Calidad de la Escuela de Doctorado</a:t>
            </a:r>
          </a:p>
          <a:p>
            <a:pPr>
              <a:lnSpc>
                <a:spcPct val="150000"/>
              </a:lnSpc>
            </a:pPr>
            <a:endParaRPr lang="es-ES" sz="1600" dirty="0" smtClean="0"/>
          </a:p>
          <a:p>
            <a:pPr>
              <a:lnSpc>
                <a:spcPct val="150000"/>
              </a:lnSpc>
            </a:pPr>
            <a:r>
              <a:rPr lang="es-ES" sz="1600" dirty="0" smtClean="0"/>
              <a:t>Su </a:t>
            </a:r>
            <a:r>
              <a:rPr lang="es-ES" sz="1600" dirty="0"/>
              <a:t>composición atenderá a garantizar la participación de los agentes implicados en los programas de doctorado, esto es, representantes de:</a:t>
            </a:r>
          </a:p>
          <a:p>
            <a:pPr marL="742950" lvl="1" indent="-285750">
              <a:lnSpc>
                <a:spcPct val="150000"/>
              </a:lnSpc>
              <a:buFont typeface="Arial" pitchFamily="34" charset="0"/>
              <a:buChar char="•"/>
            </a:pPr>
            <a:r>
              <a:rPr lang="es-ES" sz="1600" dirty="0"/>
              <a:t>El Comité de Dirección de la Escuela de Doctorado, de forma que el director de la Escuela sea su presidente, y otro miembro el secretario de la </a:t>
            </a:r>
            <a:r>
              <a:rPr lang="es-ES" sz="1600" dirty="0" smtClean="0"/>
              <a:t>misma</a:t>
            </a:r>
            <a:endParaRPr lang="es-ES" sz="1600" dirty="0"/>
          </a:p>
          <a:p>
            <a:pPr marL="742950" lvl="1" indent="-285750">
              <a:lnSpc>
                <a:spcPct val="150000"/>
              </a:lnSpc>
              <a:buFont typeface="Arial" pitchFamily="34" charset="0"/>
              <a:buChar char="•"/>
            </a:pPr>
            <a:r>
              <a:rPr lang="es-ES" sz="1600" dirty="0"/>
              <a:t>Los programas de doctorado adscritos a la Escuela de </a:t>
            </a:r>
            <a:r>
              <a:rPr lang="es-ES" sz="1600" dirty="0" smtClean="0"/>
              <a:t>Doctorado</a:t>
            </a:r>
            <a:endParaRPr lang="es-ES" sz="1600" dirty="0"/>
          </a:p>
          <a:p>
            <a:pPr marL="742950" lvl="1" indent="-285750">
              <a:lnSpc>
                <a:spcPct val="150000"/>
              </a:lnSpc>
              <a:buFont typeface="Arial" pitchFamily="34" charset="0"/>
              <a:buChar char="•"/>
            </a:pPr>
            <a:r>
              <a:rPr lang="es-ES" sz="1600" dirty="0"/>
              <a:t>Doctorandos</a:t>
            </a:r>
          </a:p>
          <a:p>
            <a:pPr marL="742950" lvl="1" indent="-285750">
              <a:lnSpc>
                <a:spcPct val="150000"/>
              </a:lnSpc>
              <a:buFont typeface="Arial" pitchFamily="34" charset="0"/>
              <a:buChar char="•"/>
            </a:pPr>
            <a:r>
              <a:rPr lang="es-ES" sz="1600" dirty="0"/>
              <a:t>Personal de apoyo (en su caso, Personal de Administración y Servicios vinculado con la gestión de los Programas de Doctorado, designado por la Gerencia</a:t>
            </a:r>
            <a:r>
              <a:rPr lang="es-ES" sz="1600" dirty="0" smtClean="0"/>
              <a:t>)</a:t>
            </a:r>
            <a:endParaRPr lang="es-ES" sz="1600" dirty="0"/>
          </a:p>
          <a:p>
            <a:pPr marL="742950" lvl="1" indent="-285750">
              <a:lnSpc>
                <a:spcPct val="150000"/>
              </a:lnSpc>
              <a:buFont typeface="Arial" pitchFamily="34" charset="0"/>
              <a:buChar char="•"/>
            </a:pPr>
            <a:r>
              <a:rPr lang="es-ES" sz="1600" dirty="0"/>
              <a:t>Otros agentes externos (organismos, entidades, centros o instituciones con actividades de </a:t>
            </a:r>
            <a:r>
              <a:rPr lang="es-ES" sz="1600" dirty="0" err="1"/>
              <a:t>I+D+i</a:t>
            </a:r>
            <a:r>
              <a:rPr lang="es-ES" sz="1600" dirty="0"/>
              <a:t>, designados por sus respectivos responsables</a:t>
            </a:r>
            <a:r>
              <a:rPr lang="es-ES" sz="1600" dirty="0" smtClean="0"/>
              <a:t>)</a:t>
            </a:r>
            <a:endParaRPr lang="es-ES" sz="1600" dirty="0"/>
          </a:p>
        </p:txBody>
      </p:sp>
      <p:cxnSp>
        <p:nvCxnSpPr>
          <p:cNvPr id="3"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8</a:t>
            </a:fld>
            <a:endParaRPr lang="en-US" dirty="0"/>
          </a:p>
        </p:txBody>
      </p:sp>
      <p:sp>
        <p:nvSpPr>
          <p:cNvPr id="6"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7" name="6 Rectángulo"/>
          <p:cNvSpPr/>
          <p:nvPr/>
        </p:nvSpPr>
        <p:spPr>
          <a:xfrm>
            <a:off x="4875312" y="0"/>
            <a:ext cx="4593232" cy="409984"/>
          </a:xfrm>
          <a:prstGeom prst="rect">
            <a:avLst/>
          </a:prstGeom>
        </p:spPr>
        <p:txBody>
          <a:bodyPr wrap="square">
            <a:spAutoFit/>
          </a:bodyPr>
          <a:lstStyle/>
          <a:p>
            <a:pPr lvl="1">
              <a:lnSpc>
                <a:spcPct val="200000"/>
              </a:lnSpc>
            </a:pPr>
            <a:r>
              <a:rPr lang="es-ES" sz="1200" b="1" i="1" dirty="0" smtClean="0"/>
              <a:t>Estructura </a:t>
            </a:r>
            <a:r>
              <a:rPr lang="es-ES" sz="1200" b="1" i="1" dirty="0"/>
              <a:t>organizativa y de responsabilidades del SGIC</a:t>
            </a:r>
            <a:endParaRPr lang="es-ES" sz="1200" b="1" i="1" dirty="0"/>
          </a:p>
        </p:txBody>
      </p:sp>
    </p:spTree>
    <p:extLst>
      <p:ext uri="{BB962C8B-B14F-4D97-AF65-F5344CB8AC3E}">
        <p14:creationId xmlns:p14="http://schemas.microsoft.com/office/powerpoint/2010/main" val="24676347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19572" y="975728"/>
            <a:ext cx="7704856" cy="4253472"/>
          </a:xfrm>
          <a:prstGeom prst="rect">
            <a:avLst/>
          </a:prstGeom>
        </p:spPr>
        <p:txBody>
          <a:bodyPr wrap="square">
            <a:spAutoFit/>
          </a:bodyPr>
          <a:lstStyle/>
          <a:p>
            <a:pPr lvl="0" algn="just">
              <a:lnSpc>
                <a:spcPct val="130000"/>
              </a:lnSpc>
            </a:pPr>
            <a:r>
              <a:rPr lang="es-ES" sz="1600" b="1" dirty="0"/>
              <a:t>Coordinador de Calidad de la Escuela de </a:t>
            </a:r>
            <a:r>
              <a:rPr lang="es-ES" sz="1600" b="1" dirty="0" smtClean="0"/>
              <a:t>Doctorado</a:t>
            </a:r>
            <a:endParaRPr lang="es-ES" sz="1600" b="1" dirty="0"/>
          </a:p>
          <a:p>
            <a:pPr algn="just">
              <a:lnSpc>
                <a:spcPct val="130000"/>
              </a:lnSpc>
            </a:pPr>
            <a:endParaRPr lang="es-ES" sz="1600" dirty="0" smtClean="0"/>
          </a:p>
          <a:p>
            <a:pPr algn="just">
              <a:lnSpc>
                <a:spcPct val="130000"/>
              </a:lnSpc>
            </a:pPr>
            <a:r>
              <a:rPr lang="es-ES" sz="1600" dirty="0" smtClean="0"/>
              <a:t>Misiones principales</a:t>
            </a:r>
          </a:p>
          <a:p>
            <a:pPr algn="just">
              <a:lnSpc>
                <a:spcPct val="130000"/>
              </a:lnSpc>
            </a:pPr>
            <a:endParaRPr lang="es-ES" sz="1600" dirty="0"/>
          </a:p>
          <a:p>
            <a:pPr marL="742950" lvl="1" indent="-285750" algn="just">
              <a:lnSpc>
                <a:spcPct val="130000"/>
              </a:lnSpc>
              <a:buFont typeface="Arial" pitchFamily="34" charset="0"/>
              <a:buChar char="•"/>
            </a:pPr>
            <a:r>
              <a:rPr lang="es-ES" sz="1600" dirty="0"/>
              <a:t>Asegurar que se promueve la toma de conciencia de los requisitos de los grupos de interés en los distintos órganos de la Escuela de Doctorado (Comisión de Calidad, CAPD...).</a:t>
            </a:r>
          </a:p>
          <a:p>
            <a:pPr marL="742950" lvl="1" indent="-285750" algn="just">
              <a:lnSpc>
                <a:spcPct val="130000"/>
              </a:lnSpc>
              <a:buFont typeface="Arial" pitchFamily="34" charset="0"/>
              <a:buChar char="•"/>
            </a:pPr>
            <a:r>
              <a:rPr lang="es-ES" sz="1600" dirty="0"/>
              <a:t>Garantizar la coordinación y armonización de criterios con respecto a las CAPD (particularmente, con los Coordinadores académicos)</a:t>
            </a:r>
          </a:p>
          <a:p>
            <a:pPr marL="742950" lvl="1" indent="-285750" algn="just">
              <a:lnSpc>
                <a:spcPct val="130000"/>
              </a:lnSpc>
              <a:buFont typeface="Arial" pitchFamily="34" charset="0"/>
              <a:buChar char="•"/>
            </a:pPr>
            <a:r>
              <a:rPr lang="es-ES" sz="1600" b="1" dirty="0"/>
              <a:t>Asegurar de que se establecen, implantan y mantienen los procedimientos necesarios para el desarrollo del SGIC de los distintos programas.</a:t>
            </a:r>
          </a:p>
          <a:p>
            <a:pPr marL="742950" lvl="1" indent="-285750" algn="just">
              <a:lnSpc>
                <a:spcPct val="130000"/>
              </a:lnSpc>
              <a:buFont typeface="Arial" pitchFamily="34" charset="0"/>
              <a:buChar char="•"/>
            </a:pPr>
            <a:r>
              <a:rPr lang="es-ES" sz="1600" b="1" dirty="0"/>
              <a:t>Informar a la Comisión sobre el desempeño del SGIC y de cualquier aspecto relevante y/o necesidad de mejora a tratar.</a:t>
            </a:r>
          </a:p>
        </p:txBody>
      </p:sp>
      <p:cxnSp>
        <p:nvCxnSpPr>
          <p:cNvPr id="3" name="Straight Connector 5"/>
          <p:cNvCxnSpPr/>
          <p:nvPr/>
        </p:nvCxnSpPr>
        <p:spPr>
          <a:xfrm>
            <a:off x="533400" y="5942013"/>
            <a:ext cx="8077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logo_uvi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056312"/>
            <a:ext cx="2264414" cy="325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2 Marcador de número de diapositiva"/>
          <p:cNvSpPr>
            <a:spLocks noGrp="1"/>
          </p:cNvSpPr>
          <p:nvPr>
            <p:ph type="sldNum" sz="quarter" idx="12"/>
          </p:nvPr>
        </p:nvSpPr>
        <p:spPr>
          <a:xfrm>
            <a:off x="8244408" y="6356350"/>
            <a:ext cx="442392" cy="365125"/>
          </a:xfrm>
        </p:spPr>
        <p:txBody>
          <a:bodyPr/>
          <a:lstStyle/>
          <a:p>
            <a:fld id="{26417B6A-819D-5344-8FF4-D8FD1C4D6EEF}" type="slidenum">
              <a:rPr lang="en-US" smtClean="0"/>
              <a:pPr/>
              <a:t>9</a:t>
            </a:fld>
            <a:endParaRPr lang="en-US" dirty="0"/>
          </a:p>
        </p:txBody>
      </p:sp>
      <p:sp>
        <p:nvSpPr>
          <p:cNvPr id="6" name="Subtitle 2"/>
          <p:cNvSpPr txBox="1">
            <a:spLocks/>
          </p:cNvSpPr>
          <p:nvPr/>
        </p:nvSpPr>
        <p:spPr bwMode="auto">
          <a:xfrm>
            <a:off x="4355976" y="6093296"/>
            <a:ext cx="4254624" cy="288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lnSpc>
                <a:spcPts val="1138"/>
              </a:lnSpc>
              <a:spcBef>
                <a:spcPct val="20000"/>
              </a:spcBef>
            </a:pPr>
            <a:r>
              <a:rPr lang="gl-ES" sz="1400" dirty="0" smtClean="0">
                <a:solidFill>
                  <a:srgbClr val="9D8850">
                    <a:lumMod val="75000"/>
                  </a:srgbClr>
                </a:solidFill>
                <a:latin typeface="ITC New Baskerville Std"/>
                <a:cs typeface="ITC New Baskerville Std"/>
              </a:rPr>
              <a:t>Vicerreitoría de Alumnado, Docencia e Calidade</a:t>
            </a:r>
            <a:endParaRPr lang="gl-ES" sz="1400" dirty="0">
              <a:solidFill>
                <a:srgbClr val="9D8850">
                  <a:lumMod val="75000"/>
                </a:srgbClr>
              </a:solidFill>
              <a:latin typeface="ITC New Baskerville Std"/>
              <a:cs typeface="ITC New Baskerville Std"/>
            </a:endParaRPr>
          </a:p>
        </p:txBody>
      </p:sp>
      <p:sp>
        <p:nvSpPr>
          <p:cNvPr id="7" name="6 Rectángulo"/>
          <p:cNvSpPr/>
          <p:nvPr/>
        </p:nvSpPr>
        <p:spPr>
          <a:xfrm>
            <a:off x="4875312" y="0"/>
            <a:ext cx="4593232" cy="409984"/>
          </a:xfrm>
          <a:prstGeom prst="rect">
            <a:avLst/>
          </a:prstGeom>
        </p:spPr>
        <p:txBody>
          <a:bodyPr wrap="square">
            <a:spAutoFit/>
          </a:bodyPr>
          <a:lstStyle/>
          <a:p>
            <a:pPr lvl="1">
              <a:lnSpc>
                <a:spcPct val="200000"/>
              </a:lnSpc>
            </a:pPr>
            <a:r>
              <a:rPr lang="es-ES" sz="1200" b="1" i="1" dirty="0" smtClean="0"/>
              <a:t>Estructura </a:t>
            </a:r>
            <a:r>
              <a:rPr lang="es-ES" sz="1200" b="1" i="1" dirty="0"/>
              <a:t>organizativa y de responsabilidades del SGIC</a:t>
            </a:r>
            <a:endParaRPr lang="es-ES" sz="1200" b="1" i="1" dirty="0"/>
          </a:p>
        </p:txBody>
      </p:sp>
    </p:spTree>
    <p:extLst>
      <p:ext uri="{BB962C8B-B14F-4D97-AF65-F5344CB8AC3E}">
        <p14:creationId xmlns:p14="http://schemas.microsoft.com/office/powerpoint/2010/main" val="29633741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1992</Words>
  <Application>Microsoft Office PowerPoint</Application>
  <PresentationFormat>Presentación en pantalla (4:3)</PresentationFormat>
  <Paragraphs>282</Paragraphs>
  <Slides>22</Slides>
  <Notes>4</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Estado actual de los Sistemas de Calidad del Programa de Doctorado en la Universidad de Vigo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dc:creator>
  <cp:lastModifiedBy>an</cp:lastModifiedBy>
  <cp:revision>91</cp:revision>
  <dcterms:created xsi:type="dcterms:W3CDTF">2013-04-15T21:32:50Z</dcterms:created>
  <dcterms:modified xsi:type="dcterms:W3CDTF">2013-04-19T06:27:28Z</dcterms:modified>
</cp:coreProperties>
</file>